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84"/>
  </p:notesMasterIdLst>
  <p:sldIdLst>
    <p:sldId id="256" r:id="rId3"/>
    <p:sldId id="276" r:id="rId4"/>
    <p:sldId id="278" r:id="rId5"/>
    <p:sldId id="279" r:id="rId6"/>
    <p:sldId id="8909" r:id="rId7"/>
    <p:sldId id="11091770" r:id="rId8"/>
    <p:sldId id="8910" r:id="rId9"/>
    <p:sldId id="8911" r:id="rId10"/>
    <p:sldId id="8912" r:id="rId11"/>
    <p:sldId id="8913" r:id="rId12"/>
    <p:sldId id="11091952" r:id="rId13"/>
    <p:sldId id="11091954" r:id="rId14"/>
    <p:sldId id="8914" r:id="rId15"/>
    <p:sldId id="8915" r:id="rId16"/>
    <p:sldId id="8916" r:id="rId17"/>
    <p:sldId id="8917" r:id="rId18"/>
    <p:sldId id="8919" r:id="rId19"/>
    <p:sldId id="8920" r:id="rId20"/>
    <p:sldId id="8921" r:id="rId21"/>
    <p:sldId id="8922" r:id="rId22"/>
    <p:sldId id="8923" r:id="rId23"/>
    <p:sldId id="8924" r:id="rId24"/>
    <p:sldId id="8925" r:id="rId25"/>
    <p:sldId id="8926" r:id="rId26"/>
    <p:sldId id="8927" r:id="rId27"/>
    <p:sldId id="8928" r:id="rId28"/>
    <p:sldId id="8929" r:id="rId29"/>
    <p:sldId id="8930" r:id="rId30"/>
    <p:sldId id="8932" r:id="rId31"/>
    <p:sldId id="8931" r:id="rId32"/>
    <p:sldId id="8933" r:id="rId33"/>
    <p:sldId id="8934" r:id="rId34"/>
    <p:sldId id="8935" r:id="rId35"/>
    <p:sldId id="8936" r:id="rId36"/>
    <p:sldId id="8937" r:id="rId37"/>
    <p:sldId id="8938" r:id="rId38"/>
    <p:sldId id="8939" r:id="rId39"/>
    <p:sldId id="8941" r:id="rId40"/>
    <p:sldId id="8940" r:id="rId41"/>
    <p:sldId id="8942" r:id="rId42"/>
    <p:sldId id="8943" r:id="rId43"/>
    <p:sldId id="8945" r:id="rId44"/>
    <p:sldId id="8944" r:id="rId45"/>
    <p:sldId id="8946" r:id="rId46"/>
    <p:sldId id="8947" r:id="rId47"/>
    <p:sldId id="8948" r:id="rId48"/>
    <p:sldId id="11091953" r:id="rId49"/>
    <p:sldId id="11091955" r:id="rId50"/>
    <p:sldId id="11091956" r:id="rId51"/>
    <p:sldId id="11091957" r:id="rId52"/>
    <p:sldId id="11091958" r:id="rId53"/>
    <p:sldId id="11091960" r:id="rId54"/>
    <p:sldId id="11091959" r:id="rId55"/>
    <p:sldId id="11091961" r:id="rId56"/>
    <p:sldId id="11091963" r:id="rId57"/>
    <p:sldId id="11091964" r:id="rId58"/>
    <p:sldId id="11091965" r:id="rId59"/>
    <p:sldId id="11091966" r:id="rId60"/>
    <p:sldId id="11091967" r:id="rId61"/>
    <p:sldId id="11091968" r:id="rId62"/>
    <p:sldId id="11091969" r:id="rId63"/>
    <p:sldId id="11091970" r:id="rId64"/>
    <p:sldId id="11091971" r:id="rId65"/>
    <p:sldId id="11091972" r:id="rId66"/>
    <p:sldId id="11091973" r:id="rId67"/>
    <p:sldId id="11091974" r:id="rId68"/>
    <p:sldId id="11091975" r:id="rId69"/>
    <p:sldId id="11091976" r:id="rId70"/>
    <p:sldId id="11091977" r:id="rId71"/>
    <p:sldId id="11091978" r:id="rId72"/>
    <p:sldId id="11091980" r:id="rId73"/>
    <p:sldId id="11091981" r:id="rId74"/>
    <p:sldId id="11091982" r:id="rId75"/>
    <p:sldId id="11091979" r:id="rId76"/>
    <p:sldId id="11091983" r:id="rId77"/>
    <p:sldId id="11091984" r:id="rId78"/>
    <p:sldId id="11091985" r:id="rId79"/>
    <p:sldId id="11091986" r:id="rId80"/>
    <p:sldId id="11091987" r:id="rId81"/>
    <p:sldId id="11091988" r:id="rId82"/>
    <p:sldId id="11091989"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58" autoAdjust="0"/>
    <p:restoredTop sz="74942" autoAdjust="0"/>
  </p:normalViewPr>
  <p:slideViewPr>
    <p:cSldViewPr snapToGrid="0">
      <p:cViewPr varScale="1">
        <p:scale>
          <a:sx n="69" d="100"/>
          <a:sy n="69" d="100"/>
        </p:scale>
        <p:origin x="909"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522391-3373-41E1-B042-D087E9524E1F}" type="datetimeFigureOut">
              <a:rPr lang="zh-CN" altLang="en-US" smtClean="0"/>
              <a:t>2025/4/22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8072DF-5EA5-49D9-84A3-968ABE71B84E}" type="slidenum">
              <a:rPr lang="zh-CN" altLang="en-US" smtClean="0"/>
              <a:t>‹#›</a:t>
            </a:fld>
            <a:endParaRPr lang="zh-CN" altLang="en-US"/>
          </a:p>
        </p:txBody>
      </p:sp>
    </p:spTree>
    <p:extLst>
      <p:ext uri="{BB962C8B-B14F-4D97-AF65-F5344CB8AC3E}">
        <p14:creationId xmlns:p14="http://schemas.microsoft.com/office/powerpoint/2010/main" val="3777620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a:t>
            </a:fld>
            <a:endParaRPr lang="zh-CN" altLang="en-US"/>
          </a:p>
        </p:txBody>
      </p:sp>
    </p:spTree>
    <p:extLst>
      <p:ext uri="{BB962C8B-B14F-4D97-AF65-F5344CB8AC3E}">
        <p14:creationId xmlns:p14="http://schemas.microsoft.com/office/powerpoint/2010/main" val="2855469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13</a:t>
            </a:fld>
            <a:endParaRPr lang="zh-CN" altLang="en-US"/>
          </a:p>
        </p:txBody>
      </p:sp>
    </p:spTree>
    <p:extLst>
      <p:ext uri="{BB962C8B-B14F-4D97-AF65-F5344CB8AC3E}">
        <p14:creationId xmlns:p14="http://schemas.microsoft.com/office/powerpoint/2010/main" val="3459711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14</a:t>
            </a:fld>
            <a:endParaRPr lang="zh-CN" altLang="en-US"/>
          </a:p>
        </p:txBody>
      </p:sp>
    </p:spTree>
    <p:extLst>
      <p:ext uri="{BB962C8B-B14F-4D97-AF65-F5344CB8AC3E}">
        <p14:creationId xmlns:p14="http://schemas.microsoft.com/office/powerpoint/2010/main" val="2750193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15</a:t>
            </a:fld>
            <a:endParaRPr lang="zh-CN" altLang="en-US"/>
          </a:p>
        </p:txBody>
      </p:sp>
    </p:spTree>
    <p:extLst>
      <p:ext uri="{BB962C8B-B14F-4D97-AF65-F5344CB8AC3E}">
        <p14:creationId xmlns:p14="http://schemas.microsoft.com/office/powerpoint/2010/main" val="4244841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16</a:t>
            </a:fld>
            <a:endParaRPr lang="zh-CN" altLang="en-US"/>
          </a:p>
        </p:txBody>
      </p:sp>
    </p:spTree>
    <p:extLst>
      <p:ext uri="{BB962C8B-B14F-4D97-AF65-F5344CB8AC3E}">
        <p14:creationId xmlns:p14="http://schemas.microsoft.com/office/powerpoint/2010/main" val="205053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17</a:t>
            </a:fld>
            <a:endParaRPr lang="zh-CN" altLang="en-US"/>
          </a:p>
        </p:txBody>
      </p:sp>
    </p:spTree>
    <p:extLst>
      <p:ext uri="{BB962C8B-B14F-4D97-AF65-F5344CB8AC3E}">
        <p14:creationId xmlns:p14="http://schemas.microsoft.com/office/powerpoint/2010/main" val="2407516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18</a:t>
            </a:fld>
            <a:endParaRPr lang="zh-CN" altLang="en-US"/>
          </a:p>
        </p:txBody>
      </p:sp>
    </p:spTree>
    <p:extLst>
      <p:ext uri="{BB962C8B-B14F-4D97-AF65-F5344CB8AC3E}">
        <p14:creationId xmlns:p14="http://schemas.microsoft.com/office/powerpoint/2010/main" val="299003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19</a:t>
            </a:fld>
            <a:endParaRPr lang="zh-CN" altLang="en-US"/>
          </a:p>
        </p:txBody>
      </p:sp>
    </p:spTree>
    <p:extLst>
      <p:ext uri="{BB962C8B-B14F-4D97-AF65-F5344CB8AC3E}">
        <p14:creationId xmlns:p14="http://schemas.microsoft.com/office/powerpoint/2010/main" val="3959041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20</a:t>
            </a:fld>
            <a:endParaRPr lang="zh-CN" altLang="en-US"/>
          </a:p>
        </p:txBody>
      </p:sp>
    </p:spTree>
    <p:extLst>
      <p:ext uri="{BB962C8B-B14F-4D97-AF65-F5344CB8AC3E}">
        <p14:creationId xmlns:p14="http://schemas.microsoft.com/office/powerpoint/2010/main" val="3903073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21</a:t>
            </a:fld>
            <a:endParaRPr lang="zh-CN" altLang="en-US"/>
          </a:p>
        </p:txBody>
      </p:sp>
    </p:spTree>
    <p:extLst>
      <p:ext uri="{BB962C8B-B14F-4D97-AF65-F5344CB8AC3E}">
        <p14:creationId xmlns:p14="http://schemas.microsoft.com/office/powerpoint/2010/main" val="1114759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22</a:t>
            </a:fld>
            <a:endParaRPr lang="zh-CN" altLang="en-US"/>
          </a:p>
        </p:txBody>
      </p:sp>
    </p:spTree>
    <p:extLst>
      <p:ext uri="{BB962C8B-B14F-4D97-AF65-F5344CB8AC3E}">
        <p14:creationId xmlns:p14="http://schemas.microsoft.com/office/powerpoint/2010/main" val="324555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a:t>
            </a:fld>
            <a:endParaRPr lang="zh-CN" altLang="en-US"/>
          </a:p>
        </p:txBody>
      </p:sp>
    </p:spTree>
    <p:extLst>
      <p:ext uri="{BB962C8B-B14F-4D97-AF65-F5344CB8AC3E}">
        <p14:creationId xmlns:p14="http://schemas.microsoft.com/office/powerpoint/2010/main" val="1218955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23</a:t>
            </a:fld>
            <a:endParaRPr lang="zh-CN" altLang="en-US"/>
          </a:p>
        </p:txBody>
      </p:sp>
    </p:spTree>
    <p:extLst>
      <p:ext uri="{BB962C8B-B14F-4D97-AF65-F5344CB8AC3E}">
        <p14:creationId xmlns:p14="http://schemas.microsoft.com/office/powerpoint/2010/main" val="830815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24</a:t>
            </a:fld>
            <a:endParaRPr lang="zh-CN" altLang="en-US"/>
          </a:p>
        </p:txBody>
      </p:sp>
    </p:spTree>
    <p:extLst>
      <p:ext uri="{BB962C8B-B14F-4D97-AF65-F5344CB8AC3E}">
        <p14:creationId xmlns:p14="http://schemas.microsoft.com/office/powerpoint/2010/main" val="1281476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25</a:t>
            </a:fld>
            <a:endParaRPr lang="zh-CN" altLang="en-US"/>
          </a:p>
        </p:txBody>
      </p:sp>
    </p:spTree>
    <p:extLst>
      <p:ext uri="{BB962C8B-B14F-4D97-AF65-F5344CB8AC3E}">
        <p14:creationId xmlns:p14="http://schemas.microsoft.com/office/powerpoint/2010/main" val="1489250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26</a:t>
            </a:fld>
            <a:endParaRPr lang="zh-CN" altLang="en-US"/>
          </a:p>
        </p:txBody>
      </p:sp>
    </p:spTree>
    <p:extLst>
      <p:ext uri="{BB962C8B-B14F-4D97-AF65-F5344CB8AC3E}">
        <p14:creationId xmlns:p14="http://schemas.microsoft.com/office/powerpoint/2010/main" val="2595191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27</a:t>
            </a:fld>
            <a:endParaRPr lang="zh-CN" altLang="en-US"/>
          </a:p>
        </p:txBody>
      </p:sp>
    </p:spTree>
    <p:extLst>
      <p:ext uri="{BB962C8B-B14F-4D97-AF65-F5344CB8AC3E}">
        <p14:creationId xmlns:p14="http://schemas.microsoft.com/office/powerpoint/2010/main" val="2334834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28</a:t>
            </a:fld>
            <a:endParaRPr lang="zh-CN" altLang="en-US"/>
          </a:p>
        </p:txBody>
      </p:sp>
    </p:spTree>
    <p:extLst>
      <p:ext uri="{BB962C8B-B14F-4D97-AF65-F5344CB8AC3E}">
        <p14:creationId xmlns:p14="http://schemas.microsoft.com/office/powerpoint/2010/main" val="2610446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29</a:t>
            </a:fld>
            <a:endParaRPr lang="zh-CN" altLang="en-US"/>
          </a:p>
        </p:txBody>
      </p:sp>
    </p:spTree>
    <p:extLst>
      <p:ext uri="{BB962C8B-B14F-4D97-AF65-F5344CB8AC3E}">
        <p14:creationId xmlns:p14="http://schemas.microsoft.com/office/powerpoint/2010/main" val="3807139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30</a:t>
            </a:fld>
            <a:endParaRPr lang="zh-CN" altLang="en-US"/>
          </a:p>
        </p:txBody>
      </p:sp>
    </p:spTree>
    <p:extLst>
      <p:ext uri="{BB962C8B-B14F-4D97-AF65-F5344CB8AC3E}">
        <p14:creationId xmlns:p14="http://schemas.microsoft.com/office/powerpoint/2010/main" val="2344867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31</a:t>
            </a:fld>
            <a:endParaRPr lang="zh-CN" altLang="en-US"/>
          </a:p>
        </p:txBody>
      </p:sp>
    </p:spTree>
    <p:extLst>
      <p:ext uri="{BB962C8B-B14F-4D97-AF65-F5344CB8AC3E}">
        <p14:creationId xmlns:p14="http://schemas.microsoft.com/office/powerpoint/2010/main" val="1268732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32</a:t>
            </a:fld>
            <a:endParaRPr lang="zh-CN" altLang="en-US"/>
          </a:p>
        </p:txBody>
      </p:sp>
    </p:spTree>
    <p:extLst>
      <p:ext uri="{BB962C8B-B14F-4D97-AF65-F5344CB8AC3E}">
        <p14:creationId xmlns:p14="http://schemas.microsoft.com/office/powerpoint/2010/main" val="138180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234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33</a:t>
            </a:fld>
            <a:endParaRPr lang="zh-CN" altLang="en-US"/>
          </a:p>
        </p:txBody>
      </p:sp>
    </p:spTree>
    <p:extLst>
      <p:ext uri="{BB962C8B-B14F-4D97-AF65-F5344CB8AC3E}">
        <p14:creationId xmlns:p14="http://schemas.microsoft.com/office/powerpoint/2010/main" val="1220331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34</a:t>
            </a:fld>
            <a:endParaRPr lang="zh-CN" altLang="en-US"/>
          </a:p>
        </p:txBody>
      </p:sp>
    </p:spTree>
    <p:extLst>
      <p:ext uri="{BB962C8B-B14F-4D97-AF65-F5344CB8AC3E}">
        <p14:creationId xmlns:p14="http://schemas.microsoft.com/office/powerpoint/2010/main" val="3389271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35</a:t>
            </a:fld>
            <a:endParaRPr lang="zh-CN" altLang="en-US"/>
          </a:p>
        </p:txBody>
      </p:sp>
    </p:spTree>
    <p:extLst>
      <p:ext uri="{BB962C8B-B14F-4D97-AF65-F5344CB8AC3E}">
        <p14:creationId xmlns:p14="http://schemas.microsoft.com/office/powerpoint/2010/main" val="938781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36</a:t>
            </a:fld>
            <a:endParaRPr lang="zh-CN" altLang="en-US"/>
          </a:p>
        </p:txBody>
      </p:sp>
    </p:spTree>
    <p:extLst>
      <p:ext uri="{BB962C8B-B14F-4D97-AF65-F5344CB8AC3E}">
        <p14:creationId xmlns:p14="http://schemas.microsoft.com/office/powerpoint/2010/main" val="3725664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37</a:t>
            </a:fld>
            <a:endParaRPr lang="zh-CN" altLang="en-US"/>
          </a:p>
        </p:txBody>
      </p:sp>
    </p:spTree>
    <p:extLst>
      <p:ext uri="{BB962C8B-B14F-4D97-AF65-F5344CB8AC3E}">
        <p14:creationId xmlns:p14="http://schemas.microsoft.com/office/powerpoint/2010/main" val="1783675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38</a:t>
            </a:fld>
            <a:endParaRPr lang="zh-CN" altLang="en-US"/>
          </a:p>
        </p:txBody>
      </p:sp>
    </p:spTree>
    <p:extLst>
      <p:ext uri="{BB962C8B-B14F-4D97-AF65-F5344CB8AC3E}">
        <p14:creationId xmlns:p14="http://schemas.microsoft.com/office/powerpoint/2010/main" val="39860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39</a:t>
            </a:fld>
            <a:endParaRPr lang="zh-CN" altLang="en-US"/>
          </a:p>
        </p:txBody>
      </p:sp>
    </p:spTree>
    <p:extLst>
      <p:ext uri="{BB962C8B-B14F-4D97-AF65-F5344CB8AC3E}">
        <p14:creationId xmlns:p14="http://schemas.microsoft.com/office/powerpoint/2010/main" val="1836180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40</a:t>
            </a:fld>
            <a:endParaRPr lang="zh-CN" altLang="en-US"/>
          </a:p>
        </p:txBody>
      </p:sp>
    </p:spTree>
    <p:extLst>
      <p:ext uri="{BB962C8B-B14F-4D97-AF65-F5344CB8AC3E}">
        <p14:creationId xmlns:p14="http://schemas.microsoft.com/office/powerpoint/2010/main" val="4072094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41</a:t>
            </a:fld>
            <a:endParaRPr lang="zh-CN" altLang="en-US"/>
          </a:p>
        </p:txBody>
      </p:sp>
    </p:spTree>
    <p:extLst>
      <p:ext uri="{BB962C8B-B14F-4D97-AF65-F5344CB8AC3E}">
        <p14:creationId xmlns:p14="http://schemas.microsoft.com/office/powerpoint/2010/main" val="2194950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42</a:t>
            </a:fld>
            <a:endParaRPr lang="zh-CN" altLang="en-US"/>
          </a:p>
        </p:txBody>
      </p:sp>
    </p:spTree>
    <p:extLst>
      <p:ext uri="{BB962C8B-B14F-4D97-AF65-F5344CB8AC3E}">
        <p14:creationId xmlns:p14="http://schemas.microsoft.com/office/powerpoint/2010/main" val="237181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a:t>
            </a:fld>
            <a:endParaRPr lang="zh-CN" altLang="en-US"/>
          </a:p>
        </p:txBody>
      </p:sp>
    </p:spTree>
    <p:extLst>
      <p:ext uri="{BB962C8B-B14F-4D97-AF65-F5344CB8AC3E}">
        <p14:creationId xmlns:p14="http://schemas.microsoft.com/office/powerpoint/2010/main" val="1798000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43</a:t>
            </a:fld>
            <a:endParaRPr lang="zh-CN" altLang="en-US"/>
          </a:p>
        </p:txBody>
      </p:sp>
    </p:spTree>
    <p:extLst>
      <p:ext uri="{BB962C8B-B14F-4D97-AF65-F5344CB8AC3E}">
        <p14:creationId xmlns:p14="http://schemas.microsoft.com/office/powerpoint/2010/main" val="660497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44</a:t>
            </a:fld>
            <a:endParaRPr lang="zh-CN" altLang="en-US"/>
          </a:p>
        </p:txBody>
      </p:sp>
    </p:spTree>
    <p:extLst>
      <p:ext uri="{BB962C8B-B14F-4D97-AF65-F5344CB8AC3E}">
        <p14:creationId xmlns:p14="http://schemas.microsoft.com/office/powerpoint/2010/main" val="2753998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45</a:t>
            </a:fld>
            <a:endParaRPr lang="zh-CN" altLang="en-US"/>
          </a:p>
        </p:txBody>
      </p:sp>
    </p:spTree>
    <p:extLst>
      <p:ext uri="{BB962C8B-B14F-4D97-AF65-F5344CB8AC3E}">
        <p14:creationId xmlns:p14="http://schemas.microsoft.com/office/powerpoint/2010/main" val="2240057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46</a:t>
            </a:fld>
            <a:endParaRPr lang="zh-CN" altLang="en-US"/>
          </a:p>
        </p:txBody>
      </p:sp>
    </p:spTree>
    <p:extLst>
      <p:ext uri="{BB962C8B-B14F-4D97-AF65-F5344CB8AC3E}">
        <p14:creationId xmlns:p14="http://schemas.microsoft.com/office/powerpoint/2010/main" val="1462191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47</a:t>
            </a:fld>
            <a:endParaRPr lang="zh-CN" altLang="en-US"/>
          </a:p>
        </p:txBody>
      </p:sp>
    </p:spTree>
    <p:extLst>
      <p:ext uri="{BB962C8B-B14F-4D97-AF65-F5344CB8AC3E}">
        <p14:creationId xmlns:p14="http://schemas.microsoft.com/office/powerpoint/2010/main" val="40164572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48</a:t>
            </a:fld>
            <a:endParaRPr lang="zh-CN" altLang="en-US"/>
          </a:p>
        </p:txBody>
      </p:sp>
    </p:spTree>
    <p:extLst>
      <p:ext uri="{BB962C8B-B14F-4D97-AF65-F5344CB8AC3E}">
        <p14:creationId xmlns:p14="http://schemas.microsoft.com/office/powerpoint/2010/main" val="28563421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49</a:t>
            </a:fld>
            <a:endParaRPr lang="zh-CN" altLang="en-US"/>
          </a:p>
        </p:txBody>
      </p:sp>
    </p:spTree>
    <p:extLst>
      <p:ext uri="{BB962C8B-B14F-4D97-AF65-F5344CB8AC3E}">
        <p14:creationId xmlns:p14="http://schemas.microsoft.com/office/powerpoint/2010/main" val="3650231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50</a:t>
            </a:fld>
            <a:endParaRPr lang="zh-CN" altLang="en-US"/>
          </a:p>
        </p:txBody>
      </p:sp>
    </p:spTree>
    <p:extLst>
      <p:ext uri="{BB962C8B-B14F-4D97-AF65-F5344CB8AC3E}">
        <p14:creationId xmlns:p14="http://schemas.microsoft.com/office/powerpoint/2010/main" val="33002143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51</a:t>
            </a:fld>
            <a:endParaRPr lang="zh-CN" altLang="en-US"/>
          </a:p>
        </p:txBody>
      </p:sp>
    </p:spTree>
    <p:extLst>
      <p:ext uri="{BB962C8B-B14F-4D97-AF65-F5344CB8AC3E}">
        <p14:creationId xmlns:p14="http://schemas.microsoft.com/office/powerpoint/2010/main" val="4331338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52</a:t>
            </a:fld>
            <a:endParaRPr lang="zh-CN" altLang="en-US"/>
          </a:p>
        </p:txBody>
      </p:sp>
    </p:spTree>
    <p:extLst>
      <p:ext uri="{BB962C8B-B14F-4D97-AF65-F5344CB8AC3E}">
        <p14:creationId xmlns:p14="http://schemas.microsoft.com/office/powerpoint/2010/main" val="182844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8</a:t>
            </a:fld>
            <a:endParaRPr lang="zh-CN" altLang="en-US"/>
          </a:p>
        </p:txBody>
      </p:sp>
    </p:spTree>
    <p:extLst>
      <p:ext uri="{BB962C8B-B14F-4D97-AF65-F5344CB8AC3E}">
        <p14:creationId xmlns:p14="http://schemas.microsoft.com/office/powerpoint/2010/main" val="1243312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53</a:t>
            </a:fld>
            <a:endParaRPr lang="zh-CN" altLang="en-US"/>
          </a:p>
        </p:txBody>
      </p:sp>
    </p:spTree>
    <p:extLst>
      <p:ext uri="{BB962C8B-B14F-4D97-AF65-F5344CB8AC3E}">
        <p14:creationId xmlns:p14="http://schemas.microsoft.com/office/powerpoint/2010/main" val="2276617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54</a:t>
            </a:fld>
            <a:endParaRPr lang="zh-CN" altLang="en-US"/>
          </a:p>
        </p:txBody>
      </p:sp>
    </p:spTree>
    <p:extLst>
      <p:ext uri="{BB962C8B-B14F-4D97-AF65-F5344CB8AC3E}">
        <p14:creationId xmlns:p14="http://schemas.microsoft.com/office/powerpoint/2010/main" val="38639748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55</a:t>
            </a:fld>
            <a:endParaRPr lang="zh-CN" altLang="en-US"/>
          </a:p>
        </p:txBody>
      </p:sp>
    </p:spTree>
    <p:extLst>
      <p:ext uri="{BB962C8B-B14F-4D97-AF65-F5344CB8AC3E}">
        <p14:creationId xmlns:p14="http://schemas.microsoft.com/office/powerpoint/2010/main" val="38643066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56</a:t>
            </a:fld>
            <a:endParaRPr lang="zh-CN" altLang="en-US"/>
          </a:p>
        </p:txBody>
      </p:sp>
    </p:spTree>
    <p:extLst>
      <p:ext uri="{BB962C8B-B14F-4D97-AF65-F5344CB8AC3E}">
        <p14:creationId xmlns:p14="http://schemas.microsoft.com/office/powerpoint/2010/main" val="27579090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57</a:t>
            </a:fld>
            <a:endParaRPr lang="zh-CN" altLang="en-US"/>
          </a:p>
        </p:txBody>
      </p:sp>
    </p:spTree>
    <p:extLst>
      <p:ext uri="{BB962C8B-B14F-4D97-AF65-F5344CB8AC3E}">
        <p14:creationId xmlns:p14="http://schemas.microsoft.com/office/powerpoint/2010/main" val="41384036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58</a:t>
            </a:fld>
            <a:endParaRPr lang="zh-CN" altLang="en-US"/>
          </a:p>
        </p:txBody>
      </p:sp>
    </p:spTree>
    <p:extLst>
      <p:ext uri="{BB962C8B-B14F-4D97-AF65-F5344CB8AC3E}">
        <p14:creationId xmlns:p14="http://schemas.microsoft.com/office/powerpoint/2010/main" val="19268719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59</a:t>
            </a:fld>
            <a:endParaRPr lang="zh-CN" altLang="en-US"/>
          </a:p>
        </p:txBody>
      </p:sp>
    </p:spTree>
    <p:extLst>
      <p:ext uri="{BB962C8B-B14F-4D97-AF65-F5344CB8AC3E}">
        <p14:creationId xmlns:p14="http://schemas.microsoft.com/office/powerpoint/2010/main" val="27977568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60</a:t>
            </a:fld>
            <a:endParaRPr lang="zh-CN" altLang="en-US"/>
          </a:p>
        </p:txBody>
      </p:sp>
    </p:spTree>
    <p:extLst>
      <p:ext uri="{BB962C8B-B14F-4D97-AF65-F5344CB8AC3E}">
        <p14:creationId xmlns:p14="http://schemas.microsoft.com/office/powerpoint/2010/main" val="18360238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61</a:t>
            </a:fld>
            <a:endParaRPr lang="zh-CN" altLang="en-US"/>
          </a:p>
        </p:txBody>
      </p:sp>
    </p:spTree>
    <p:extLst>
      <p:ext uri="{BB962C8B-B14F-4D97-AF65-F5344CB8AC3E}">
        <p14:creationId xmlns:p14="http://schemas.microsoft.com/office/powerpoint/2010/main" val="27832244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62</a:t>
            </a:fld>
            <a:endParaRPr lang="zh-CN" altLang="en-US"/>
          </a:p>
        </p:txBody>
      </p:sp>
    </p:spTree>
    <p:extLst>
      <p:ext uri="{BB962C8B-B14F-4D97-AF65-F5344CB8AC3E}">
        <p14:creationId xmlns:p14="http://schemas.microsoft.com/office/powerpoint/2010/main" val="3400228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9</a:t>
            </a:fld>
            <a:endParaRPr lang="zh-CN" altLang="en-US"/>
          </a:p>
        </p:txBody>
      </p:sp>
    </p:spTree>
    <p:extLst>
      <p:ext uri="{BB962C8B-B14F-4D97-AF65-F5344CB8AC3E}">
        <p14:creationId xmlns:p14="http://schemas.microsoft.com/office/powerpoint/2010/main" val="19251415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63</a:t>
            </a:fld>
            <a:endParaRPr lang="zh-CN" altLang="en-US"/>
          </a:p>
        </p:txBody>
      </p:sp>
    </p:spTree>
    <p:extLst>
      <p:ext uri="{BB962C8B-B14F-4D97-AF65-F5344CB8AC3E}">
        <p14:creationId xmlns:p14="http://schemas.microsoft.com/office/powerpoint/2010/main" val="39079059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64</a:t>
            </a:fld>
            <a:endParaRPr lang="zh-CN" altLang="en-US"/>
          </a:p>
        </p:txBody>
      </p:sp>
    </p:spTree>
    <p:extLst>
      <p:ext uri="{BB962C8B-B14F-4D97-AF65-F5344CB8AC3E}">
        <p14:creationId xmlns:p14="http://schemas.microsoft.com/office/powerpoint/2010/main" val="33660824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65</a:t>
            </a:fld>
            <a:endParaRPr lang="zh-CN" altLang="en-US"/>
          </a:p>
        </p:txBody>
      </p:sp>
    </p:spTree>
    <p:extLst>
      <p:ext uri="{BB962C8B-B14F-4D97-AF65-F5344CB8AC3E}">
        <p14:creationId xmlns:p14="http://schemas.microsoft.com/office/powerpoint/2010/main" val="15522758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66</a:t>
            </a:fld>
            <a:endParaRPr lang="zh-CN" altLang="en-US"/>
          </a:p>
        </p:txBody>
      </p:sp>
    </p:spTree>
    <p:extLst>
      <p:ext uri="{BB962C8B-B14F-4D97-AF65-F5344CB8AC3E}">
        <p14:creationId xmlns:p14="http://schemas.microsoft.com/office/powerpoint/2010/main" val="586969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67</a:t>
            </a:fld>
            <a:endParaRPr lang="zh-CN" altLang="en-US"/>
          </a:p>
        </p:txBody>
      </p:sp>
    </p:spTree>
    <p:extLst>
      <p:ext uri="{BB962C8B-B14F-4D97-AF65-F5344CB8AC3E}">
        <p14:creationId xmlns:p14="http://schemas.microsoft.com/office/powerpoint/2010/main" val="32450665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68</a:t>
            </a:fld>
            <a:endParaRPr lang="zh-CN" altLang="en-US"/>
          </a:p>
        </p:txBody>
      </p:sp>
    </p:spTree>
    <p:extLst>
      <p:ext uri="{BB962C8B-B14F-4D97-AF65-F5344CB8AC3E}">
        <p14:creationId xmlns:p14="http://schemas.microsoft.com/office/powerpoint/2010/main" val="2941141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69</a:t>
            </a:fld>
            <a:endParaRPr lang="zh-CN" altLang="en-US"/>
          </a:p>
        </p:txBody>
      </p:sp>
    </p:spTree>
    <p:extLst>
      <p:ext uri="{BB962C8B-B14F-4D97-AF65-F5344CB8AC3E}">
        <p14:creationId xmlns:p14="http://schemas.microsoft.com/office/powerpoint/2010/main" val="2699063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70</a:t>
            </a:fld>
            <a:endParaRPr lang="zh-CN" altLang="en-US"/>
          </a:p>
        </p:txBody>
      </p:sp>
    </p:spTree>
    <p:extLst>
      <p:ext uri="{BB962C8B-B14F-4D97-AF65-F5344CB8AC3E}">
        <p14:creationId xmlns:p14="http://schemas.microsoft.com/office/powerpoint/2010/main" val="1160741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71</a:t>
            </a:fld>
            <a:endParaRPr lang="zh-CN" altLang="en-US"/>
          </a:p>
        </p:txBody>
      </p:sp>
    </p:spTree>
    <p:extLst>
      <p:ext uri="{BB962C8B-B14F-4D97-AF65-F5344CB8AC3E}">
        <p14:creationId xmlns:p14="http://schemas.microsoft.com/office/powerpoint/2010/main" val="5209706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72</a:t>
            </a:fld>
            <a:endParaRPr lang="zh-CN" altLang="en-US"/>
          </a:p>
        </p:txBody>
      </p:sp>
    </p:spTree>
    <p:extLst>
      <p:ext uri="{BB962C8B-B14F-4D97-AF65-F5344CB8AC3E}">
        <p14:creationId xmlns:p14="http://schemas.microsoft.com/office/powerpoint/2010/main" val="3122590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00" dirty="0">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10</a:t>
            </a:fld>
            <a:endParaRPr lang="zh-CN" altLang="en-US"/>
          </a:p>
        </p:txBody>
      </p:sp>
    </p:spTree>
    <p:extLst>
      <p:ext uri="{BB962C8B-B14F-4D97-AF65-F5344CB8AC3E}">
        <p14:creationId xmlns:p14="http://schemas.microsoft.com/office/powerpoint/2010/main" val="2118920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73</a:t>
            </a:fld>
            <a:endParaRPr lang="zh-CN" altLang="en-US"/>
          </a:p>
        </p:txBody>
      </p:sp>
    </p:spTree>
    <p:extLst>
      <p:ext uri="{BB962C8B-B14F-4D97-AF65-F5344CB8AC3E}">
        <p14:creationId xmlns:p14="http://schemas.microsoft.com/office/powerpoint/2010/main" val="21737526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74</a:t>
            </a:fld>
            <a:endParaRPr lang="zh-CN" altLang="en-US"/>
          </a:p>
        </p:txBody>
      </p:sp>
    </p:spTree>
    <p:extLst>
      <p:ext uri="{BB962C8B-B14F-4D97-AF65-F5344CB8AC3E}">
        <p14:creationId xmlns:p14="http://schemas.microsoft.com/office/powerpoint/2010/main" val="24928341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75</a:t>
            </a:fld>
            <a:endParaRPr lang="zh-CN" altLang="en-US"/>
          </a:p>
        </p:txBody>
      </p:sp>
    </p:spTree>
    <p:extLst>
      <p:ext uri="{BB962C8B-B14F-4D97-AF65-F5344CB8AC3E}">
        <p14:creationId xmlns:p14="http://schemas.microsoft.com/office/powerpoint/2010/main" val="15637134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76</a:t>
            </a:fld>
            <a:endParaRPr lang="zh-CN" altLang="en-US"/>
          </a:p>
        </p:txBody>
      </p:sp>
    </p:spTree>
    <p:extLst>
      <p:ext uri="{BB962C8B-B14F-4D97-AF65-F5344CB8AC3E}">
        <p14:creationId xmlns:p14="http://schemas.microsoft.com/office/powerpoint/2010/main" val="34188581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77</a:t>
            </a:fld>
            <a:endParaRPr lang="zh-CN" altLang="en-US"/>
          </a:p>
        </p:txBody>
      </p:sp>
    </p:spTree>
    <p:extLst>
      <p:ext uri="{BB962C8B-B14F-4D97-AF65-F5344CB8AC3E}">
        <p14:creationId xmlns:p14="http://schemas.microsoft.com/office/powerpoint/2010/main" val="34480756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78</a:t>
            </a:fld>
            <a:endParaRPr lang="zh-CN" altLang="en-US"/>
          </a:p>
        </p:txBody>
      </p:sp>
    </p:spTree>
    <p:extLst>
      <p:ext uri="{BB962C8B-B14F-4D97-AF65-F5344CB8AC3E}">
        <p14:creationId xmlns:p14="http://schemas.microsoft.com/office/powerpoint/2010/main" val="42495326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79</a:t>
            </a:fld>
            <a:endParaRPr lang="zh-CN" altLang="en-US"/>
          </a:p>
        </p:txBody>
      </p:sp>
    </p:spTree>
    <p:extLst>
      <p:ext uri="{BB962C8B-B14F-4D97-AF65-F5344CB8AC3E}">
        <p14:creationId xmlns:p14="http://schemas.microsoft.com/office/powerpoint/2010/main" val="15289075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80</a:t>
            </a:fld>
            <a:endParaRPr lang="zh-CN" altLang="en-US"/>
          </a:p>
        </p:txBody>
      </p:sp>
    </p:spTree>
    <p:extLst>
      <p:ext uri="{BB962C8B-B14F-4D97-AF65-F5344CB8AC3E}">
        <p14:creationId xmlns:p14="http://schemas.microsoft.com/office/powerpoint/2010/main" val="22992599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78072DF-5EA5-49D9-84A3-968ABE71B84E}" type="slidenum">
              <a:rPr lang="zh-CN" altLang="en-US" smtClean="0"/>
              <a:t>81</a:t>
            </a:fld>
            <a:endParaRPr lang="zh-CN" altLang="en-US"/>
          </a:p>
        </p:txBody>
      </p:sp>
    </p:spTree>
    <p:extLst>
      <p:ext uri="{BB962C8B-B14F-4D97-AF65-F5344CB8AC3E}">
        <p14:creationId xmlns:p14="http://schemas.microsoft.com/office/powerpoint/2010/main" val="272875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475785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sym typeface="汉仪雅酷黑 65W" panose="020B0604020202020204" pitchFamily="34" charset="-122"/>
            </a:endParaRPr>
          </a:p>
        </p:txBody>
      </p:sp>
      <p:sp>
        <p:nvSpPr>
          <p:cNvPr id="4" name="灯片编号占位符 3"/>
          <p:cNvSpPr>
            <a:spLocks noGrp="1"/>
          </p:cNvSpPr>
          <p:nvPr>
            <p:ph type="sldNum" sz="quarter" idx="5"/>
          </p:nvPr>
        </p:nvSpPr>
        <p:spPr/>
        <p:txBody>
          <a:bodyPr/>
          <a:lstStyle/>
          <a:p>
            <a:pPr>
              <a:defRPr/>
            </a:pPr>
            <a:fld id="{F2CCBC7C-DD20-4905-B5C0-925680D38AE2}" type="slidenum">
              <a:rPr lang="zh-CN" altLang="en-US" smtClean="0"/>
              <a:t>12</a:t>
            </a:fld>
            <a:endParaRPr lang="zh-CN" altLang="en-US"/>
          </a:p>
        </p:txBody>
      </p:sp>
    </p:spTree>
    <p:extLst>
      <p:ext uri="{BB962C8B-B14F-4D97-AF65-F5344CB8AC3E}">
        <p14:creationId xmlns:p14="http://schemas.microsoft.com/office/powerpoint/2010/main" val="2195708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2.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xml"/><Relationship Id="rId5" Type="http://schemas.openxmlformats.org/officeDocument/2006/relationships/image" Target="../media/image2.png"/><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Master" Target="../slideMasters/slideMaster2.xml"/><Relationship Id="rId4" Type="http://schemas.openxmlformats.org/officeDocument/2006/relationships/tags" Target="../tags/tag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D87C6F-8355-43EE-AD10-3BDF2E9ABFC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42644AF-893D-43E7-BB2B-79EFC20753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18304A3-0319-4478-B93E-3D28F7297056}"/>
              </a:ext>
            </a:extLst>
          </p:cNvPr>
          <p:cNvSpPr>
            <a:spLocks noGrp="1"/>
          </p:cNvSpPr>
          <p:nvPr>
            <p:ph type="dt" sz="half" idx="10"/>
          </p:nvPr>
        </p:nvSpPr>
        <p:spPr/>
        <p:txBody>
          <a:bodyPr/>
          <a:lstStyle/>
          <a:p>
            <a:fld id="{C3BF52AC-C95F-471A-901C-66B3949EEFDC}" type="datetimeFigureOut">
              <a:rPr lang="zh-CN" altLang="en-US" smtClean="0"/>
              <a:t>2025/4/22</a:t>
            </a:fld>
            <a:endParaRPr lang="zh-CN" altLang="en-US"/>
          </a:p>
        </p:txBody>
      </p:sp>
      <p:sp>
        <p:nvSpPr>
          <p:cNvPr id="5" name="页脚占位符 4">
            <a:extLst>
              <a:ext uri="{FF2B5EF4-FFF2-40B4-BE49-F238E27FC236}">
                <a16:creationId xmlns:a16="http://schemas.microsoft.com/office/drawing/2014/main" id="{D410DC76-9556-4F24-BDB8-0C25649C44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52D374-6785-4660-831D-BA2308F47DDF}"/>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1166930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ABB09F-DA9D-49D2-99F8-99857BE1A5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3B44D1-522A-4629-8409-6EC3970D180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82C45A-9B49-4E8D-8695-9C75AAB1D10F}"/>
              </a:ext>
            </a:extLst>
          </p:cNvPr>
          <p:cNvSpPr>
            <a:spLocks noGrp="1"/>
          </p:cNvSpPr>
          <p:nvPr>
            <p:ph type="dt" sz="half" idx="10"/>
          </p:nvPr>
        </p:nvSpPr>
        <p:spPr/>
        <p:txBody>
          <a:bodyPr/>
          <a:lstStyle/>
          <a:p>
            <a:fld id="{C3BF52AC-C95F-471A-901C-66B3949EEFDC}" type="datetimeFigureOut">
              <a:rPr lang="zh-CN" altLang="en-US" smtClean="0"/>
              <a:t>2025/4/22</a:t>
            </a:fld>
            <a:endParaRPr lang="zh-CN" altLang="en-US"/>
          </a:p>
        </p:txBody>
      </p:sp>
      <p:sp>
        <p:nvSpPr>
          <p:cNvPr id="5" name="页脚占位符 4">
            <a:extLst>
              <a:ext uri="{FF2B5EF4-FFF2-40B4-BE49-F238E27FC236}">
                <a16:creationId xmlns:a16="http://schemas.microsoft.com/office/drawing/2014/main" id="{F3584670-9466-4D1B-9AC8-F34DF5B6F9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899302-ADD0-4288-A0A4-8A565D15AC3C}"/>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4002538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7FFEBB3-956D-484E-BF5C-A4C23FBE06E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48D2FE7-35A3-4DFF-A6EF-C5F3D990C0E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185583-59E7-47BE-AD86-A11CA37EC3E5}"/>
              </a:ext>
            </a:extLst>
          </p:cNvPr>
          <p:cNvSpPr>
            <a:spLocks noGrp="1"/>
          </p:cNvSpPr>
          <p:nvPr>
            <p:ph type="dt" sz="half" idx="10"/>
          </p:nvPr>
        </p:nvSpPr>
        <p:spPr/>
        <p:txBody>
          <a:bodyPr/>
          <a:lstStyle/>
          <a:p>
            <a:fld id="{C3BF52AC-C95F-471A-901C-66B3949EEFDC}" type="datetimeFigureOut">
              <a:rPr lang="zh-CN" altLang="en-US" smtClean="0"/>
              <a:t>2025/4/22</a:t>
            </a:fld>
            <a:endParaRPr lang="zh-CN" altLang="en-US"/>
          </a:p>
        </p:txBody>
      </p:sp>
      <p:sp>
        <p:nvSpPr>
          <p:cNvPr id="5" name="页脚占位符 4">
            <a:extLst>
              <a:ext uri="{FF2B5EF4-FFF2-40B4-BE49-F238E27FC236}">
                <a16:creationId xmlns:a16="http://schemas.microsoft.com/office/drawing/2014/main" id="{18E7B352-930C-4EDE-97CC-0A49636EDD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723322-CDFB-4D23-981D-573B7C51F53D}"/>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4154136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pic>
        <p:nvPicPr>
          <p:cNvPr id="106" name="图片 105"/>
          <p:cNvPicPr/>
          <p:nvPr userDrawn="1">
            <p:custDataLst>
              <p:tags r:id="rId1"/>
            </p:custDataLst>
          </p:nvPr>
        </p:nvPicPr>
        <p:blipFill>
          <a:blip r:embed="rId3">
            <a:extLst>
              <a:ext uri="{BEBA8EAE-BF5A-486C-A8C5-ECC9F3942E4B}">
                <a14:imgProps xmlns:a14="http://schemas.microsoft.com/office/drawing/2010/main">
                  <a14:imgLayer r:embed="rId4">
                    <a14:imgEffect>
                      <a14:sharpenSoften amount="4000"/>
                    </a14:imgEffect>
                  </a14:imgLayer>
                </a14:imgProps>
              </a:ext>
            </a:extLst>
          </a:blip>
          <a:stretch>
            <a:fillRect/>
          </a:stretch>
        </p:blipFill>
        <p:spPr>
          <a:xfrm>
            <a:off x="7244717" y="4817642"/>
            <a:ext cx="4947313" cy="1278164"/>
          </a:xfrm>
          <a:prstGeom prst="rect">
            <a:avLst/>
          </a:prstGeom>
          <a:effectLst>
            <a:outerShdw blurRad="50800" dist="50800" dir="5400000" sx="5000" sy="5000" algn="ctr" rotWithShape="0">
              <a:srgbClr val="000000"/>
            </a:outerShdw>
            <a:reflection endPos="65000" dist="50800" dir="5400000" sy="-100000" algn="bl" rotWithShape="0"/>
          </a:effectLst>
        </p:spPr>
      </p:pic>
      <p:grpSp>
        <p:nvGrpSpPr>
          <p:cNvPr id="2" name="组合 1"/>
          <p:cNvGrpSpPr/>
          <p:nvPr userDrawn="1"/>
        </p:nvGrpSpPr>
        <p:grpSpPr>
          <a:xfrm>
            <a:off x="0" y="0"/>
            <a:ext cx="13547725" cy="1038860"/>
            <a:chOff x="0" y="0"/>
            <a:chExt cx="21335" cy="1636"/>
          </a:xfrm>
        </p:grpSpPr>
        <p:sp>
          <p:nvSpPr>
            <p:cNvPr id="3" name="矩形 2"/>
            <p:cNvSpPr/>
            <p:nvPr/>
          </p:nvSpPr>
          <p:spPr bwMode="auto">
            <a:xfrm>
              <a:off x="0" y="0"/>
              <a:ext cx="19200" cy="1580"/>
            </a:xfrm>
            <a:prstGeom prst="rect">
              <a:avLst/>
            </a:prstGeom>
            <a:solidFill>
              <a:srgbClr val="055796"/>
            </a:solidFill>
            <a:ln>
              <a:noFill/>
            </a:ln>
            <a:effectLst/>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燕尾形 6"/>
            <p:cNvSpPr/>
            <p:nvPr/>
          </p:nvSpPr>
          <p:spPr bwMode="auto">
            <a:xfrm>
              <a:off x="1380" y="565"/>
              <a:ext cx="313" cy="66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5" name="燕尾形 7"/>
            <p:cNvSpPr/>
            <p:nvPr/>
          </p:nvSpPr>
          <p:spPr bwMode="auto">
            <a:xfrm>
              <a:off x="1083" y="565"/>
              <a:ext cx="310" cy="65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6" name="燕尾形 8"/>
            <p:cNvSpPr/>
            <p:nvPr/>
          </p:nvSpPr>
          <p:spPr bwMode="auto">
            <a:xfrm>
              <a:off x="783" y="565"/>
              <a:ext cx="312" cy="65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pic>
          <p:nvPicPr>
            <p:cNvPr id="7" name="图片 6" descr="96b561e3670bf3225c47b5d3f05febd"/>
            <p:cNvPicPr>
              <a:picLocks noChangeAspect="1"/>
            </p:cNvPicPr>
            <p:nvPr/>
          </p:nvPicPr>
          <p:blipFill>
            <a:blip r:embed="rId5"/>
            <a:stretch>
              <a:fillRect/>
            </a:stretch>
          </p:blipFill>
          <p:spPr>
            <a:xfrm>
              <a:off x="13313" y="0"/>
              <a:ext cx="3421" cy="1636"/>
            </a:xfrm>
            <a:prstGeom prst="rect">
              <a:avLst/>
            </a:prstGeom>
          </p:spPr>
        </p:pic>
        <p:sp>
          <p:nvSpPr>
            <p:cNvPr id="8" name="文本框 7"/>
            <p:cNvSpPr txBox="1"/>
            <p:nvPr/>
          </p:nvSpPr>
          <p:spPr>
            <a:xfrm>
              <a:off x="16585" y="327"/>
              <a:ext cx="4750" cy="807"/>
            </a:xfrm>
            <a:prstGeom prst="rect">
              <a:avLst/>
            </a:prstGeom>
            <a:noFill/>
          </p:spPr>
          <p:txBody>
            <a:bodyPr wrap="square" rtlCol="0">
              <a:noAutofit/>
            </a:bodyPr>
            <a:lstStyle/>
            <a:p>
              <a:r>
                <a:rPr lang="zh-CN" altLang="en-US" sz="1600" dirty="0">
                  <a:solidFill>
                    <a:schemeClr val="bg1"/>
                  </a:solidFill>
                  <a:latin typeface="华文新魏" panose="02010800040101010101" charset="-122"/>
                  <a:ea typeface="华文新魏" panose="02010800040101010101" charset="-122"/>
                </a:rPr>
                <a:t>王湘浩人工智能</a:t>
              </a:r>
              <a:endParaRPr lang="en-US" altLang="zh-CN" sz="1600" dirty="0">
                <a:solidFill>
                  <a:schemeClr val="bg1"/>
                </a:solidFill>
                <a:latin typeface="华文新魏" panose="02010800040101010101" charset="-122"/>
                <a:ea typeface="华文新魏" panose="02010800040101010101" charset="-122"/>
              </a:endParaRPr>
            </a:p>
            <a:p>
              <a:r>
                <a:rPr lang="zh-CN" altLang="en-US" sz="1600" dirty="0">
                  <a:solidFill>
                    <a:schemeClr val="bg1"/>
                  </a:solidFill>
                  <a:latin typeface="华文新魏" panose="02010800040101010101" charset="-122"/>
                  <a:ea typeface="华文新魏" panose="02010800040101010101" charset="-122"/>
                </a:rPr>
                <a:t>虚拟教研室</a:t>
              </a:r>
            </a:p>
          </p:txBody>
        </p:sp>
      </p:grpSp>
    </p:spTree>
    <p:extLst>
      <p:ext uri="{BB962C8B-B14F-4D97-AF65-F5344CB8AC3E}">
        <p14:creationId xmlns:p14="http://schemas.microsoft.com/office/powerpoint/2010/main" val="2027450976"/>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pic>
        <p:nvPicPr>
          <p:cNvPr id="106" name="图片 105"/>
          <p:cNvPicPr/>
          <p:nvPr userDrawn="1">
            <p:custDataLst>
              <p:tags r:id="rId1"/>
            </p:custDataLst>
          </p:nvPr>
        </p:nvPicPr>
        <p:blipFill>
          <a:blip r:embed="rId3">
            <a:extLst>
              <a:ext uri="{BEBA8EAE-BF5A-486C-A8C5-ECC9F3942E4B}">
                <a14:imgProps xmlns:a14="http://schemas.microsoft.com/office/drawing/2010/main">
                  <a14:imgLayer r:embed="rId4">
                    <a14:imgEffect>
                      <a14:sharpenSoften amount="4000"/>
                    </a14:imgEffect>
                  </a14:imgLayer>
                </a14:imgProps>
              </a:ext>
            </a:extLst>
          </a:blip>
          <a:stretch>
            <a:fillRect/>
          </a:stretch>
        </p:blipFill>
        <p:spPr>
          <a:xfrm>
            <a:off x="7244717" y="4817642"/>
            <a:ext cx="4947313" cy="1278164"/>
          </a:xfrm>
          <a:prstGeom prst="rect">
            <a:avLst/>
          </a:prstGeom>
          <a:effectLst>
            <a:outerShdw blurRad="50800" dist="50800" dir="5400000" sx="5000" sy="5000" algn="ctr" rotWithShape="0">
              <a:srgbClr val="000000"/>
            </a:outerShdw>
            <a:reflection endPos="65000" dist="50800" dir="5400000" sy="-100000" algn="bl" rotWithShape="0"/>
          </a:effectLst>
        </p:spPr>
      </p:pic>
      <p:grpSp>
        <p:nvGrpSpPr>
          <p:cNvPr id="2" name="组合 1"/>
          <p:cNvGrpSpPr/>
          <p:nvPr userDrawn="1"/>
        </p:nvGrpSpPr>
        <p:grpSpPr>
          <a:xfrm>
            <a:off x="0" y="0"/>
            <a:ext cx="13547725" cy="1038860"/>
            <a:chOff x="0" y="0"/>
            <a:chExt cx="21335" cy="1636"/>
          </a:xfrm>
        </p:grpSpPr>
        <p:sp>
          <p:nvSpPr>
            <p:cNvPr id="3" name="矩形 2"/>
            <p:cNvSpPr/>
            <p:nvPr/>
          </p:nvSpPr>
          <p:spPr bwMode="auto">
            <a:xfrm>
              <a:off x="0" y="0"/>
              <a:ext cx="19200" cy="1580"/>
            </a:xfrm>
            <a:prstGeom prst="rect">
              <a:avLst/>
            </a:prstGeom>
            <a:solidFill>
              <a:srgbClr val="055796"/>
            </a:solidFill>
            <a:ln>
              <a:noFill/>
            </a:ln>
            <a:effectLst/>
          </p:spPr>
          <p:style>
            <a:lnRef idx="0">
              <a:scrgbClr r="0" g="0" b="0"/>
            </a:lnRef>
            <a:fillRef idx="0">
              <a:scrgbClr r="0" g="0" b="0"/>
            </a:fillRef>
            <a:effectRef idx="0">
              <a:scrgbClr r="0" g="0" b="0"/>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燕尾形 6"/>
            <p:cNvSpPr/>
            <p:nvPr/>
          </p:nvSpPr>
          <p:spPr bwMode="auto">
            <a:xfrm>
              <a:off x="1380" y="565"/>
              <a:ext cx="313" cy="66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5" name="燕尾形 7"/>
            <p:cNvSpPr/>
            <p:nvPr/>
          </p:nvSpPr>
          <p:spPr bwMode="auto">
            <a:xfrm>
              <a:off x="1083" y="565"/>
              <a:ext cx="310" cy="65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6" name="燕尾形 8"/>
            <p:cNvSpPr/>
            <p:nvPr/>
          </p:nvSpPr>
          <p:spPr bwMode="auto">
            <a:xfrm>
              <a:off x="783" y="565"/>
              <a:ext cx="312" cy="65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pic>
          <p:nvPicPr>
            <p:cNvPr id="7" name="图片 6" descr="96b561e3670bf3225c47b5d3f05febd"/>
            <p:cNvPicPr>
              <a:picLocks noChangeAspect="1"/>
            </p:cNvPicPr>
            <p:nvPr/>
          </p:nvPicPr>
          <p:blipFill>
            <a:blip r:embed="rId5"/>
            <a:stretch>
              <a:fillRect/>
            </a:stretch>
          </p:blipFill>
          <p:spPr>
            <a:xfrm>
              <a:off x="13313" y="0"/>
              <a:ext cx="3421" cy="1636"/>
            </a:xfrm>
            <a:prstGeom prst="rect">
              <a:avLst/>
            </a:prstGeom>
          </p:spPr>
        </p:pic>
        <p:sp>
          <p:nvSpPr>
            <p:cNvPr id="8" name="文本框 7"/>
            <p:cNvSpPr txBox="1"/>
            <p:nvPr/>
          </p:nvSpPr>
          <p:spPr>
            <a:xfrm>
              <a:off x="16585" y="327"/>
              <a:ext cx="4750" cy="807"/>
            </a:xfrm>
            <a:prstGeom prst="rect">
              <a:avLst/>
            </a:prstGeom>
            <a:noFill/>
          </p:spPr>
          <p:txBody>
            <a:bodyPr wrap="square" rtlCol="0">
              <a:noAutofit/>
            </a:bodyPr>
            <a:lstStyle/>
            <a:p>
              <a:r>
                <a:rPr lang="zh-CN" altLang="en-US" sz="1600" dirty="0">
                  <a:solidFill>
                    <a:schemeClr val="bg1"/>
                  </a:solidFill>
                  <a:latin typeface="华文新魏" panose="02010800040101010101" charset="-122"/>
                  <a:ea typeface="华文新魏" panose="02010800040101010101" charset="-122"/>
                </a:rPr>
                <a:t>王湘浩人工智能</a:t>
              </a:r>
              <a:endParaRPr lang="en-US" altLang="zh-CN" sz="1600" dirty="0">
                <a:solidFill>
                  <a:schemeClr val="bg1"/>
                </a:solidFill>
                <a:latin typeface="华文新魏" panose="02010800040101010101" charset="-122"/>
                <a:ea typeface="华文新魏" panose="02010800040101010101" charset="-122"/>
              </a:endParaRPr>
            </a:p>
            <a:p>
              <a:r>
                <a:rPr lang="zh-CN" altLang="en-US" sz="1600" dirty="0">
                  <a:solidFill>
                    <a:schemeClr val="bg1"/>
                  </a:solidFill>
                  <a:latin typeface="华文新魏" panose="02010800040101010101" charset="-122"/>
                  <a:ea typeface="华文新魏" panose="02010800040101010101" charset="-122"/>
                </a:rPr>
                <a:t>虚拟教研室</a:t>
              </a:r>
            </a:p>
          </p:txBody>
        </p:sp>
      </p:grpSp>
    </p:spTree>
    <p:extLst>
      <p:ext uri="{BB962C8B-B14F-4D97-AF65-F5344CB8AC3E}">
        <p14:creationId xmlns:p14="http://schemas.microsoft.com/office/powerpoint/2010/main" val="330495226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73AF71-5CB6-7746-802E-DB05179CCE39}" type="datetimeFigureOut">
              <a:rPr kumimoji="1" lang="zh-CN" altLang="en-US" smtClean="0"/>
              <a:t>2025/4/22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E71A270A-F0E1-8E40-AB6A-D731FA6134E3}" type="slidenum">
              <a:rPr kumimoji="1" lang="zh-CN" altLang="en-US" smtClean="0"/>
              <a:t>‹#›</a:t>
            </a:fld>
            <a:endParaRPr kumimoji="1" lang="zh-CN" altLang="en-US"/>
          </a:p>
        </p:txBody>
      </p:sp>
    </p:spTree>
    <p:extLst>
      <p:ext uri="{BB962C8B-B14F-4D97-AF65-F5344CB8AC3E}">
        <p14:creationId xmlns:p14="http://schemas.microsoft.com/office/powerpoint/2010/main" val="3260875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273AF71-5CB6-7746-802E-DB05179CCE39}" type="datetimeFigureOut">
              <a:rPr kumimoji="1" lang="zh-CN" altLang="en-US" smtClean="0"/>
              <a:t>2025/4/22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71A270A-F0E1-8E40-AB6A-D731FA6134E3}" type="slidenum">
              <a:rPr kumimoji="1" lang="zh-CN" altLang="en-US" smtClean="0"/>
              <a:t>‹#›</a:t>
            </a:fld>
            <a:endParaRPr kumimoji="1" lang="zh-CN" altLang="en-US"/>
          </a:p>
        </p:txBody>
      </p:sp>
    </p:spTree>
    <p:extLst>
      <p:ext uri="{BB962C8B-B14F-4D97-AF65-F5344CB8AC3E}">
        <p14:creationId xmlns:p14="http://schemas.microsoft.com/office/powerpoint/2010/main" val="2060549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273AF71-5CB6-7746-802E-DB05179CCE39}" type="datetimeFigureOut">
              <a:rPr kumimoji="1" lang="zh-CN" altLang="en-US" smtClean="0"/>
              <a:t>2025/4/22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71A270A-F0E1-8E40-AB6A-D731FA6134E3}" type="slidenum">
              <a:rPr kumimoji="1" lang="zh-CN" altLang="en-US" smtClean="0"/>
              <a:t>‹#›</a:t>
            </a:fld>
            <a:endParaRPr kumimoji="1" lang="zh-CN" altLang="en-US"/>
          </a:p>
        </p:txBody>
      </p:sp>
    </p:spTree>
    <p:extLst>
      <p:ext uri="{BB962C8B-B14F-4D97-AF65-F5344CB8AC3E}">
        <p14:creationId xmlns:p14="http://schemas.microsoft.com/office/powerpoint/2010/main" val="1488830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9273AF71-5CB6-7746-802E-DB05179CCE39}" type="datetimeFigureOut">
              <a:rPr kumimoji="1" lang="zh-CN" altLang="en-US" smtClean="0"/>
              <a:t>2025/4/22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71A270A-F0E1-8E40-AB6A-D731FA6134E3}" type="slidenum">
              <a:rPr kumimoji="1" lang="zh-CN" altLang="en-US" smtClean="0"/>
              <a:t>‹#›</a:t>
            </a:fld>
            <a:endParaRPr kumimoji="1" lang="zh-CN" altLang="en-US"/>
          </a:p>
        </p:txBody>
      </p:sp>
    </p:spTree>
    <p:extLst>
      <p:ext uri="{BB962C8B-B14F-4D97-AF65-F5344CB8AC3E}">
        <p14:creationId xmlns:p14="http://schemas.microsoft.com/office/powerpoint/2010/main" val="2705857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lgn="ctr">
              <a:defRPr sz="3200">
                <a:solidFill>
                  <a:srgbClr val="333333"/>
                </a:solidFill>
              </a:defRPr>
            </a:lvl1pPr>
          </a:lstStyle>
          <a:p>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2025/4/22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254449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28344B-82A6-4237-8DE7-F25842E4DA1B}"/>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272B070D-6316-45DB-8A17-641399DC20D2}"/>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66283D4E-F38F-4D8C-B59A-8BE9EB9650E7}"/>
              </a:ext>
            </a:extLst>
          </p:cNvPr>
          <p:cNvSpPr>
            <a:spLocks noGrp="1"/>
          </p:cNvSpPr>
          <p:nvPr>
            <p:ph type="dt" sz="half" idx="10"/>
          </p:nvPr>
        </p:nvSpPr>
        <p:spPr/>
        <p:txBody>
          <a:bodyPr/>
          <a:lstStyle/>
          <a:p>
            <a:fld id="{C3BF52AC-C95F-471A-901C-66B3949EEFDC}" type="datetimeFigureOut">
              <a:rPr lang="zh-CN" altLang="en-US" smtClean="0"/>
              <a:t>2025/4/22</a:t>
            </a:fld>
            <a:endParaRPr lang="zh-CN" altLang="en-US"/>
          </a:p>
        </p:txBody>
      </p:sp>
      <p:sp>
        <p:nvSpPr>
          <p:cNvPr id="5" name="页脚占位符 4">
            <a:extLst>
              <a:ext uri="{FF2B5EF4-FFF2-40B4-BE49-F238E27FC236}">
                <a16:creationId xmlns:a16="http://schemas.microsoft.com/office/drawing/2014/main" id="{456E8A62-7C94-4ACC-BCC5-00C055D42F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B2329D-94DD-462E-9C43-6FBF961DE8D6}"/>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3612795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3F605C-B39F-4773-8493-1AF4F855009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D46A27A-73B8-4995-B291-E1E7594768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F1572D-2461-45C6-AB12-C9A38A2FACC9}"/>
              </a:ext>
            </a:extLst>
          </p:cNvPr>
          <p:cNvSpPr>
            <a:spLocks noGrp="1"/>
          </p:cNvSpPr>
          <p:nvPr>
            <p:ph type="dt" sz="half" idx="10"/>
          </p:nvPr>
        </p:nvSpPr>
        <p:spPr/>
        <p:txBody>
          <a:bodyPr/>
          <a:lstStyle/>
          <a:p>
            <a:fld id="{C3BF52AC-C95F-471A-901C-66B3949EEFDC}" type="datetimeFigureOut">
              <a:rPr lang="zh-CN" altLang="en-US" smtClean="0"/>
              <a:t>2025/4/22</a:t>
            </a:fld>
            <a:endParaRPr lang="zh-CN" altLang="en-US"/>
          </a:p>
        </p:txBody>
      </p:sp>
      <p:sp>
        <p:nvSpPr>
          <p:cNvPr id="5" name="页脚占位符 4">
            <a:extLst>
              <a:ext uri="{FF2B5EF4-FFF2-40B4-BE49-F238E27FC236}">
                <a16:creationId xmlns:a16="http://schemas.microsoft.com/office/drawing/2014/main" id="{AA3667B9-8D97-43EB-8805-9CABF752DE5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D367C6-227B-4C99-BF50-F670D8FD5699}"/>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219068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4DD029-582D-47E4-8438-5B9A6E423B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F4C437E-E03A-4CD6-A95D-A38AB7F1F77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AED57C-D90A-4276-A653-DB2A25CCC6A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A5260C2-12EE-4BF5-B2A5-E664EEF68F10}"/>
              </a:ext>
            </a:extLst>
          </p:cNvPr>
          <p:cNvSpPr>
            <a:spLocks noGrp="1"/>
          </p:cNvSpPr>
          <p:nvPr>
            <p:ph type="dt" sz="half" idx="10"/>
          </p:nvPr>
        </p:nvSpPr>
        <p:spPr/>
        <p:txBody>
          <a:bodyPr/>
          <a:lstStyle/>
          <a:p>
            <a:fld id="{C3BF52AC-C95F-471A-901C-66B3949EEFDC}" type="datetimeFigureOut">
              <a:rPr lang="zh-CN" altLang="en-US" smtClean="0"/>
              <a:t>2025/4/22</a:t>
            </a:fld>
            <a:endParaRPr lang="zh-CN" altLang="en-US"/>
          </a:p>
        </p:txBody>
      </p:sp>
      <p:sp>
        <p:nvSpPr>
          <p:cNvPr id="6" name="页脚占位符 5">
            <a:extLst>
              <a:ext uri="{FF2B5EF4-FFF2-40B4-BE49-F238E27FC236}">
                <a16:creationId xmlns:a16="http://schemas.microsoft.com/office/drawing/2014/main" id="{B403EDD1-DC9B-47D7-9A78-E818B61C86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92AAE1-99AC-4578-961E-5E5A6F3FFAA9}"/>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374729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F55C5-F39D-4FB4-A130-A0808427275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E7AF834-3516-4EB3-8DEB-5238BF20A8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4C095A-655A-4566-9DE6-9D13DB8C1DD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2EF3E4D-E572-4275-B6BC-C5452ED7F8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2F1795-2625-4E1D-A13D-437D82AA679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8093116-624E-4A34-829C-175CEE5D9800}"/>
              </a:ext>
            </a:extLst>
          </p:cNvPr>
          <p:cNvSpPr>
            <a:spLocks noGrp="1"/>
          </p:cNvSpPr>
          <p:nvPr>
            <p:ph type="dt" sz="half" idx="10"/>
          </p:nvPr>
        </p:nvSpPr>
        <p:spPr/>
        <p:txBody>
          <a:bodyPr/>
          <a:lstStyle/>
          <a:p>
            <a:fld id="{C3BF52AC-C95F-471A-901C-66B3949EEFDC}" type="datetimeFigureOut">
              <a:rPr lang="zh-CN" altLang="en-US" smtClean="0"/>
              <a:t>2025/4/22</a:t>
            </a:fld>
            <a:endParaRPr lang="zh-CN" altLang="en-US"/>
          </a:p>
        </p:txBody>
      </p:sp>
      <p:sp>
        <p:nvSpPr>
          <p:cNvPr id="8" name="页脚占位符 7">
            <a:extLst>
              <a:ext uri="{FF2B5EF4-FFF2-40B4-BE49-F238E27FC236}">
                <a16:creationId xmlns:a16="http://schemas.microsoft.com/office/drawing/2014/main" id="{64BA022B-3CAF-4CBB-9558-85F55838137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8FBBA9E-F049-4A6D-98DC-5408C732EFB8}"/>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221184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0633F2-1F13-41E7-9572-4C0333B1CAC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18F36F8-C13A-4BB7-8023-01019D7DA032}"/>
              </a:ext>
            </a:extLst>
          </p:cNvPr>
          <p:cNvSpPr>
            <a:spLocks noGrp="1"/>
          </p:cNvSpPr>
          <p:nvPr>
            <p:ph type="dt" sz="half" idx="10"/>
          </p:nvPr>
        </p:nvSpPr>
        <p:spPr/>
        <p:txBody>
          <a:bodyPr/>
          <a:lstStyle/>
          <a:p>
            <a:fld id="{C3BF52AC-C95F-471A-901C-66B3949EEFDC}" type="datetimeFigureOut">
              <a:rPr lang="zh-CN" altLang="en-US" smtClean="0"/>
              <a:t>2025/4/22</a:t>
            </a:fld>
            <a:endParaRPr lang="zh-CN" altLang="en-US"/>
          </a:p>
        </p:txBody>
      </p:sp>
      <p:sp>
        <p:nvSpPr>
          <p:cNvPr id="4" name="页脚占位符 3">
            <a:extLst>
              <a:ext uri="{FF2B5EF4-FFF2-40B4-BE49-F238E27FC236}">
                <a16:creationId xmlns:a16="http://schemas.microsoft.com/office/drawing/2014/main" id="{56EA99EA-1B9C-4C08-996B-D0AA023BC40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014C063-BD07-4868-9ECC-9447BB52DCD4}"/>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124619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C26B4D2-8CCC-4453-BFD8-2E80F86AC168}"/>
              </a:ext>
            </a:extLst>
          </p:cNvPr>
          <p:cNvSpPr>
            <a:spLocks noGrp="1"/>
          </p:cNvSpPr>
          <p:nvPr>
            <p:ph type="dt" sz="half" idx="10"/>
          </p:nvPr>
        </p:nvSpPr>
        <p:spPr/>
        <p:txBody>
          <a:bodyPr/>
          <a:lstStyle/>
          <a:p>
            <a:fld id="{C3BF52AC-C95F-471A-901C-66B3949EEFDC}" type="datetimeFigureOut">
              <a:rPr lang="zh-CN" altLang="en-US" smtClean="0"/>
              <a:t>2025/4/22</a:t>
            </a:fld>
            <a:endParaRPr lang="zh-CN" altLang="en-US"/>
          </a:p>
        </p:txBody>
      </p:sp>
      <p:sp>
        <p:nvSpPr>
          <p:cNvPr id="3" name="页脚占位符 2">
            <a:extLst>
              <a:ext uri="{FF2B5EF4-FFF2-40B4-BE49-F238E27FC236}">
                <a16:creationId xmlns:a16="http://schemas.microsoft.com/office/drawing/2014/main" id="{EF7C0F61-FBED-4C2A-B955-47B7139FFCE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0998AAE-5BBA-46CB-8923-364C94F5C46B}"/>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190560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0F026-180F-418E-AD48-25B718C1F90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3B2FF69-881A-4C47-A633-03614C561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D3B2121-D476-4B3A-AF6F-2E832F477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C43A8AA-98AC-4F9B-B80B-99A61A273713}"/>
              </a:ext>
            </a:extLst>
          </p:cNvPr>
          <p:cNvSpPr>
            <a:spLocks noGrp="1"/>
          </p:cNvSpPr>
          <p:nvPr>
            <p:ph type="dt" sz="half" idx="10"/>
          </p:nvPr>
        </p:nvSpPr>
        <p:spPr/>
        <p:txBody>
          <a:bodyPr/>
          <a:lstStyle/>
          <a:p>
            <a:fld id="{C3BF52AC-C95F-471A-901C-66B3949EEFDC}" type="datetimeFigureOut">
              <a:rPr lang="zh-CN" altLang="en-US" smtClean="0"/>
              <a:t>2025/4/22</a:t>
            </a:fld>
            <a:endParaRPr lang="zh-CN" altLang="en-US"/>
          </a:p>
        </p:txBody>
      </p:sp>
      <p:sp>
        <p:nvSpPr>
          <p:cNvPr id="6" name="页脚占位符 5">
            <a:extLst>
              <a:ext uri="{FF2B5EF4-FFF2-40B4-BE49-F238E27FC236}">
                <a16:creationId xmlns:a16="http://schemas.microsoft.com/office/drawing/2014/main" id="{B7F32CFF-02C4-4AB1-BD72-21CF3DC03CE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D9E78E-C5BF-435D-A9D0-F85A94645CD2}"/>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579457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6EF8B-FF1E-4B1F-9AE5-DF6B4317E79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8BEE527-EE67-4890-8E83-E6FC8029BF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5A53654-1ED2-4BE4-A686-BD39486F7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1D312F-EE3A-4BCC-A691-C83C4C950E35}"/>
              </a:ext>
            </a:extLst>
          </p:cNvPr>
          <p:cNvSpPr>
            <a:spLocks noGrp="1"/>
          </p:cNvSpPr>
          <p:nvPr>
            <p:ph type="dt" sz="half" idx="10"/>
          </p:nvPr>
        </p:nvSpPr>
        <p:spPr/>
        <p:txBody>
          <a:bodyPr/>
          <a:lstStyle/>
          <a:p>
            <a:fld id="{C3BF52AC-C95F-471A-901C-66B3949EEFDC}" type="datetimeFigureOut">
              <a:rPr lang="zh-CN" altLang="en-US" smtClean="0"/>
              <a:t>2025/4/22</a:t>
            </a:fld>
            <a:endParaRPr lang="zh-CN" altLang="en-US"/>
          </a:p>
        </p:txBody>
      </p:sp>
      <p:sp>
        <p:nvSpPr>
          <p:cNvPr id="6" name="页脚占位符 5">
            <a:extLst>
              <a:ext uri="{FF2B5EF4-FFF2-40B4-BE49-F238E27FC236}">
                <a16:creationId xmlns:a16="http://schemas.microsoft.com/office/drawing/2014/main" id="{9B6E107A-F310-4451-BDF9-6428E28892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A11EF2C-8CCD-45C6-89DD-8B1C8B797CAF}"/>
              </a:ext>
            </a:extLst>
          </p:cNvPr>
          <p:cNvSpPr>
            <a:spLocks noGrp="1"/>
          </p:cNvSpPr>
          <p:nvPr>
            <p:ph type="sldNum" sz="quarter" idx="12"/>
          </p:nvPr>
        </p:nvSpPr>
        <p:spPr/>
        <p:txBody>
          <a:body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4072937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C9A27B6-9E56-43C3-9633-B2E875330D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5E23F5C-5EF4-40A8-8022-686068DBD5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D92C5B-1448-41B4-B14C-7DDF1EB8B4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F52AC-C95F-471A-901C-66B3949EEFDC}" type="datetimeFigureOut">
              <a:rPr lang="zh-CN" altLang="en-US" smtClean="0"/>
              <a:t>2025/4/22</a:t>
            </a:fld>
            <a:endParaRPr lang="zh-CN" altLang="en-US"/>
          </a:p>
        </p:txBody>
      </p:sp>
      <p:sp>
        <p:nvSpPr>
          <p:cNvPr id="5" name="页脚占位符 4">
            <a:extLst>
              <a:ext uri="{FF2B5EF4-FFF2-40B4-BE49-F238E27FC236}">
                <a16:creationId xmlns:a16="http://schemas.microsoft.com/office/drawing/2014/main" id="{EC9D9719-C8CB-4F15-A7F1-89017CC772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34B4084-117F-42EB-8B18-11C9EC08FF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4A4DB7-44E7-4E78-97C3-C4C0A7E28324}" type="slidenum">
              <a:rPr lang="zh-CN" altLang="en-US" smtClean="0"/>
              <a:t>‹#›</a:t>
            </a:fld>
            <a:endParaRPr lang="zh-CN" altLang="en-US"/>
          </a:p>
        </p:txBody>
      </p:sp>
    </p:spTree>
    <p:extLst>
      <p:ext uri="{BB962C8B-B14F-4D97-AF65-F5344CB8AC3E}">
        <p14:creationId xmlns:p14="http://schemas.microsoft.com/office/powerpoint/2010/main" val="3495053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3AF71-5CB6-7746-802E-DB05179CCE39}" type="datetimeFigureOut">
              <a:rPr kumimoji="1" lang="zh-CN" altLang="en-US" smtClean="0"/>
              <a:t>2025/4/22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1A270A-F0E1-8E40-AB6A-D731FA6134E3}" type="slidenum">
              <a:rPr kumimoji="1" lang="zh-CN" altLang="en-US" smtClean="0"/>
              <a:t>‹#›</a:t>
            </a:fld>
            <a:endParaRPr kumimoji="1" lang="zh-CN" altLang="en-US"/>
          </a:p>
        </p:txBody>
      </p:sp>
    </p:spTree>
    <p:extLst>
      <p:ext uri="{BB962C8B-B14F-4D97-AF65-F5344CB8AC3E}">
        <p14:creationId xmlns:p14="http://schemas.microsoft.com/office/powerpoint/2010/main" val="418521849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notesSlide" Target="../notesSlides/notesSlide8.xml"/><Relationship Id="rId7" Type="http://schemas.openxmlformats.org/officeDocument/2006/relationships/image" Target="../media/image21.png"/><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00.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6.png"/><Relationship Id="rId3" Type="http://schemas.openxmlformats.org/officeDocument/2006/relationships/video" Target="../media/media1.mp4"/><Relationship Id="rId7" Type="http://schemas.openxmlformats.org/officeDocument/2006/relationships/video" Target="../media/media3.mp4"/><Relationship Id="rId12" Type="http://schemas.openxmlformats.org/officeDocument/2006/relationships/image" Target="../media/image5.png"/><Relationship Id="rId2" Type="http://schemas.microsoft.com/office/2007/relationships/media" Target="../media/media1.mp4"/><Relationship Id="rId1" Type="http://schemas.openxmlformats.org/officeDocument/2006/relationships/tags" Target="../tags/tag7.xml"/><Relationship Id="rId6" Type="http://schemas.microsoft.com/office/2007/relationships/media" Target="../media/media3.mp4"/><Relationship Id="rId11" Type="http://schemas.openxmlformats.org/officeDocument/2006/relationships/image" Target="../media/image4.png"/><Relationship Id="rId5" Type="http://schemas.openxmlformats.org/officeDocument/2006/relationships/video" Target="../media/media2.mp4"/><Relationship Id="rId10" Type="http://schemas.openxmlformats.org/officeDocument/2006/relationships/image" Target="../media/image3.png"/><Relationship Id="rId4" Type="http://schemas.microsoft.com/office/2007/relationships/media" Target="../media/media2.mp4"/><Relationship Id="rId9"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6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40.png"/><Relationship Id="rId7"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3.jpeg"/><Relationship Id="rId9"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5.emf"/><Relationship Id="rId4" Type="http://schemas.openxmlformats.org/officeDocument/2006/relationships/package" Target="../embeddings/Microsoft_Visio_Drawing.vsdx"/></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 Id="rId9"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B27F0-20DA-4033-8E55-1D69FD5226D8}"/>
              </a:ext>
            </a:extLst>
          </p:cNvPr>
          <p:cNvSpPr>
            <a:spLocks noGrp="1"/>
          </p:cNvSpPr>
          <p:nvPr>
            <p:ph type="ctrTitle"/>
          </p:nvPr>
        </p:nvSpPr>
        <p:spPr/>
        <p:txBody>
          <a:bodyPr/>
          <a:lstStyle/>
          <a:p>
            <a:r>
              <a:rPr lang="zh-CN" altLang="en-US" sz="6000" b="1" dirty="0">
                <a:solidFill>
                  <a:srgbClr val="0070C0"/>
                </a:solidFill>
                <a:latin typeface="微软雅黑" panose="020B0503020204020204" pitchFamily="34" charset="-122"/>
                <a:ea typeface="微软雅黑" panose="020B0503020204020204" pitchFamily="34" charset="-122"/>
              </a:rPr>
              <a:t>知识工程</a:t>
            </a:r>
            <a:endParaRPr lang="zh-CN" altLang="en-US" b="1" dirty="0">
              <a:latin typeface="微软雅黑" panose="020B0503020204020204" pitchFamily="34" charset="-122"/>
              <a:ea typeface="微软雅黑" panose="020B0503020204020204" pitchFamily="34" charset="-122"/>
            </a:endParaRPr>
          </a:p>
        </p:txBody>
      </p:sp>
      <p:sp>
        <p:nvSpPr>
          <p:cNvPr id="3" name="副标题 2">
            <a:extLst>
              <a:ext uri="{FF2B5EF4-FFF2-40B4-BE49-F238E27FC236}">
                <a16:creationId xmlns:a16="http://schemas.microsoft.com/office/drawing/2014/main" id="{5048EC22-16DD-4AB9-91B7-6C11D27C5800}"/>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357234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2.</a:t>
            </a:r>
            <a:r>
              <a:rPr lang="zh-CN" altLang="en-US" sz="4400" b="1" dirty="0">
                <a:solidFill>
                  <a:srgbClr val="0000FF"/>
                </a:solidFill>
                <a:effectLst/>
                <a:latin typeface="黑体" panose="02010609060101010101" pitchFamily="49" charset="-122"/>
                <a:ea typeface="黑体" panose="02010609060101010101" pitchFamily="49" charset="-122"/>
              </a:rPr>
              <a:t> 强化学习的应用领域</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p:txBody>
          <a:bodyPr>
            <a:normAutofit/>
          </a:bodyPr>
          <a:lstStyle/>
          <a:p>
            <a:pPr marL="0" indent="0" algn="just">
              <a:lnSpc>
                <a:spcPct val="150000"/>
              </a:lnSpc>
              <a:buNone/>
              <a:tabLst>
                <a:tab pos="266700" algn="l"/>
              </a:tabLst>
            </a:pPr>
            <a:r>
              <a:rPr lang="en-US" altLang="zh-CN"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）控制领域：</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另一个成功应用是</a:t>
            </a:r>
            <a:r>
              <a:rPr lang="zh-CN" altLang="en-US"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倒立摆控制系统</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pole cart system</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）。倒立摆控制系统是一个非线性不稳定系统。</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1983</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400" b="1" kern="100" dirty="0" err="1">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Barto</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提出自适应启发式评论家算法</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AHC</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adaptive heuristic critic</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）算法，</a:t>
            </a:r>
            <a:r>
              <a:rPr lang="zh-CN" altLang="en-US" sz="2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首次把强化学习用于维持倒立摆平衡</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。算法中，通过倒立摆的平衡情况来决定惩罚还是奖励，当倒立摆保持平衡时，系统得到奖励，倒立摆失败时，系统得到惩罚。目前已开发的基于</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学习算法和</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BP</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神经网络的倒立摆控制系统可以长时间的控制倒立摆的平衡。</a:t>
            </a:r>
          </a:p>
          <a:p>
            <a:pPr marL="0" indent="0" algn="just">
              <a:lnSpc>
                <a:spcPct val="150000"/>
              </a:lnSpc>
              <a:buNone/>
              <a:tabLst>
                <a:tab pos="266700" algn="l"/>
              </a:tabLst>
            </a:pPr>
            <a:endPar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74" name="Picture 2" descr="倒立摆的最优控制：LQR | Chaojie's Workshop">
            <a:extLst>
              <a:ext uri="{FF2B5EF4-FFF2-40B4-BE49-F238E27FC236}">
                <a16:creationId xmlns:a16="http://schemas.microsoft.com/office/drawing/2014/main" id="{D15B6FA6-D952-4B0B-82C1-B91CE7291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541" y="5154386"/>
            <a:ext cx="4330607" cy="158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39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剪去单角的矩形 22"/>
          <p:cNvSpPr/>
          <p:nvPr>
            <p:custDataLst>
              <p:tags r:id="rId1"/>
            </p:custDataLst>
          </p:nvPr>
        </p:nvSpPr>
        <p:spPr>
          <a:xfrm>
            <a:off x="1299844" y="235585"/>
            <a:ext cx="4796155" cy="623570"/>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823" tIns="36411" rIns="72823" bIns="36411" anchor="ctr"/>
          <a:lstStyle/>
          <a:p>
            <a:pPr eaLnBrk="0" fontAlgn="base" hangingPunct="0">
              <a:spcBef>
                <a:spcPct val="0"/>
              </a:spcBef>
              <a:spcAft>
                <a:spcPct val="0"/>
              </a:spcAft>
              <a:defRPr/>
            </a:pPr>
            <a:r>
              <a:rPr kumimoji="0" lang="zh-CN" altLang="en-US" sz="3200" i="0" u="none" strike="noStrike" kern="1200" cap="none" spc="0" normalizeH="0" baseline="0" noProof="0" dirty="0">
                <a:ln>
                  <a:noFill/>
                </a:ln>
                <a:solidFill>
                  <a:schemeClr val="bg1"/>
                </a:solidFill>
                <a:uLnTx/>
                <a:uFillTx/>
                <a:latin typeface="微软雅黑" panose="020B0503020204020204" charset="-122"/>
                <a:ea typeface="微软雅黑" panose="020B0503020204020204" charset="-122"/>
              </a:rPr>
              <a:t>强化学习</a:t>
            </a:r>
            <a:r>
              <a:rPr lang="zh-CN" altLang="en-US" sz="3200" dirty="0">
                <a:solidFill>
                  <a:schemeClr val="bg1"/>
                </a:solidFill>
                <a:latin typeface="微软雅黑" panose="020B0503020204020204" charset="-122"/>
                <a:ea typeface="微软雅黑" panose="020B0503020204020204" charset="-122"/>
              </a:rPr>
              <a:t>的先驱</a:t>
            </a:r>
            <a:endParaRPr kumimoji="0" lang="zh-CN" altLang="en-US" sz="3200" i="0" u="none" strike="noStrike" kern="1200" cap="none" spc="0" normalizeH="0" baseline="0" noProof="0" dirty="0">
              <a:ln>
                <a:noFill/>
              </a:ln>
              <a:solidFill>
                <a:schemeClr val="bg1"/>
              </a:solidFill>
              <a:uLnTx/>
              <a:uFillTx/>
              <a:latin typeface="微软雅黑" panose="020B0503020204020204" charset="-122"/>
              <a:ea typeface="微软雅黑" panose="020B0503020204020204" charset="-122"/>
            </a:endParaRPr>
          </a:p>
        </p:txBody>
      </p:sp>
      <p:pic>
        <p:nvPicPr>
          <p:cNvPr id="7" name="图片 6">
            <a:extLst>
              <a:ext uri="{FF2B5EF4-FFF2-40B4-BE49-F238E27FC236}">
                <a16:creationId xmlns:a16="http://schemas.microsoft.com/office/drawing/2014/main" id="{74ADDD02-A952-4AB0-9022-7569128D1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9911" y="1338350"/>
            <a:ext cx="1477384" cy="1700140"/>
          </a:xfrm>
          <a:prstGeom prst="ellipse">
            <a:avLst/>
          </a:prstGeom>
        </p:spPr>
      </p:pic>
      <p:sp>
        <p:nvSpPr>
          <p:cNvPr id="8" name="椭圆 7">
            <a:extLst>
              <a:ext uri="{FF2B5EF4-FFF2-40B4-BE49-F238E27FC236}">
                <a16:creationId xmlns:a16="http://schemas.microsoft.com/office/drawing/2014/main" id="{0DFC6DAC-918B-453E-912C-E8C8A405C70A}"/>
              </a:ext>
            </a:extLst>
          </p:cNvPr>
          <p:cNvSpPr/>
          <p:nvPr/>
        </p:nvSpPr>
        <p:spPr>
          <a:xfrm>
            <a:off x="3648493" y="1219200"/>
            <a:ext cx="1760220" cy="1950720"/>
          </a:xfrm>
          <a:prstGeom prst="ellipse">
            <a:avLst/>
          </a:prstGeom>
          <a:noFill/>
          <a:ln w="76200">
            <a:solidFill>
              <a:srgbClr val="0F0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02B3772C-7656-48E5-BB7F-7ADE687613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9420" y="1338350"/>
            <a:ext cx="1531620" cy="1610590"/>
          </a:xfrm>
          <a:prstGeom prst="ellipse">
            <a:avLst/>
          </a:prstGeom>
        </p:spPr>
      </p:pic>
      <p:sp>
        <p:nvSpPr>
          <p:cNvPr id="10" name="椭圆 9">
            <a:extLst>
              <a:ext uri="{FF2B5EF4-FFF2-40B4-BE49-F238E27FC236}">
                <a16:creationId xmlns:a16="http://schemas.microsoft.com/office/drawing/2014/main" id="{4911368F-CC0B-4BDD-8B0E-ECAA3F8BF454}"/>
              </a:ext>
            </a:extLst>
          </p:cNvPr>
          <p:cNvSpPr/>
          <p:nvPr/>
        </p:nvSpPr>
        <p:spPr>
          <a:xfrm>
            <a:off x="6679971" y="1219200"/>
            <a:ext cx="1760220" cy="1819289"/>
          </a:xfrm>
          <a:prstGeom prst="ellipse">
            <a:avLst/>
          </a:prstGeom>
          <a:noFill/>
          <a:ln w="76200">
            <a:solidFill>
              <a:srgbClr val="0F0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5019C50B-D8F3-4939-BCC6-E53611F45DAA}"/>
              </a:ext>
            </a:extLst>
          </p:cNvPr>
          <p:cNvGrpSpPr/>
          <p:nvPr/>
        </p:nvGrpSpPr>
        <p:grpSpPr>
          <a:xfrm>
            <a:off x="5408713" y="1742204"/>
            <a:ext cx="1777988" cy="414256"/>
            <a:chOff x="5408713" y="1742204"/>
            <a:chExt cx="1777988" cy="414256"/>
          </a:xfrm>
        </p:grpSpPr>
        <p:cxnSp>
          <p:nvCxnSpPr>
            <p:cNvPr id="11" name="直接连接符 10">
              <a:extLst>
                <a:ext uri="{FF2B5EF4-FFF2-40B4-BE49-F238E27FC236}">
                  <a16:creationId xmlns:a16="http://schemas.microsoft.com/office/drawing/2014/main" id="{7FF335F5-4B20-4C34-850B-018021E03D8E}"/>
                </a:ext>
              </a:extLst>
            </p:cNvPr>
            <p:cNvCxnSpPr/>
            <p:nvPr/>
          </p:nvCxnSpPr>
          <p:spPr>
            <a:xfrm>
              <a:off x="5408713" y="2156460"/>
              <a:ext cx="1242060" cy="0"/>
            </a:xfrm>
            <a:prstGeom prst="line">
              <a:avLst/>
            </a:prstGeom>
            <a:ln w="76200">
              <a:solidFill>
                <a:srgbClr val="0F089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49565EA-2B0F-4A78-BD8C-6EF7E17AA117}"/>
                </a:ext>
              </a:extLst>
            </p:cNvPr>
            <p:cNvSpPr txBox="1"/>
            <p:nvPr/>
          </p:nvSpPr>
          <p:spPr>
            <a:xfrm>
              <a:off x="5510301" y="1742204"/>
              <a:ext cx="1676400" cy="307777"/>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博士导师</a:t>
              </a:r>
            </a:p>
          </p:txBody>
        </p:sp>
      </p:grpSp>
      <p:grpSp>
        <p:nvGrpSpPr>
          <p:cNvPr id="45" name="组合 44">
            <a:extLst>
              <a:ext uri="{FF2B5EF4-FFF2-40B4-BE49-F238E27FC236}">
                <a16:creationId xmlns:a16="http://schemas.microsoft.com/office/drawing/2014/main" id="{6F30322F-24A5-47EB-B1C5-D1ECCA19AEE4}"/>
              </a:ext>
            </a:extLst>
          </p:cNvPr>
          <p:cNvGrpSpPr/>
          <p:nvPr/>
        </p:nvGrpSpPr>
        <p:grpSpPr>
          <a:xfrm>
            <a:off x="697003" y="1196339"/>
            <a:ext cx="3459185" cy="2662443"/>
            <a:chOff x="662940" y="1219200"/>
            <a:chExt cx="3459185" cy="2662443"/>
          </a:xfrm>
        </p:grpSpPr>
        <p:pic>
          <p:nvPicPr>
            <p:cNvPr id="3" name="图片 2">
              <a:extLst>
                <a:ext uri="{FF2B5EF4-FFF2-40B4-BE49-F238E27FC236}">
                  <a16:creationId xmlns:a16="http://schemas.microsoft.com/office/drawing/2014/main" id="{FECF84D1-934C-4A44-B0F4-2359D7CDE0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9090" y="1338350"/>
              <a:ext cx="1519379" cy="1700142"/>
            </a:xfrm>
            <a:prstGeom prst="ellipse">
              <a:avLst/>
            </a:prstGeom>
          </p:spPr>
        </p:pic>
        <p:sp>
          <p:nvSpPr>
            <p:cNvPr id="2" name="椭圆 1">
              <a:extLst>
                <a:ext uri="{FF2B5EF4-FFF2-40B4-BE49-F238E27FC236}">
                  <a16:creationId xmlns:a16="http://schemas.microsoft.com/office/drawing/2014/main" id="{CA231433-FE97-46A7-A819-A5C6345D9A48}"/>
                </a:ext>
              </a:extLst>
            </p:cNvPr>
            <p:cNvSpPr/>
            <p:nvPr/>
          </p:nvSpPr>
          <p:spPr>
            <a:xfrm>
              <a:off x="662940" y="1219200"/>
              <a:ext cx="1760220" cy="1950720"/>
            </a:xfrm>
            <a:prstGeom prst="ellipse">
              <a:avLst/>
            </a:prstGeom>
            <a:noFill/>
            <a:ln w="76200">
              <a:solidFill>
                <a:srgbClr val="0F0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a:extLst>
                <a:ext uri="{FF2B5EF4-FFF2-40B4-BE49-F238E27FC236}">
                  <a16:creationId xmlns:a16="http://schemas.microsoft.com/office/drawing/2014/main" id="{0B07134E-FB6F-46F7-83D2-1C351AB5A638}"/>
                </a:ext>
              </a:extLst>
            </p:cNvPr>
            <p:cNvCxnSpPr>
              <a:stCxn id="2" idx="6"/>
            </p:cNvCxnSpPr>
            <p:nvPr/>
          </p:nvCxnSpPr>
          <p:spPr>
            <a:xfrm>
              <a:off x="2423160" y="2194560"/>
              <a:ext cx="1242060" cy="0"/>
            </a:xfrm>
            <a:prstGeom prst="line">
              <a:avLst/>
            </a:prstGeom>
            <a:ln w="76200">
              <a:solidFill>
                <a:srgbClr val="0F089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5EE7F90-E89D-4C51-9398-6386EBEEAE05}"/>
                </a:ext>
              </a:extLst>
            </p:cNvPr>
            <p:cNvSpPr txBox="1"/>
            <p:nvPr/>
          </p:nvSpPr>
          <p:spPr>
            <a:xfrm>
              <a:off x="2445725" y="1742204"/>
              <a:ext cx="1676400" cy="307777"/>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博士后导师</a:t>
              </a:r>
            </a:p>
          </p:txBody>
        </p:sp>
        <p:sp>
          <p:nvSpPr>
            <p:cNvPr id="24" name="文本框 23">
              <a:extLst>
                <a:ext uri="{FF2B5EF4-FFF2-40B4-BE49-F238E27FC236}">
                  <a16:creationId xmlns:a16="http://schemas.microsoft.com/office/drawing/2014/main" id="{47735509-D4C5-438A-8B2F-E77BFAD663FF}"/>
                </a:ext>
              </a:extLst>
            </p:cNvPr>
            <p:cNvSpPr txBox="1"/>
            <p:nvPr/>
          </p:nvSpPr>
          <p:spPr>
            <a:xfrm>
              <a:off x="901388" y="3189146"/>
              <a:ext cx="1474489" cy="69249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rPr>
                <a:t>John H. Holland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i="0" u="none" strike="noStrike" kern="0" cap="none" spc="0" normalizeH="0" baseline="0" noProof="0" dirty="0" err="1">
                  <a:ln>
                    <a:noFill/>
                  </a:ln>
                  <a:solidFill>
                    <a:srgbClr val="002060"/>
                  </a:solidFill>
                  <a:effectLst/>
                  <a:uLnTx/>
                  <a:uFillTx/>
                  <a:latin typeface="微软雅黑" panose="020B0503020204020204" charset="-122"/>
                  <a:ea typeface="微软雅黑" panose="020B0503020204020204" charset="-122"/>
                </a:rPr>
                <a:t>密西根大学</a:t>
              </a:r>
              <a:endParaRPr lang="en-US" altLang="zh-CN" sz="1300" kern="0" dirty="0">
                <a:solidFill>
                  <a:srgbClr val="002060"/>
                </a:solidFill>
                <a:latin typeface="微软雅黑" panose="020B0503020204020204" charset="-122"/>
                <a:ea typeface="微软雅黑" panose="020B050302020402020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i="0" u="none" strike="noStrike" kern="0" cap="none" spc="0" normalizeH="0" baseline="0" noProof="0" dirty="0" err="1">
                  <a:ln>
                    <a:noFill/>
                  </a:ln>
                  <a:solidFill>
                    <a:srgbClr val="C00000"/>
                  </a:solidFill>
                  <a:effectLst/>
                  <a:uLnTx/>
                  <a:uFillTx/>
                  <a:latin typeface="微软雅黑" panose="020B0503020204020204" charset="-122"/>
                  <a:ea typeface="微软雅黑" panose="020B0503020204020204" charset="-122"/>
                </a:rPr>
                <a:t>遗传算法</a:t>
              </a:r>
              <a:r>
                <a:rPr kumimoji="0" lang="zh-CN" altLang="en-US" sz="1300" i="0" u="none" strike="noStrike" kern="0" cap="none" spc="0" normalizeH="0" baseline="0" noProof="0" dirty="0">
                  <a:ln>
                    <a:noFill/>
                  </a:ln>
                  <a:solidFill>
                    <a:srgbClr val="C00000"/>
                  </a:solidFill>
                  <a:effectLst/>
                  <a:uLnTx/>
                  <a:uFillTx/>
                  <a:latin typeface="微软雅黑" panose="020B0503020204020204" charset="-122"/>
                  <a:ea typeface="微软雅黑" panose="020B0503020204020204" charset="-122"/>
                </a:rPr>
                <a:t>之父</a:t>
              </a:r>
              <a:endParaRPr lang="zh-CN" altLang="en-US" sz="1300" dirty="0">
                <a:solidFill>
                  <a:srgbClr val="C00000"/>
                </a:solidFill>
              </a:endParaRPr>
            </a:p>
          </p:txBody>
        </p:sp>
      </p:grpSp>
      <p:sp>
        <p:nvSpPr>
          <p:cNvPr id="25" name="文本框 24">
            <a:extLst>
              <a:ext uri="{FF2B5EF4-FFF2-40B4-BE49-F238E27FC236}">
                <a16:creationId xmlns:a16="http://schemas.microsoft.com/office/drawing/2014/main" id="{D84F9680-C305-43FE-AF0D-4B0FB90FDE43}"/>
              </a:ext>
            </a:extLst>
          </p:cNvPr>
          <p:cNvSpPr txBox="1"/>
          <p:nvPr/>
        </p:nvSpPr>
        <p:spPr>
          <a:xfrm>
            <a:off x="3044190" y="3190240"/>
            <a:ext cx="3365616" cy="1015663"/>
          </a:xfrm>
          <a:prstGeom prst="rect">
            <a:avLst/>
          </a:prstGeom>
          <a:noFill/>
        </p:spPr>
        <p:txBody>
          <a:bodyPr wrap="square" rtlCol="0">
            <a:spAutoFit/>
          </a:bodyPr>
          <a:lstStyle>
            <a:defPPr>
              <a:defRPr lang="zh-CN"/>
            </a:defPPr>
            <a:lvl1pPr algn="ctr">
              <a:defRPr sz="1600" b="1">
                <a:solidFill>
                  <a:srgbClr val="000000"/>
                </a:solidFill>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rPr>
              <a:t>Andrew </a:t>
            </a:r>
            <a:r>
              <a:rPr kumimoji="0" lang="en-US" altLang="zh-CN" sz="1200" b="0" i="0" u="none" strike="noStrike" kern="0" cap="none" spc="0" normalizeH="0" baseline="0" noProof="0" dirty="0" err="1">
                <a:ln>
                  <a:noFill/>
                </a:ln>
                <a:solidFill>
                  <a:srgbClr val="002060"/>
                </a:solidFill>
                <a:effectLst/>
                <a:uLnTx/>
                <a:uFillTx/>
                <a:latin typeface="微软雅黑" panose="020B0503020204020204" charset="-122"/>
                <a:ea typeface="微软雅黑" panose="020B0503020204020204" charset="-122"/>
              </a:rPr>
              <a:t>Barto</a:t>
            </a:r>
            <a:endParaRPr kumimoji="0" lang="en-US" altLang="zh-CN" sz="12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rPr>
              <a:t>麻省大学</a:t>
            </a:r>
            <a:endParaRPr kumimoji="0" lang="en-US" altLang="zh-CN" sz="12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b="0" kern="0" dirty="0">
                <a:solidFill>
                  <a:srgbClr val="C00000"/>
                </a:solidFill>
              </a:rPr>
              <a:t>强化学习奠基人</a:t>
            </a:r>
            <a:endParaRPr lang="en-US" altLang="zh-CN" sz="1200" b="0" kern="0" dirty="0">
              <a:solidFill>
                <a:srgbClr val="C00000"/>
              </a:solidFill>
            </a:endParaRPr>
          </a:p>
          <a:p>
            <a:pPr>
              <a:defRPr/>
            </a:pPr>
            <a:r>
              <a:rPr kumimoji="0" lang="en-US" altLang="zh-CN" sz="1200" b="0" i="0" u="none" strike="noStrike" kern="0" cap="none" spc="0" normalizeH="0" baseline="0" noProof="0" dirty="0">
                <a:ln>
                  <a:noFill/>
                </a:ln>
                <a:solidFill>
                  <a:srgbClr val="C00000"/>
                </a:solidFill>
                <a:effectLst/>
                <a:uLnTx/>
                <a:uFillTx/>
                <a:latin typeface="微软雅黑" panose="020B0503020204020204" charset="-122"/>
                <a:ea typeface="微软雅黑" panose="020B0503020204020204" charset="-122"/>
              </a:rPr>
              <a:t>2025 </a:t>
            </a:r>
            <a:r>
              <a:rPr lang="zh-CN" altLang="en-US" sz="1200" b="0" kern="0" dirty="0">
                <a:solidFill>
                  <a:srgbClr val="C00000"/>
                </a:solidFill>
              </a:rPr>
              <a:t>图灵奖获得者</a:t>
            </a:r>
            <a:endParaRPr kumimoji="0" lang="en-US" altLang="zh-CN" sz="1200" b="0" i="0" u="none" strike="noStrike" kern="0" cap="none" spc="0" normalizeH="0" baseline="0" noProof="0" dirty="0">
              <a:ln>
                <a:noFill/>
              </a:ln>
              <a:solidFill>
                <a:srgbClr val="C00000"/>
              </a:solidFill>
              <a:effectLst/>
              <a:uLnTx/>
              <a:uFillTx/>
              <a:latin typeface="微软雅黑" panose="020B0503020204020204" charset="-122"/>
              <a:ea typeface="微软雅黑" panose="020B0503020204020204" charset="-122"/>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200" b="0" i="0" u="none" strike="noStrike" kern="0" cap="none" spc="0" normalizeH="0" baseline="0" noProof="0" dirty="0">
              <a:ln>
                <a:noFill/>
              </a:ln>
              <a:solidFill>
                <a:srgbClr val="C00000"/>
              </a:solidFill>
              <a:effectLst/>
              <a:uLnTx/>
              <a:uFillTx/>
              <a:latin typeface="微软雅黑" panose="020B0503020204020204" charset="-122"/>
              <a:ea typeface="微软雅黑" panose="020B0503020204020204" charset="-122"/>
            </a:endParaRPr>
          </a:p>
        </p:txBody>
      </p:sp>
      <p:sp>
        <p:nvSpPr>
          <p:cNvPr id="26" name="文本框 25">
            <a:extLst>
              <a:ext uri="{FF2B5EF4-FFF2-40B4-BE49-F238E27FC236}">
                <a16:creationId xmlns:a16="http://schemas.microsoft.com/office/drawing/2014/main" id="{E709471C-6F94-4025-8837-3F48B7A23DF9}"/>
              </a:ext>
            </a:extLst>
          </p:cNvPr>
          <p:cNvSpPr txBox="1"/>
          <p:nvPr/>
        </p:nvSpPr>
        <p:spPr>
          <a:xfrm>
            <a:off x="5918142" y="3189146"/>
            <a:ext cx="3365616" cy="830997"/>
          </a:xfrm>
          <a:prstGeom prst="rect">
            <a:avLst/>
          </a:prstGeom>
          <a:noFill/>
        </p:spPr>
        <p:txBody>
          <a:bodyPr wrap="square" rtlCol="0">
            <a:spAutoFit/>
          </a:bodyPr>
          <a:lstStyle>
            <a:defPPr>
              <a:defRPr lang="zh-CN"/>
            </a:defPPr>
            <a:lvl1pPr algn="ctr">
              <a:defRPr sz="1600" b="1">
                <a:solidFill>
                  <a:srgbClr val="000000"/>
                </a:solidFill>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rPr>
              <a:t>Richard Sutton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rPr>
              <a:t>阿尔伯特大学</a:t>
            </a:r>
            <a:endParaRPr kumimoji="0" lang="en-US" altLang="zh-CN" sz="12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b="0" kern="0" dirty="0">
                <a:solidFill>
                  <a:srgbClr val="C00000"/>
                </a:solidFill>
              </a:rPr>
              <a:t>强化学习奠基人</a:t>
            </a:r>
            <a:endParaRPr lang="en-US" altLang="zh-CN" sz="1200" b="0" kern="0" dirty="0">
              <a:solidFill>
                <a:srgbClr val="C00000"/>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C00000"/>
                </a:solidFill>
                <a:effectLst/>
                <a:uLnTx/>
                <a:uFillTx/>
                <a:latin typeface="微软雅黑" panose="020B0503020204020204" charset="-122"/>
                <a:ea typeface="微软雅黑" panose="020B0503020204020204" charset="-122"/>
              </a:rPr>
              <a:t>2025 </a:t>
            </a:r>
            <a:r>
              <a:rPr lang="zh-CN" altLang="en-US" sz="1200" b="0" kern="0" dirty="0">
                <a:solidFill>
                  <a:srgbClr val="C00000"/>
                </a:solidFill>
              </a:rPr>
              <a:t>图灵奖获得者</a:t>
            </a:r>
            <a:endParaRPr kumimoji="0" lang="en-US" altLang="zh-CN" sz="1200" b="0" i="0" u="none" strike="noStrike" kern="0" cap="none" spc="0" normalizeH="0" baseline="0" noProof="0" dirty="0">
              <a:ln>
                <a:noFill/>
              </a:ln>
              <a:solidFill>
                <a:srgbClr val="C00000"/>
              </a:solidFill>
              <a:effectLst/>
              <a:uLnTx/>
              <a:uFillTx/>
              <a:latin typeface="微软雅黑" panose="020B0503020204020204" charset="-122"/>
              <a:ea typeface="微软雅黑" panose="020B0503020204020204" charset="-122"/>
            </a:endParaRPr>
          </a:p>
        </p:txBody>
      </p:sp>
      <p:grpSp>
        <p:nvGrpSpPr>
          <p:cNvPr id="47" name="组合 46">
            <a:extLst>
              <a:ext uri="{FF2B5EF4-FFF2-40B4-BE49-F238E27FC236}">
                <a16:creationId xmlns:a16="http://schemas.microsoft.com/office/drawing/2014/main" id="{F2A9E296-542F-4F37-BC2C-7561EB409DA0}"/>
              </a:ext>
            </a:extLst>
          </p:cNvPr>
          <p:cNvGrpSpPr/>
          <p:nvPr/>
        </p:nvGrpSpPr>
        <p:grpSpPr>
          <a:xfrm>
            <a:off x="8440191" y="1196339"/>
            <a:ext cx="3885434" cy="2639138"/>
            <a:chOff x="8440191" y="1196339"/>
            <a:chExt cx="3885434" cy="2639138"/>
          </a:xfrm>
        </p:grpSpPr>
        <p:pic>
          <p:nvPicPr>
            <p:cNvPr id="12" name="图片 11">
              <a:extLst>
                <a:ext uri="{FF2B5EF4-FFF2-40B4-BE49-F238E27FC236}">
                  <a16:creationId xmlns:a16="http://schemas.microsoft.com/office/drawing/2014/main" id="{EFC9A192-5900-4F4F-87CD-4AE2B2C4B4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4080" y="1325323"/>
              <a:ext cx="1562100" cy="1623617"/>
            </a:xfrm>
            <a:prstGeom prst="ellipse">
              <a:avLst/>
            </a:prstGeom>
          </p:spPr>
        </p:pic>
        <p:sp>
          <p:nvSpPr>
            <p:cNvPr id="13" name="椭圆 12">
              <a:extLst>
                <a:ext uri="{FF2B5EF4-FFF2-40B4-BE49-F238E27FC236}">
                  <a16:creationId xmlns:a16="http://schemas.microsoft.com/office/drawing/2014/main" id="{E1D69E56-4FD2-4285-853A-C6DC425F4036}"/>
                </a:ext>
              </a:extLst>
            </p:cNvPr>
            <p:cNvSpPr/>
            <p:nvPr/>
          </p:nvSpPr>
          <p:spPr>
            <a:xfrm>
              <a:off x="9699366" y="1196339"/>
              <a:ext cx="1760220" cy="1842151"/>
            </a:xfrm>
            <a:prstGeom prst="ellipse">
              <a:avLst/>
            </a:prstGeom>
            <a:noFill/>
            <a:ln w="76200">
              <a:solidFill>
                <a:srgbClr val="0F0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5C542267-7CC9-4952-8D6B-CED841C234F8}"/>
                </a:ext>
              </a:extLst>
            </p:cNvPr>
            <p:cNvCxnSpPr/>
            <p:nvPr/>
          </p:nvCxnSpPr>
          <p:spPr>
            <a:xfrm>
              <a:off x="8440191" y="2141220"/>
              <a:ext cx="1242060" cy="0"/>
            </a:xfrm>
            <a:prstGeom prst="line">
              <a:avLst/>
            </a:prstGeom>
            <a:ln w="76200">
              <a:solidFill>
                <a:srgbClr val="0F089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96978BF-6C39-4CEF-8B04-161FF488424C}"/>
                </a:ext>
              </a:extLst>
            </p:cNvPr>
            <p:cNvSpPr txBox="1"/>
            <p:nvPr/>
          </p:nvSpPr>
          <p:spPr>
            <a:xfrm>
              <a:off x="8570624" y="1742204"/>
              <a:ext cx="1676400" cy="307777"/>
            </a:xfrm>
            <a:prstGeom prst="rect">
              <a:avLst/>
            </a:prstGeom>
            <a:noFill/>
          </p:spPr>
          <p:txBody>
            <a:bodyPr wrap="squar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rPr>
                <a:t>博士导师</a:t>
              </a:r>
            </a:p>
          </p:txBody>
        </p:sp>
        <p:sp>
          <p:nvSpPr>
            <p:cNvPr id="28" name="文本框 27">
              <a:extLst>
                <a:ext uri="{FF2B5EF4-FFF2-40B4-BE49-F238E27FC236}">
                  <a16:creationId xmlns:a16="http://schemas.microsoft.com/office/drawing/2014/main" id="{BDC81EFE-5F92-4E0E-BC96-FC42E1144243}"/>
                </a:ext>
              </a:extLst>
            </p:cNvPr>
            <p:cNvSpPr txBox="1"/>
            <p:nvPr/>
          </p:nvSpPr>
          <p:spPr>
            <a:xfrm>
              <a:off x="8960009" y="3189146"/>
              <a:ext cx="3365616" cy="646331"/>
            </a:xfrm>
            <a:prstGeom prst="rect">
              <a:avLst/>
            </a:prstGeom>
            <a:noFill/>
          </p:spPr>
          <p:txBody>
            <a:bodyPr wrap="square" rtlCol="0">
              <a:spAutoFit/>
            </a:bodyPr>
            <a:lstStyle>
              <a:defPPr>
                <a:defRPr lang="zh-CN"/>
              </a:defPPr>
              <a:lvl1pPr algn="ctr">
                <a:defRPr sz="1600" b="1">
                  <a:solidFill>
                    <a:srgbClr val="000000"/>
                  </a:solidFill>
                  <a:latin typeface="微软雅黑" panose="020B0503020204020204" charset="-122"/>
                  <a:ea typeface="微软雅黑" panose="020B050302020402020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rgbClr val="002060"/>
                  </a:solidFill>
                  <a:effectLst/>
                  <a:uLnTx/>
                  <a:uFillTx/>
                  <a:latin typeface="微软雅黑" panose="020B0503020204020204" charset="-122"/>
                  <a:ea typeface="微软雅黑" panose="020B0503020204020204" charset="-122"/>
                </a:rPr>
                <a:t>Daivd</a:t>
              </a:r>
              <a:r>
                <a:rPr kumimoji="0" lang="en-US" altLang="zh-CN" sz="12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rPr>
                <a:t> Silver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srgbClr val="002060"/>
                  </a:solidFill>
                  <a:effectLst/>
                  <a:uLnTx/>
                  <a:uFillTx/>
                  <a:latin typeface="微软雅黑" panose="020B0503020204020204" charset="-122"/>
                  <a:ea typeface="微软雅黑" panose="020B0503020204020204" charset="-122"/>
                </a:rPr>
                <a:t>Deepmind</a:t>
              </a:r>
              <a:r>
                <a:rPr kumimoji="0" lang="zh-CN" altLang="en-US" sz="1200" b="0" i="0" u="none" strike="noStrike" kern="0" cap="none" spc="0" normalizeH="0" baseline="0" noProof="0" dirty="0">
                  <a:ln>
                    <a:noFill/>
                  </a:ln>
                  <a:solidFill>
                    <a:srgbClr val="002060"/>
                  </a:solidFill>
                  <a:effectLst/>
                  <a:uLnTx/>
                  <a:uFillTx/>
                  <a:latin typeface="微软雅黑" panose="020B0503020204020204" charset="-122"/>
                  <a:ea typeface="微软雅黑" panose="020B0503020204020204" charset="-122"/>
                </a:rPr>
                <a:t>核心人物</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200" b="0" kern="0" dirty="0">
                  <a:solidFill>
                    <a:srgbClr val="C00000"/>
                  </a:solidFill>
                </a:rPr>
                <a:t>AlphaGo</a:t>
              </a:r>
              <a:r>
                <a:rPr lang="zh-CN" altLang="en-US" sz="1200" b="0" kern="0" dirty="0">
                  <a:solidFill>
                    <a:srgbClr val="C00000"/>
                  </a:solidFill>
                </a:rPr>
                <a:t>之父</a:t>
              </a:r>
            </a:p>
          </p:txBody>
        </p:sp>
      </p:grpSp>
      <p:grpSp>
        <p:nvGrpSpPr>
          <p:cNvPr id="44" name="组合 43">
            <a:extLst>
              <a:ext uri="{FF2B5EF4-FFF2-40B4-BE49-F238E27FC236}">
                <a16:creationId xmlns:a16="http://schemas.microsoft.com/office/drawing/2014/main" id="{EACF52F2-303E-4C89-BA86-3CE87E2D7BD3}"/>
              </a:ext>
            </a:extLst>
          </p:cNvPr>
          <p:cNvGrpSpPr/>
          <p:nvPr/>
        </p:nvGrpSpPr>
        <p:grpSpPr>
          <a:xfrm>
            <a:off x="2199445" y="2861383"/>
            <a:ext cx="6182554" cy="3882384"/>
            <a:chOff x="2199445" y="2861383"/>
            <a:chExt cx="6182554" cy="3882384"/>
          </a:xfrm>
        </p:grpSpPr>
        <p:pic>
          <p:nvPicPr>
            <p:cNvPr id="19" name="图片 18">
              <a:extLst>
                <a:ext uri="{FF2B5EF4-FFF2-40B4-BE49-F238E27FC236}">
                  <a16:creationId xmlns:a16="http://schemas.microsoft.com/office/drawing/2014/main" id="{2FD278D2-6BA6-4E3C-AE83-47D3DCAFFFDA}"/>
                </a:ext>
              </a:extLst>
            </p:cNvPr>
            <p:cNvPicPr>
              <a:picLocks noChangeAspect="1"/>
            </p:cNvPicPr>
            <p:nvPr/>
          </p:nvPicPr>
          <p:blipFill rotWithShape="1">
            <a:blip r:embed="rId8">
              <a:extLst>
                <a:ext uri="{28A0092B-C50C-407E-A947-70E740481C1C}">
                  <a14:useLocalDpi xmlns:a14="http://schemas.microsoft.com/office/drawing/2010/main" val="0"/>
                </a:ext>
              </a:extLst>
            </a:blip>
            <a:srcRect t="17334" r="82398" b="50000"/>
            <a:stretch/>
          </p:blipFill>
          <p:spPr>
            <a:xfrm>
              <a:off x="6042659" y="4485419"/>
              <a:ext cx="1570762" cy="1740121"/>
            </a:xfrm>
            <a:prstGeom prst="ellipse">
              <a:avLst/>
            </a:prstGeom>
          </p:spPr>
        </p:pic>
        <p:sp>
          <p:nvSpPr>
            <p:cNvPr id="20" name="椭圆 19">
              <a:extLst>
                <a:ext uri="{FF2B5EF4-FFF2-40B4-BE49-F238E27FC236}">
                  <a16:creationId xmlns:a16="http://schemas.microsoft.com/office/drawing/2014/main" id="{C860C6C8-EC0A-40FA-8E28-A73937CEC4C1}"/>
                </a:ext>
              </a:extLst>
            </p:cNvPr>
            <p:cNvSpPr/>
            <p:nvPr/>
          </p:nvSpPr>
          <p:spPr>
            <a:xfrm>
              <a:off x="5941004" y="4382320"/>
              <a:ext cx="1760220" cy="1950720"/>
            </a:xfrm>
            <a:prstGeom prst="ellipse">
              <a:avLst/>
            </a:prstGeom>
            <a:noFill/>
            <a:ln w="76200">
              <a:solidFill>
                <a:srgbClr val="0F0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E98E5BF1-6F41-43E1-9997-831F526446B3}"/>
                </a:ext>
              </a:extLst>
            </p:cNvPr>
            <p:cNvPicPr>
              <a:picLocks noChangeAspect="1"/>
            </p:cNvPicPr>
            <p:nvPr/>
          </p:nvPicPr>
          <p:blipFill rotWithShape="1">
            <a:blip r:embed="rId8">
              <a:extLst>
                <a:ext uri="{28A0092B-C50C-407E-A947-70E740481C1C}">
                  <a14:useLocalDpi xmlns:a14="http://schemas.microsoft.com/office/drawing/2010/main" val="0"/>
                </a:ext>
              </a:extLst>
            </a:blip>
            <a:srcRect l="61810" t="61222" r="21258" b="5873"/>
            <a:stretch/>
          </p:blipFill>
          <p:spPr>
            <a:xfrm>
              <a:off x="2966030" y="4500659"/>
              <a:ext cx="1519379" cy="1751780"/>
            </a:xfrm>
            <a:prstGeom prst="ellipse">
              <a:avLst/>
            </a:prstGeom>
          </p:spPr>
        </p:pic>
        <p:sp>
          <p:nvSpPr>
            <p:cNvPr id="22" name="椭圆 21">
              <a:extLst>
                <a:ext uri="{FF2B5EF4-FFF2-40B4-BE49-F238E27FC236}">
                  <a16:creationId xmlns:a16="http://schemas.microsoft.com/office/drawing/2014/main" id="{699D0EA5-FDC3-4616-8454-9F930746BF36}"/>
                </a:ext>
              </a:extLst>
            </p:cNvPr>
            <p:cNvSpPr/>
            <p:nvPr/>
          </p:nvSpPr>
          <p:spPr>
            <a:xfrm>
              <a:off x="2833157" y="4404360"/>
              <a:ext cx="1760220" cy="1950720"/>
            </a:xfrm>
            <a:prstGeom prst="ellipse">
              <a:avLst/>
            </a:prstGeom>
            <a:noFill/>
            <a:ln w="76200">
              <a:solidFill>
                <a:srgbClr val="0F08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D4119EE5-DF14-4A95-ACBC-94926EC9B24D}"/>
                </a:ext>
              </a:extLst>
            </p:cNvPr>
            <p:cNvSpPr txBox="1"/>
            <p:nvPr/>
          </p:nvSpPr>
          <p:spPr>
            <a:xfrm>
              <a:off x="2449382" y="6451379"/>
              <a:ext cx="3192955" cy="292388"/>
            </a:xfrm>
            <a:prstGeom prst="rect">
              <a:avLst/>
            </a:prstGeom>
            <a:noFill/>
          </p:spPr>
          <p:txBody>
            <a:bodyPr wrap="square">
              <a:spAutoFit/>
            </a:bodyPr>
            <a:lstStyle/>
            <a:p>
              <a:r>
                <a:rPr lang="zh-CN" altLang="en-US" sz="1300" dirty="0">
                  <a:solidFill>
                    <a:srgbClr val="002060"/>
                  </a:solidFill>
                  <a:latin typeface="微软雅黑" panose="020B0503020204020204" pitchFamily="34" charset="-122"/>
                  <a:ea typeface="微软雅黑" panose="020B0503020204020204" pitchFamily="34" charset="-122"/>
                  <a:cs typeface="思源黑体 CN Light" panose="020B0300000000000000" pitchFamily="34" charset="-122"/>
                  <a:sym typeface="汉仪雅酷黑 65W" panose="020B0604020202020204" pitchFamily="34" charset="-122"/>
                </a:rPr>
                <a:t>罗切斯特</a:t>
              </a:r>
              <a:r>
                <a:rPr lang="en-US" altLang="zh-CN" sz="1300" dirty="0">
                  <a:solidFill>
                    <a:srgbClr val="002060"/>
                  </a:solidFill>
                  <a:latin typeface="微软雅黑" panose="020B0503020204020204" pitchFamily="34" charset="-122"/>
                  <a:ea typeface="微软雅黑" panose="020B0503020204020204" pitchFamily="34" charset="-122"/>
                  <a:cs typeface="思源黑体 CN Light" panose="020B0300000000000000" pitchFamily="34" charset="-122"/>
                  <a:sym typeface="汉仪雅酷黑 65W" panose="020B0604020202020204" pitchFamily="34" charset="-122"/>
                </a:rPr>
                <a:t>,</a:t>
              </a:r>
              <a:r>
                <a:rPr lang="zh-CN" altLang="en-US" sz="1300" dirty="0">
                  <a:solidFill>
                    <a:srgbClr val="002060"/>
                  </a:solidFill>
                  <a:latin typeface="微软雅黑" panose="020B0503020204020204" pitchFamily="34" charset="-122"/>
                  <a:ea typeface="微软雅黑" panose="020B0503020204020204" pitchFamily="34" charset="-122"/>
                  <a:cs typeface="思源黑体 CN Light" panose="020B0300000000000000" pitchFamily="34" charset="-122"/>
                  <a:sym typeface="汉仪雅酷黑 65W" panose="020B0604020202020204" pitchFamily="34" charset="-122"/>
                </a:rPr>
                <a:t> </a:t>
              </a:r>
              <a:r>
                <a:rPr lang="en-US" altLang="zh-CN" sz="1300" dirty="0">
                  <a:solidFill>
                    <a:srgbClr val="C00000"/>
                  </a:solidFill>
                  <a:latin typeface="微软雅黑" panose="020B0503020204020204" pitchFamily="34" charset="-122"/>
                  <a:ea typeface="微软雅黑" panose="020B0503020204020204" pitchFamily="34" charset="-122"/>
                  <a:cs typeface="思源黑体 CN Light" panose="020B0300000000000000" pitchFamily="34" charset="-122"/>
                  <a:sym typeface="汉仪雅酷黑 65W" panose="020B0604020202020204" pitchFamily="34" charset="-122"/>
                </a:rPr>
                <a:t>IBM701</a:t>
              </a:r>
              <a:r>
                <a:rPr lang="zh-CN" altLang="en-US" sz="1300" dirty="0">
                  <a:solidFill>
                    <a:srgbClr val="C00000"/>
                  </a:solidFill>
                  <a:latin typeface="微软雅黑" panose="020B0503020204020204" pitchFamily="34" charset="-122"/>
                  <a:ea typeface="微软雅黑" panose="020B0503020204020204" pitchFamily="34" charset="-122"/>
                  <a:cs typeface="思源黑体 CN Light" panose="020B0300000000000000" pitchFamily="34" charset="-122"/>
                  <a:sym typeface="汉仪雅酷黑 65W" panose="020B0604020202020204" pitchFamily="34" charset="-122"/>
                </a:rPr>
                <a:t>电路总设计师</a:t>
              </a:r>
              <a:endParaRPr lang="zh-CN" altLang="en-US" sz="1300" dirty="0">
                <a:solidFill>
                  <a:srgbClr val="C00000"/>
                </a:solidFill>
              </a:endParaRPr>
            </a:p>
          </p:txBody>
        </p:sp>
        <p:sp>
          <p:nvSpPr>
            <p:cNvPr id="30" name="文本框 29">
              <a:extLst>
                <a:ext uri="{FF2B5EF4-FFF2-40B4-BE49-F238E27FC236}">
                  <a16:creationId xmlns:a16="http://schemas.microsoft.com/office/drawing/2014/main" id="{607C566A-CB02-4B89-A5AE-1E8C2A202D3B}"/>
                </a:ext>
              </a:extLst>
            </p:cNvPr>
            <p:cNvSpPr txBox="1"/>
            <p:nvPr/>
          </p:nvSpPr>
          <p:spPr>
            <a:xfrm>
              <a:off x="5820212" y="6436139"/>
              <a:ext cx="2561787" cy="292388"/>
            </a:xfrm>
            <a:prstGeom prst="rect">
              <a:avLst/>
            </a:prstGeom>
            <a:noFill/>
          </p:spPr>
          <p:txBody>
            <a:bodyPr wrap="square">
              <a:spAutoFit/>
            </a:bodyPr>
            <a:lstStyle/>
            <a:p>
              <a:r>
                <a:rPr lang="zh-CN" altLang="en-US" sz="1300" dirty="0">
                  <a:solidFill>
                    <a:srgbClr val="002060"/>
                  </a:solidFill>
                  <a:latin typeface="微软雅黑" panose="020B0503020204020204" pitchFamily="34" charset="-122"/>
                  <a:ea typeface="微软雅黑" panose="020B0503020204020204" pitchFamily="34" charset="-122"/>
                  <a:cs typeface="思源黑体 CN Light" panose="020B0300000000000000" pitchFamily="34" charset="-122"/>
                  <a:sym typeface="汉仪雅酷黑 65W" panose="020B0604020202020204" pitchFamily="34" charset="-122"/>
                </a:rPr>
                <a:t>麦卡锡，</a:t>
              </a:r>
              <a:r>
                <a:rPr lang="zh-CN" altLang="en-US" sz="1300" dirty="0">
                  <a:solidFill>
                    <a:srgbClr val="C00000"/>
                  </a:solidFill>
                  <a:latin typeface="微软雅黑" panose="020B0503020204020204" pitchFamily="34" charset="-122"/>
                  <a:ea typeface="微软雅黑" panose="020B0503020204020204" pitchFamily="34" charset="-122"/>
                  <a:cs typeface="思源黑体 CN Light" panose="020B0300000000000000" pitchFamily="34" charset="-122"/>
                  <a:sym typeface="汉仪雅酷黑 65W" panose="020B0604020202020204" pitchFamily="34" charset="-122"/>
                </a:rPr>
                <a:t>达特茅斯会议组织者</a:t>
              </a:r>
              <a:endParaRPr lang="zh-CN" altLang="en-US" sz="1300" dirty="0">
                <a:solidFill>
                  <a:srgbClr val="C00000"/>
                </a:solidFill>
              </a:endParaRPr>
            </a:p>
          </p:txBody>
        </p:sp>
        <p:cxnSp>
          <p:nvCxnSpPr>
            <p:cNvPr id="33" name="直接连接符 32">
              <a:extLst>
                <a:ext uri="{FF2B5EF4-FFF2-40B4-BE49-F238E27FC236}">
                  <a16:creationId xmlns:a16="http://schemas.microsoft.com/office/drawing/2014/main" id="{2B4149D4-C4CA-4087-B216-75439F463B6B}"/>
                </a:ext>
              </a:extLst>
            </p:cNvPr>
            <p:cNvCxnSpPr>
              <a:cxnSpLocks/>
              <a:stCxn id="2" idx="5"/>
              <a:endCxn id="22" idx="1"/>
            </p:cNvCxnSpPr>
            <p:nvPr/>
          </p:nvCxnSpPr>
          <p:spPr>
            <a:xfrm>
              <a:off x="2199445" y="2861383"/>
              <a:ext cx="891490" cy="1828653"/>
            </a:xfrm>
            <a:prstGeom prst="line">
              <a:avLst/>
            </a:prstGeom>
            <a:ln w="76200">
              <a:solidFill>
                <a:srgbClr val="0F089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6556265-E56A-4CD4-A2BC-43BFC7B7E130}"/>
                </a:ext>
              </a:extLst>
            </p:cNvPr>
            <p:cNvCxnSpPr>
              <a:cxnSpLocks/>
              <a:stCxn id="2" idx="5"/>
            </p:cNvCxnSpPr>
            <p:nvPr/>
          </p:nvCxnSpPr>
          <p:spPr>
            <a:xfrm>
              <a:off x="2199445" y="2861383"/>
              <a:ext cx="3789474" cy="2160196"/>
            </a:xfrm>
            <a:prstGeom prst="line">
              <a:avLst/>
            </a:prstGeom>
            <a:ln w="76200">
              <a:solidFill>
                <a:srgbClr val="0F089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658C690-CBC7-44B2-8D84-37CA5DD8C0AB}"/>
                </a:ext>
              </a:extLst>
            </p:cNvPr>
            <p:cNvSpPr txBox="1"/>
            <p:nvPr/>
          </p:nvSpPr>
          <p:spPr>
            <a:xfrm rot="3588797">
              <a:off x="2142880" y="3902471"/>
              <a:ext cx="1676400" cy="307777"/>
            </a:xfrm>
            <a:prstGeom prst="rect">
              <a:avLst/>
            </a:prstGeom>
            <a:noFill/>
          </p:spPr>
          <p:txBody>
            <a:bodyPr wrap="square" rtlCol="0">
              <a:spAutoFit/>
            </a:bodyPr>
            <a:lstStyle/>
            <a:p>
              <a:r>
                <a:rPr lang="en-US" altLang="zh-CN" sz="1400" dirty="0">
                  <a:solidFill>
                    <a:srgbClr val="C00000"/>
                  </a:solidFill>
                  <a:latin typeface="微软雅黑" panose="020B0503020204020204" pitchFamily="34" charset="-122"/>
                  <a:ea typeface="微软雅黑" panose="020B0503020204020204" pitchFamily="34" charset="-122"/>
                </a:rPr>
                <a:t>IBM</a:t>
              </a:r>
              <a:r>
                <a:rPr lang="zh-CN" altLang="en-US" sz="1400" dirty="0">
                  <a:solidFill>
                    <a:srgbClr val="C00000"/>
                  </a:solidFill>
                  <a:latin typeface="微软雅黑" panose="020B0503020204020204" pitchFamily="34" charset="-122"/>
                  <a:ea typeface="微软雅黑" panose="020B0503020204020204" pitchFamily="34" charset="-122"/>
                </a:rPr>
                <a:t>实习老板</a:t>
              </a:r>
            </a:p>
          </p:txBody>
        </p:sp>
        <p:sp>
          <p:nvSpPr>
            <p:cNvPr id="43" name="文本框 42">
              <a:extLst>
                <a:ext uri="{FF2B5EF4-FFF2-40B4-BE49-F238E27FC236}">
                  <a16:creationId xmlns:a16="http://schemas.microsoft.com/office/drawing/2014/main" id="{21ABB269-3388-42CF-BF83-5465C94CFAFF}"/>
                </a:ext>
              </a:extLst>
            </p:cNvPr>
            <p:cNvSpPr txBox="1"/>
            <p:nvPr/>
          </p:nvSpPr>
          <p:spPr>
            <a:xfrm rot="1854288">
              <a:off x="4024729" y="4479836"/>
              <a:ext cx="1676400" cy="307777"/>
            </a:xfrm>
            <a:prstGeom prst="rect">
              <a:avLst/>
            </a:prstGeom>
            <a:noFill/>
          </p:spPr>
          <p:txBody>
            <a:bodyPr wrap="square" rtlCol="0">
              <a:spAutoFit/>
            </a:bodyPr>
            <a:lstStyle/>
            <a:p>
              <a:r>
                <a:rPr lang="en-US" altLang="zh-CN" sz="1400" dirty="0">
                  <a:solidFill>
                    <a:srgbClr val="C00000"/>
                  </a:solidFill>
                  <a:latin typeface="微软雅黑" panose="020B0503020204020204" pitchFamily="34" charset="-122"/>
                  <a:ea typeface="微软雅黑" panose="020B0503020204020204" pitchFamily="34" charset="-122"/>
                </a:rPr>
                <a:t>IBM</a:t>
              </a:r>
              <a:r>
                <a:rPr lang="zh-CN" altLang="en-US" sz="1400" dirty="0">
                  <a:solidFill>
                    <a:srgbClr val="C00000"/>
                  </a:solidFill>
                  <a:latin typeface="微软雅黑" panose="020B0503020204020204" pitchFamily="34" charset="-122"/>
                  <a:ea typeface="微软雅黑" panose="020B0503020204020204" pitchFamily="34" charset="-122"/>
                </a:rPr>
                <a:t>实习期间朋友</a:t>
              </a:r>
            </a:p>
          </p:txBody>
        </p:sp>
      </p:grpSp>
      <p:grpSp>
        <p:nvGrpSpPr>
          <p:cNvPr id="18" name="组合 17">
            <a:extLst>
              <a:ext uri="{FF2B5EF4-FFF2-40B4-BE49-F238E27FC236}">
                <a16:creationId xmlns:a16="http://schemas.microsoft.com/office/drawing/2014/main" id="{A9DB4CCE-8236-46ED-A5D0-E8FD6E2C8B20}"/>
              </a:ext>
            </a:extLst>
          </p:cNvPr>
          <p:cNvGrpSpPr/>
          <p:nvPr/>
        </p:nvGrpSpPr>
        <p:grpSpPr>
          <a:xfrm>
            <a:off x="6100183" y="2567338"/>
            <a:ext cx="5565141" cy="3638118"/>
            <a:chOff x="6100183" y="2567338"/>
            <a:chExt cx="5565141" cy="3638118"/>
          </a:xfrm>
        </p:grpSpPr>
        <p:sp>
          <p:nvSpPr>
            <p:cNvPr id="4" name="弧形 3">
              <a:extLst>
                <a:ext uri="{FF2B5EF4-FFF2-40B4-BE49-F238E27FC236}">
                  <a16:creationId xmlns:a16="http://schemas.microsoft.com/office/drawing/2014/main" id="{9E5C30BA-4ECA-4A14-A9B7-1C1D297CD89D}"/>
                </a:ext>
              </a:extLst>
            </p:cNvPr>
            <p:cNvSpPr/>
            <p:nvPr/>
          </p:nvSpPr>
          <p:spPr>
            <a:xfrm rot="6533201">
              <a:off x="6823088" y="1844433"/>
              <a:ext cx="3341960" cy="4787769"/>
            </a:xfrm>
            <a:prstGeom prst="arc">
              <a:avLst>
                <a:gd name="adj1" fmla="val 14648450"/>
                <a:gd name="adj2" fmla="val 209578"/>
              </a:avLst>
            </a:prstGeom>
            <a:ln w="76200">
              <a:solidFill>
                <a:srgbClr val="0F089E"/>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EEA1771-65E7-48AF-A3C9-85BB609237C7}"/>
                </a:ext>
              </a:extLst>
            </p:cNvPr>
            <p:cNvSpPr/>
            <p:nvPr/>
          </p:nvSpPr>
          <p:spPr>
            <a:xfrm>
              <a:off x="9388321" y="5098230"/>
              <a:ext cx="2277003" cy="1107226"/>
            </a:xfrm>
            <a:prstGeom prst="rect">
              <a:avLst/>
            </a:prstGeom>
            <a:solidFill>
              <a:schemeClr val="bg1"/>
            </a:solidFill>
          </p:spPr>
          <p:txBody>
            <a:bodyPr wrap="square">
              <a:spAutoFit/>
            </a:bodyPr>
            <a:lstStyle/>
            <a:p>
              <a:pPr>
                <a:lnSpc>
                  <a:spcPct val="130000"/>
                </a:lnSpc>
              </a:pPr>
              <a:r>
                <a:rPr lang="zh-CN" altLang="en-US" sz="1300" dirty="0">
                  <a:solidFill>
                    <a:srgbClr val="C00000"/>
                  </a:solidFill>
                  <a:latin typeface="微软雅黑" panose="020B0503020204020204" pitchFamily="34" charset="-122"/>
                  <a:ea typeface="微软雅黑" panose="020B0503020204020204" pitchFamily="34" charset="-122"/>
                </a:rPr>
                <a:t>麦卡锡在</a:t>
              </a:r>
              <a:r>
                <a:rPr lang="en-US" altLang="zh-CN" sz="1300" dirty="0">
                  <a:solidFill>
                    <a:srgbClr val="C00000"/>
                  </a:solidFill>
                  <a:latin typeface="微软雅黑" panose="020B0503020204020204" pitchFamily="34" charset="-122"/>
                  <a:ea typeface="微软雅黑" panose="020B0503020204020204" pitchFamily="34" charset="-122"/>
                </a:rPr>
                <a:t>IBM</a:t>
              </a:r>
              <a:r>
                <a:rPr lang="zh-CN" altLang="en-US" sz="1300" dirty="0">
                  <a:solidFill>
                    <a:srgbClr val="C00000"/>
                  </a:solidFill>
                  <a:latin typeface="微软雅黑" panose="020B0503020204020204" pitchFamily="34" charset="-122"/>
                  <a:ea typeface="微软雅黑" panose="020B0503020204020204" pitchFamily="34" charset="-122"/>
                </a:rPr>
                <a:t>教会了</a:t>
              </a:r>
              <a:r>
                <a:rPr lang="en-US" altLang="zh-CN" sz="1300" dirty="0">
                  <a:solidFill>
                    <a:srgbClr val="C00000"/>
                  </a:solidFill>
                  <a:latin typeface="微软雅黑" panose="020B0503020204020204" pitchFamily="34" charset="-122"/>
                  <a:ea typeface="微软雅黑" panose="020B0503020204020204" pitchFamily="34" charset="-122"/>
                </a:rPr>
                <a:t>Holland</a:t>
              </a:r>
              <a:r>
                <a:rPr lang="zh-CN" altLang="en-US" sz="1300" dirty="0">
                  <a:solidFill>
                    <a:srgbClr val="C00000"/>
                  </a:solidFill>
                  <a:latin typeface="微软雅黑" panose="020B0503020204020204" pitchFamily="34" charset="-122"/>
                  <a:ea typeface="微软雅黑" panose="020B0503020204020204" pitchFamily="34" charset="-122"/>
                </a:rPr>
                <a:t>下围棋，而深度强化学习正是靠围棋出名的，冥冥之中自有安排</a:t>
              </a:r>
            </a:p>
          </p:txBody>
        </p:sp>
      </p:grpSp>
      <p:sp>
        <p:nvSpPr>
          <p:cNvPr id="39" name="文本框 38">
            <a:extLst>
              <a:ext uri="{FF2B5EF4-FFF2-40B4-BE49-F238E27FC236}">
                <a16:creationId xmlns:a16="http://schemas.microsoft.com/office/drawing/2014/main" id="{999D0EDC-C391-4F8E-95F7-9F10BC463237}"/>
              </a:ext>
            </a:extLst>
          </p:cNvPr>
          <p:cNvSpPr txBox="1"/>
          <p:nvPr/>
        </p:nvSpPr>
        <p:spPr>
          <a:xfrm>
            <a:off x="-1248" y="4839969"/>
            <a:ext cx="2868575" cy="1815882"/>
          </a:xfrm>
          <a:prstGeom prst="rect">
            <a:avLst/>
          </a:prstGeom>
          <a:noFill/>
        </p:spPr>
        <p:txBody>
          <a:bodyPr wrap="square">
            <a:spAutoFit/>
          </a:bodyPr>
          <a:lstStyle/>
          <a:p>
            <a:r>
              <a:rPr lang="en-US" altLang="zh-CN" sz="1400" kern="100" dirty="0">
                <a:effectLst/>
                <a:latin typeface="Times New Roman" panose="02020603050405020304" pitchFamily="18" charset="0"/>
                <a:ea typeface="宋体" panose="02010600030101010101" pitchFamily="2" charset="-122"/>
              </a:rPr>
              <a:t>John Holland</a:t>
            </a:r>
            <a:r>
              <a:rPr lang="zh-CN" altLang="zh-CN" sz="1400" kern="100" dirty="0">
                <a:effectLst/>
                <a:latin typeface="Times New Roman" panose="02020603050405020304" pitchFamily="18" charset="0"/>
                <a:ea typeface="宋体" panose="02010600030101010101" pitchFamily="2" charset="-122"/>
              </a:rPr>
              <a:t>是</a:t>
            </a:r>
            <a:r>
              <a:rPr lang="en-US" altLang="zh-CN" sz="1400" kern="100" dirty="0">
                <a:effectLst/>
                <a:latin typeface="Times New Roman" panose="02020603050405020304" pitchFamily="18" charset="0"/>
                <a:ea typeface="宋体" panose="02010600030101010101" pitchFamily="2" charset="-122"/>
              </a:rPr>
              <a:t>Andy </a:t>
            </a:r>
            <a:r>
              <a:rPr lang="en-US" altLang="zh-CN" sz="1400" kern="100" dirty="0" err="1">
                <a:effectLst/>
                <a:latin typeface="Times New Roman" panose="02020603050405020304" pitchFamily="18" charset="0"/>
                <a:ea typeface="宋体" panose="02010600030101010101" pitchFamily="2" charset="-122"/>
              </a:rPr>
              <a:t>Barto</a:t>
            </a:r>
            <a:r>
              <a:rPr lang="zh-CN" altLang="zh-CN" sz="1400" kern="100" dirty="0">
                <a:effectLst/>
                <a:latin typeface="Times New Roman" panose="02020603050405020304" pitchFamily="18" charset="0"/>
                <a:ea typeface="宋体" panose="02010600030101010101" pitchFamily="2" charset="-122"/>
              </a:rPr>
              <a:t>的博士后导师， </a:t>
            </a:r>
            <a:r>
              <a:rPr lang="en-US" altLang="zh-CN" sz="1400" kern="100" dirty="0">
                <a:effectLst/>
                <a:latin typeface="Times New Roman" panose="02020603050405020304" pitchFamily="18" charset="0"/>
                <a:ea typeface="宋体" panose="02010600030101010101" pitchFamily="2" charset="-122"/>
              </a:rPr>
              <a:t>Andy </a:t>
            </a:r>
            <a:r>
              <a:rPr lang="en-US" altLang="zh-CN" sz="1400" kern="100" dirty="0" err="1">
                <a:effectLst/>
                <a:latin typeface="Times New Roman" panose="02020603050405020304" pitchFamily="18" charset="0"/>
                <a:ea typeface="宋体" panose="02010600030101010101" pitchFamily="2" charset="-122"/>
              </a:rPr>
              <a:t>Barto</a:t>
            </a:r>
            <a:r>
              <a:rPr lang="zh-CN" altLang="zh-CN" sz="1400" kern="100" dirty="0">
                <a:effectLst/>
                <a:latin typeface="Times New Roman" panose="02020603050405020304" pitchFamily="18" charset="0"/>
                <a:ea typeface="宋体" panose="02010600030101010101" pitchFamily="2" charset="-122"/>
              </a:rPr>
              <a:t>是</a:t>
            </a:r>
            <a:r>
              <a:rPr lang="en-US" altLang="zh-CN" sz="1400" kern="100" dirty="0">
                <a:effectLst/>
                <a:latin typeface="Times New Roman" panose="02020603050405020304" pitchFamily="18" charset="0"/>
                <a:ea typeface="宋体" panose="02010600030101010101" pitchFamily="2" charset="-122"/>
              </a:rPr>
              <a:t>Richard Sutton </a:t>
            </a:r>
            <a:r>
              <a:rPr lang="zh-CN" altLang="zh-CN" sz="1400" kern="100" dirty="0">
                <a:effectLst/>
                <a:latin typeface="Times New Roman" panose="02020603050405020304" pitchFamily="18" charset="0"/>
                <a:ea typeface="宋体" panose="02010600030101010101" pitchFamily="2" charset="-122"/>
              </a:rPr>
              <a:t>的博士生导师</a:t>
            </a:r>
            <a:r>
              <a:rPr lang="zh-CN" altLang="en-US" sz="1400" kern="100" dirty="0">
                <a:effectLst/>
                <a:latin typeface="Times New Roman" panose="02020603050405020304" pitchFamily="18" charset="0"/>
                <a:ea typeface="宋体" panose="02010600030101010101" pitchFamily="2" charset="-122"/>
              </a:rPr>
              <a:t>。</a:t>
            </a:r>
            <a:r>
              <a:rPr lang="en-US" altLang="zh-CN" sz="1400" kern="100" dirty="0" err="1">
                <a:effectLst/>
                <a:latin typeface="Times New Roman" panose="02020603050405020304" pitchFamily="18" charset="0"/>
                <a:ea typeface="宋体" panose="02010600030101010101" pitchFamily="2" charset="-122"/>
              </a:rPr>
              <a:t>Deepmind</a:t>
            </a:r>
            <a:r>
              <a:rPr lang="zh-CN" altLang="zh-CN" sz="1400" kern="100" dirty="0">
                <a:effectLst/>
                <a:latin typeface="Times New Roman" panose="02020603050405020304" pitchFamily="18" charset="0"/>
                <a:ea typeface="宋体" panose="02010600030101010101" pitchFamily="2" charset="-122"/>
              </a:rPr>
              <a:t>核心人物（包括</a:t>
            </a:r>
            <a:r>
              <a:rPr lang="en-US" altLang="zh-CN" sz="1400" kern="100" dirty="0">
                <a:effectLst/>
                <a:latin typeface="Times New Roman" panose="02020603050405020304" pitchFamily="18" charset="0"/>
                <a:ea typeface="宋体" panose="02010600030101010101" pitchFamily="2" charset="-122"/>
              </a:rPr>
              <a:t>AlphaGo</a:t>
            </a:r>
            <a:r>
              <a:rPr lang="zh-CN" altLang="zh-CN" sz="1400" kern="100" dirty="0">
                <a:effectLst/>
                <a:latin typeface="Times New Roman" panose="02020603050405020304" pitchFamily="18" charset="0"/>
                <a:ea typeface="宋体" panose="02010600030101010101" pitchFamily="2" charset="-122"/>
              </a:rPr>
              <a:t>创始人</a:t>
            </a:r>
            <a:r>
              <a:rPr lang="en-US" altLang="zh-CN" sz="1400" kern="100" dirty="0" err="1">
                <a:effectLst/>
                <a:latin typeface="Times New Roman" panose="02020603050405020304" pitchFamily="18" charset="0"/>
                <a:ea typeface="宋体" panose="02010600030101010101" pitchFamily="2" charset="-122"/>
              </a:rPr>
              <a:t>Daivd</a:t>
            </a:r>
            <a:r>
              <a:rPr lang="en-US" altLang="zh-CN" sz="1400" kern="100" dirty="0">
                <a:effectLst/>
                <a:latin typeface="Times New Roman" panose="02020603050405020304" pitchFamily="18" charset="0"/>
                <a:ea typeface="宋体" panose="02010600030101010101" pitchFamily="2" charset="-122"/>
              </a:rPr>
              <a:t> Silver</a:t>
            </a:r>
            <a:r>
              <a:rPr lang="zh-CN" altLang="zh-CN" sz="1400" kern="100" dirty="0">
                <a:effectLst/>
                <a:latin typeface="Times New Roman" panose="02020603050405020304" pitchFamily="18" charset="0"/>
                <a:ea typeface="宋体" panose="02010600030101010101" pitchFamily="2" charset="-122"/>
              </a:rPr>
              <a:t>）都是</a:t>
            </a:r>
            <a:r>
              <a:rPr lang="en-US" altLang="zh-CN" sz="1400" kern="100" dirty="0">
                <a:effectLst/>
                <a:latin typeface="Times New Roman" panose="02020603050405020304" pitchFamily="18" charset="0"/>
                <a:ea typeface="宋体" panose="02010600030101010101" pitchFamily="2" charset="-122"/>
              </a:rPr>
              <a:t>Sutton</a:t>
            </a:r>
            <a:r>
              <a:rPr lang="zh-CN" altLang="zh-CN" sz="1400" kern="100" dirty="0">
                <a:effectLst/>
                <a:latin typeface="Times New Roman" panose="02020603050405020304" pitchFamily="18" charset="0"/>
                <a:ea typeface="宋体" panose="02010600030101010101" pitchFamily="2" charset="-122"/>
              </a:rPr>
              <a:t>的学生。麻省大学（</a:t>
            </a:r>
            <a:r>
              <a:rPr lang="en-US" altLang="zh-CN" sz="1400" kern="100" dirty="0" err="1">
                <a:effectLst/>
                <a:latin typeface="Times New Roman" panose="02020603050405020304" pitchFamily="18" charset="0"/>
                <a:ea typeface="宋体" panose="02010600030101010101" pitchFamily="2" charset="-122"/>
              </a:rPr>
              <a:t>Barto</a:t>
            </a:r>
            <a:r>
              <a:rPr lang="zh-CN" altLang="zh-CN" sz="1400" kern="100" dirty="0">
                <a:effectLst/>
                <a:latin typeface="Times New Roman" panose="02020603050405020304" pitchFamily="18" charset="0"/>
                <a:ea typeface="宋体" panose="02010600030101010101" pitchFamily="2" charset="-122"/>
              </a:rPr>
              <a:t>）是</a:t>
            </a:r>
            <a:r>
              <a:rPr lang="en-US" altLang="zh-CN" sz="1400" kern="100" dirty="0" err="1">
                <a:effectLst/>
                <a:latin typeface="Times New Roman" panose="02020603050405020304" pitchFamily="18" charset="0"/>
                <a:ea typeface="宋体" panose="02010600030101010101" pitchFamily="2" charset="-122"/>
              </a:rPr>
              <a:t>RL</a:t>
            </a:r>
            <a:r>
              <a:rPr lang="zh-CN" altLang="zh-CN" sz="1400" kern="100" dirty="0">
                <a:effectLst/>
                <a:latin typeface="Times New Roman" panose="02020603050405020304" pitchFamily="18" charset="0"/>
                <a:ea typeface="宋体" panose="02010600030101010101" pitchFamily="2" charset="-122"/>
              </a:rPr>
              <a:t>的发源地，加拿大阿尔伯特大学（</a:t>
            </a:r>
            <a:r>
              <a:rPr lang="en-US" altLang="zh-CN" sz="1400" kern="100" dirty="0">
                <a:effectLst/>
                <a:latin typeface="Times New Roman" panose="02020603050405020304" pitchFamily="18" charset="0"/>
                <a:ea typeface="宋体" panose="02010600030101010101" pitchFamily="2" charset="-122"/>
              </a:rPr>
              <a:t>Sutton</a:t>
            </a:r>
            <a:r>
              <a:rPr lang="zh-CN" altLang="zh-CN" sz="1400" kern="100" dirty="0">
                <a:effectLst/>
                <a:latin typeface="Times New Roman" panose="02020603050405020304" pitchFamily="18" charset="0"/>
                <a:ea typeface="宋体" panose="02010600030101010101" pitchFamily="2" charset="-122"/>
              </a:rPr>
              <a:t>）则是目前</a:t>
            </a:r>
            <a:r>
              <a:rPr lang="en-US" altLang="zh-CN" sz="1400" kern="100" dirty="0" err="1">
                <a:effectLst/>
                <a:latin typeface="Times New Roman" panose="02020603050405020304" pitchFamily="18" charset="0"/>
                <a:ea typeface="宋体" panose="02010600030101010101" pitchFamily="2" charset="-122"/>
              </a:rPr>
              <a:t>RL</a:t>
            </a:r>
            <a:r>
              <a:rPr lang="zh-CN" altLang="zh-CN" sz="1400" kern="100" dirty="0">
                <a:effectLst/>
                <a:latin typeface="Times New Roman" panose="02020603050405020304" pitchFamily="18" charset="0"/>
                <a:ea typeface="宋体" panose="02010600030101010101" pitchFamily="2" charset="-122"/>
              </a:rPr>
              <a:t>的大本营。</a:t>
            </a:r>
          </a:p>
        </p:txBody>
      </p:sp>
    </p:spTree>
    <p:extLst>
      <p:ext uri="{BB962C8B-B14F-4D97-AF65-F5344CB8AC3E}">
        <p14:creationId xmlns:p14="http://schemas.microsoft.com/office/powerpoint/2010/main" val="1222182163"/>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剪去单角的矩形 22"/>
          <p:cNvSpPr/>
          <p:nvPr>
            <p:custDataLst>
              <p:tags r:id="rId1"/>
            </p:custDataLst>
          </p:nvPr>
        </p:nvSpPr>
        <p:spPr>
          <a:xfrm>
            <a:off x="1299902" y="235441"/>
            <a:ext cx="5901785" cy="623887"/>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823" tIns="36411" rIns="72823" bIns="36411" anchor="ctr"/>
          <a:lstStyle/>
          <a:p>
            <a:pPr eaLnBrk="0" fontAlgn="base" hangingPunct="0">
              <a:spcBef>
                <a:spcPct val="0"/>
              </a:spcBef>
              <a:spcAft>
                <a:spcPct val="0"/>
              </a:spcAft>
              <a:defRPr/>
            </a:pPr>
            <a:r>
              <a:rPr lang="zh-CN" altLang="en-US" sz="3200" dirty="0">
                <a:solidFill>
                  <a:schemeClr val="bg1"/>
                </a:solidFill>
                <a:latin typeface="微软雅黑" panose="020B0503020204020204" pitchFamily="34" charset="-122"/>
                <a:ea typeface="微软雅黑" panose="020B0503020204020204" pitchFamily="34" charset="-122"/>
              </a:rPr>
              <a:t>强化学习的大本营</a:t>
            </a:r>
          </a:p>
        </p:txBody>
      </p:sp>
      <p:pic>
        <p:nvPicPr>
          <p:cNvPr id="15" name="图片 14">
            <a:extLst>
              <a:ext uri="{FF2B5EF4-FFF2-40B4-BE49-F238E27FC236}">
                <a16:creationId xmlns:a16="http://schemas.microsoft.com/office/drawing/2014/main" id="{03E41439-F294-40BE-96F6-DD0251312EBF}"/>
              </a:ext>
            </a:extLst>
          </p:cNvPr>
          <p:cNvPicPr>
            <a:picLocks noChangeAspect="1"/>
          </p:cNvPicPr>
          <p:nvPr/>
        </p:nvPicPr>
        <p:blipFill>
          <a:blip r:embed="rId4"/>
          <a:stretch>
            <a:fillRect/>
          </a:stretch>
        </p:blipFill>
        <p:spPr>
          <a:xfrm>
            <a:off x="556166" y="2018606"/>
            <a:ext cx="5413066" cy="3238933"/>
          </a:xfrm>
          <a:prstGeom prst="rect">
            <a:avLst/>
          </a:prstGeom>
        </p:spPr>
      </p:pic>
      <p:sp>
        <p:nvSpPr>
          <p:cNvPr id="16" name="文本框 15">
            <a:extLst>
              <a:ext uri="{FF2B5EF4-FFF2-40B4-BE49-F238E27FC236}">
                <a16:creationId xmlns:a16="http://schemas.microsoft.com/office/drawing/2014/main" id="{068B6674-1DC6-4F8F-9C42-0F5F84B376E1}"/>
              </a:ext>
            </a:extLst>
          </p:cNvPr>
          <p:cNvSpPr txBox="1"/>
          <p:nvPr/>
        </p:nvSpPr>
        <p:spPr>
          <a:xfrm>
            <a:off x="2092729" y="5481842"/>
            <a:ext cx="2448791" cy="369332"/>
          </a:xfrm>
          <a:prstGeom prst="rect">
            <a:avLst/>
          </a:prstGeom>
          <a:noFill/>
        </p:spPr>
        <p:txBody>
          <a:bodyPr wrap="square">
            <a:spAutoFit/>
          </a:bodyPr>
          <a:lstStyle/>
          <a:p>
            <a:r>
              <a:rPr lang="zh-CN" altLang="en-US" dirty="0">
                <a:solidFill>
                  <a:srgbClr val="4874CB">
                    <a:lumMod val="50000"/>
                  </a:srgbClr>
                </a:solidFill>
                <a:latin typeface="Arial"/>
                <a:ea typeface="微软雅黑"/>
              </a:rPr>
              <a:t>加拿大阿尔伯特大学 </a:t>
            </a:r>
          </a:p>
        </p:txBody>
      </p:sp>
      <p:sp>
        <p:nvSpPr>
          <p:cNvPr id="17" name="文本框 16">
            <a:extLst>
              <a:ext uri="{FF2B5EF4-FFF2-40B4-BE49-F238E27FC236}">
                <a16:creationId xmlns:a16="http://schemas.microsoft.com/office/drawing/2014/main" id="{206A44AF-33F7-4D51-8CFB-E1317541A8DD}"/>
              </a:ext>
            </a:extLst>
          </p:cNvPr>
          <p:cNvSpPr txBox="1"/>
          <p:nvPr/>
        </p:nvSpPr>
        <p:spPr>
          <a:xfrm>
            <a:off x="6519950" y="1224863"/>
            <a:ext cx="5191992" cy="5234575"/>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dirty="0">
                <a:solidFill>
                  <a:srgbClr val="4874CB">
                    <a:lumMod val="50000"/>
                  </a:srgbClr>
                </a:solidFill>
                <a:latin typeface="微软雅黑"/>
                <a:ea typeface="微软雅黑"/>
              </a:rPr>
              <a:t>Sutton </a:t>
            </a:r>
            <a:r>
              <a:rPr lang="zh-CN" altLang="en-US" dirty="0">
                <a:solidFill>
                  <a:srgbClr val="4874CB">
                    <a:lumMod val="50000"/>
                  </a:srgbClr>
                </a:solidFill>
                <a:latin typeface="微软雅黑"/>
                <a:ea typeface="微软雅黑"/>
              </a:rPr>
              <a:t>领导的“强化学习与人工智能实验室”（</a:t>
            </a:r>
            <a:r>
              <a:rPr lang="en-US" altLang="zh-CN" dirty="0">
                <a:solidFill>
                  <a:srgbClr val="4874CB">
                    <a:lumMod val="50000"/>
                  </a:srgbClr>
                </a:solidFill>
                <a:latin typeface="微软雅黑"/>
                <a:ea typeface="微软雅黑"/>
              </a:rPr>
              <a:t>Reinforcement Learning and Artificial Intelligence Laboratory, </a:t>
            </a:r>
            <a:r>
              <a:rPr lang="en-US" altLang="zh-CN" dirty="0">
                <a:solidFill>
                  <a:srgbClr val="C00000"/>
                </a:solidFill>
                <a:latin typeface="微软雅黑"/>
                <a:ea typeface="微软雅黑"/>
              </a:rPr>
              <a:t>RLAI</a:t>
            </a:r>
            <a:r>
              <a:rPr lang="zh-CN" altLang="en-US" dirty="0">
                <a:solidFill>
                  <a:srgbClr val="4874CB">
                    <a:lumMod val="50000"/>
                  </a:srgbClr>
                </a:solidFill>
                <a:latin typeface="微软雅黑"/>
                <a:ea typeface="微软雅黑"/>
              </a:rPr>
              <a:t>）是强化学习研究的世界中心</a:t>
            </a:r>
            <a:endParaRPr lang="en-US" altLang="zh-CN" dirty="0">
              <a:solidFill>
                <a:srgbClr val="4874CB">
                  <a:lumMod val="50000"/>
                </a:srgbClr>
              </a:solidFill>
              <a:latin typeface="微软雅黑"/>
              <a:ea typeface="微软雅黑"/>
            </a:endParaRPr>
          </a:p>
          <a:p>
            <a:pPr marL="285750" indent="-285750">
              <a:lnSpc>
                <a:spcPct val="150000"/>
              </a:lnSpc>
              <a:spcBef>
                <a:spcPts val="800"/>
              </a:spcBef>
              <a:buFont typeface="Wingdings" panose="05000000000000000000" pitchFamily="2" charset="2"/>
              <a:buChar char="l"/>
            </a:pPr>
            <a:r>
              <a:rPr lang="en-US" altLang="zh-CN" dirty="0">
                <a:solidFill>
                  <a:srgbClr val="4874CB">
                    <a:lumMod val="50000"/>
                  </a:srgbClr>
                </a:solidFill>
                <a:latin typeface="微软雅黑"/>
                <a:ea typeface="微软雅黑"/>
              </a:rPr>
              <a:t>DeepMind </a:t>
            </a:r>
            <a:r>
              <a:rPr lang="zh-CN" altLang="en-US" dirty="0">
                <a:solidFill>
                  <a:srgbClr val="4874CB">
                    <a:lumMod val="50000"/>
                  </a:srgbClr>
                </a:solidFill>
                <a:latin typeface="微软雅黑"/>
                <a:ea typeface="微软雅黑"/>
              </a:rPr>
              <a:t>和阿尔伯塔大学大学紧密合作，成立了</a:t>
            </a:r>
            <a:r>
              <a:rPr lang="zh-CN" altLang="en-US" dirty="0">
                <a:solidFill>
                  <a:srgbClr val="C00000"/>
                </a:solidFill>
                <a:latin typeface="微软雅黑"/>
                <a:ea typeface="微软雅黑"/>
              </a:rPr>
              <a:t>「</a:t>
            </a:r>
            <a:r>
              <a:rPr lang="en-US" altLang="zh-CN" dirty="0">
                <a:solidFill>
                  <a:srgbClr val="C00000"/>
                </a:solidFill>
                <a:latin typeface="微软雅黑"/>
                <a:ea typeface="微软雅黑"/>
              </a:rPr>
              <a:t>DeepMind Alberta</a:t>
            </a:r>
            <a:r>
              <a:rPr lang="zh-CN" altLang="en-US" dirty="0">
                <a:solidFill>
                  <a:srgbClr val="C00000"/>
                </a:solidFill>
                <a:latin typeface="微软雅黑"/>
                <a:ea typeface="微软雅黑"/>
              </a:rPr>
              <a:t>」</a:t>
            </a:r>
            <a:r>
              <a:rPr lang="zh-CN" altLang="en-US" dirty="0">
                <a:solidFill>
                  <a:srgbClr val="4874CB">
                    <a:lumMod val="50000"/>
                  </a:srgbClr>
                </a:solidFill>
                <a:latin typeface="微软雅黑"/>
                <a:ea typeface="微软雅黑"/>
              </a:rPr>
              <a:t>实验室由</a:t>
            </a:r>
            <a:r>
              <a:rPr lang="en-US" altLang="zh-CN" dirty="0">
                <a:solidFill>
                  <a:srgbClr val="4874CB">
                    <a:lumMod val="50000"/>
                  </a:srgbClr>
                </a:solidFill>
                <a:latin typeface="微软雅黑"/>
                <a:ea typeface="微软雅黑"/>
              </a:rPr>
              <a:t>Sutton</a:t>
            </a:r>
            <a:r>
              <a:rPr lang="zh-CN" altLang="en-US" dirty="0">
                <a:solidFill>
                  <a:srgbClr val="4874CB">
                    <a:lumMod val="50000"/>
                  </a:srgbClr>
                </a:solidFill>
                <a:latin typeface="微软雅黑"/>
                <a:ea typeface="微软雅黑"/>
              </a:rPr>
              <a:t>领导</a:t>
            </a:r>
            <a:endParaRPr lang="en-US" altLang="zh-CN" dirty="0">
              <a:solidFill>
                <a:srgbClr val="4874CB">
                  <a:lumMod val="50000"/>
                </a:srgbClr>
              </a:solidFill>
              <a:latin typeface="微软雅黑"/>
              <a:ea typeface="微软雅黑"/>
            </a:endParaRPr>
          </a:p>
          <a:p>
            <a:pPr marL="285750" indent="-285750">
              <a:lnSpc>
                <a:spcPct val="150000"/>
              </a:lnSpc>
              <a:spcBef>
                <a:spcPts val="800"/>
              </a:spcBef>
              <a:buFont typeface="Wingdings" panose="05000000000000000000" pitchFamily="2" charset="2"/>
              <a:buChar char="l"/>
            </a:pPr>
            <a:r>
              <a:rPr lang="zh-CN" altLang="en-US" b="1" dirty="0">
                <a:solidFill>
                  <a:srgbClr val="4874CB">
                    <a:lumMod val="50000"/>
                  </a:srgbClr>
                </a:solidFill>
                <a:latin typeface="微软雅黑"/>
                <a:ea typeface="微软雅黑"/>
              </a:rPr>
              <a:t>加拿大目前是深度学习的世界中心</a:t>
            </a:r>
            <a:r>
              <a:rPr lang="zh-CN" altLang="en-US" dirty="0">
                <a:solidFill>
                  <a:srgbClr val="4874CB">
                    <a:lumMod val="50000"/>
                  </a:srgbClr>
                </a:solidFill>
                <a:latin typeface="微软雅黑"/>
                <a:ea typeface="微软雅黑"/>
              </a:rPr>
              <a:t>，</a:t>
            </a:r>
            <a:r>
              <a:rPr lang="en-US" altLang="zh-CN" dirty="0">
                <a:solidFill>
                  <a:srgbClr val="4874CB">
                    <a:lumMod val="50000"/>
                  </a:srgbClr>
                </a:solidFill>
                <a:latin typeface="微软雅黑"/>
                <a:ea typeface="微软雅黑"/>
              </a:rPr>
              <a:t>Geoffrey Hinton</a:t>
            </a:r>
            <a:r>
              <a:rPr lang="zh-CN" altLang="en-US" dirty="0">
                <a:solidFill>
                  <a:srgbClr val="4874CB">
                    <a:lumMod val="50000"/>
                  </a:srgbClr>
                </a:solidFill>
                <a:latin typeface="微软雅黑"/>
                <a:ea typeface="微软雅黑"/>
              </a:rPr>
              <a:t>在多伦多大学建立了</a:t>
            </a:r>
            <a:r>
              <a:rPr lang="en-US" altLang="zh-CN" dirty="0">
                <a:solidFill>
                  <a:srgbClr val="C00000"/>
                </a:solidFill>
                <a:latin typeface="微软雅黑"/>
                <a:ea typeface="微软雅黑"/>
              </a:rPr>
              <a:t>Vector Institute for AI</a:t>
            </a:r>
            <a:r>
              <a:rPr lang="zh-CN" altLang="en-US" dirty="0">
                <a:solidFill>
                  <a:srgbClr val="4874CB">
                    <a:lumMod val="50000"/>
                  </a:srgbClr>
                </a:solidFill>
                <a:latin typeface="微软雅黑"/>
                <a:ea typeface="微软雅黑"/>
              </a:rPr>
              <a:t>，</a:t>
            </a:r>
            <a:r>
              <a:rPr lang="en-US" altLang="zh-CN" dirty="0" err="1">
                <a:solidFill>
                  <a:srgbClr val="4874CB">
                    <a:lumMod val="50000"/>
                  </a:srgbClr>
                </a:solidFill>
                <a:latin typeface="微软雅黑"/>
                <a:ea typeface="微软雅黑"/>
              </a:rPr>
              <a:t>Yoshua</a:t>
            </a:r>
            <a:r>
              <a:rPr lang="en-US" altLang="zh-CN" dirty="0">
                <a:solidFill>
                  <a:srgbClr val="4874CB">
                    <a:lumMod val="50000"/>
                  </a:srgbClr>
                </a:solidFill>
                <a:latin typeface="微软雅黑"/>
                <a:ea typeface="微软雅黑"/>
              </a:rPr>
              <a:t> </a:t>
            </a:r>
            <a:r>
              <a:rPr lang="en-US" altLang="zh-CN" dirty="0" err="1">
                <a:solidFill>
                  <a:srgbClr val="4874CB">
                    <a:lumMod val="50000"/>
                  </a:srgbClr>
                </a:solidFill>
                <a:latin typeface="微软雅黑"/>
                <a:ea typeface="微软雅黑"/>
              </a:rPr>
              <a:t>Bengio</a:t>
            </a:r>
            <a:r>
              <a:rPr lang="zh-CN" altLang="en-US" dirty="0">
                <a:solidFill>
                  <a:srgbClr val="4874CB">
                    <a:lumMod val="50000"/>
                  </a:srgbClr>
                </a:solidFill>
                <a:latin typeface="微软雅黑"/>
                <a:ea typeface="微软雅黑"/>
              </a:rPr>
              <a:t>在蒙特利尔大学建立了</a:t>
            </a:r>
            <a:r>
              <a:rPr lang="en-US" altLang="zh-CN" dirty="0">
                <a:solidFill>
                  <a:srgbClr val="C00000"/>
                </a:solidFill>
                <a:latin typeface="微软雅黑"/>
                <a:ea typeface="微软雅黑"/>
              </a:rPr>
              <a:t>MILA</a:t>
            </a:r>
            <a:r>
              <a:rPr lang="zh-CN" altLang="en-US" dirty="0">
                <a:solidFill>
                  <a:srgbClr val="4874CB">
                    <a:lumMod val="50000"/>
                  </a:srgbClr>
                </a:solidFill>
                <a:latin typeface="微软雅黑"/>
                <a:ea typeface="微软雅黑"/>
              </a:rPr>
              <a:t>（</a:t>
            </a:r>
            <a:r>
              <a:rPr lang="en-US" altLang="zh-CN" dirty="0">
                <a:solidFill>
                  <a:srgbClr val="4874CB">
                    <a:lumMod val="50000"/>
                  </a:srgbClr>
                </a:solidFill>
                <a:latin typeface="微软雅黑"/>
                <a:ea typeface="微软雅黑"/>
              </a:rPr>
              <a:t>Montreal Institute for Learning Algorithms</a:t>
            </a:r>
            <a:r>
              <a:rPr lang="zh-CN" altLang="en-US" dirty="0">
                <a:solidFill>
                  <a:srgbClr val="4874CB">
                    <a:lumMod val="50000"/>
                  </a:srgbClr>
                </a:solidFill>
                <a:latin typeface="微软雅黑"/>
                <a:ea typeface="微软雅黑"/>
              </a:rPr>
              <a:t>）实验室，都是世界级的实验室</a:t>
            </a:r>
          </a:p>
        </p:txBody>
      </p:sp>
    </p:spTree>
    <p:extLst>
      <p:ext uri="{BB962C8B-B14F-4D97-AF65-F5344CB8AC3E}">
        <p14:creationId xmlns:p14="http://schemas.microsoft.com/office/powerpoint/2010/main" val="2332460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2.</a:t>
            </a:r>
            <a:r>
              <a:rPr lang="zh-CN" altLang="en-US" sz="4400" b="1" dirty="0">
                <a:solidFill>
                  <a:srgbClr val="0000FF"/>
                </a:solidFill>
                <a:effectLst/>
                <a:latin typeface="黑体" panose="02010609060101010101" pitchFamily="49" charset="-122"/>
                <a:ea typeface="黑体" panose="02010609060101010101" pitchFamily="49" charset="-122"/>
              </a:rPr>
              <a:t> 强化学习的应用领域</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p:txBody>
          <a:bodyPr>
            <a:normAutofit lnSpcReduction="10000"/>
          </a:bodyPr>
          <a:lstStyle/>
          <a:p>
            <a:pPr marL="0" indent="0" algn="just">
              <a:lnSpc>
                <a:spcPct val="150000"/>
              </a:lnSpc>
              <a:buNone/>
              <a:tabLst>
                <a:tab pos="266700" algn="l"/>
              </a:tabLst>
            </a:pPr>
            <a:r>
              <a:rPr lang="en-US" altLang="zh-CN"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）调度管理：</a:t>
            </a:r>
            <a:r>
              <a:rPr lang="zh-CN" altLang="en-US" sz="2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调度</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是一个随机优化控制问题。</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1996</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Crites</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b="1" kern="100" dirty="0" err="1">
                <a:effectLst/>
                <a:latin typeface="微软雅黑" panose="020B0503020204020204" pitchFamily="34" charset="-122"/>
                <a:ea typeface="微软雅黑" panose="020B0503020204020204" pitchFamily="34" charset="-122"/>
                <a:cs typeface="Times New Roman" panose="02020603050405020304" pitchFamily="18" charset="0"/>
              </a:rPr>
              <a:t>Barto</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在文献“</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Improving Elevator Performance Using Reinforcement Learning”</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（发表在</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Advances in Neural Information Processing Systems</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NIPS</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）中将强化学习算法用于一个</a:t>
            </a:r>
            <a:r>
              <a:rPr lang="en-US" altLang="zh-CN" sz="2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部电梯、</a:t>
            </a:r>
            <a:r>
              <a:rPr lang="en-US" altLang="zh-CN" sz="2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层楼</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的系统中。每一部电梯都有各自的位置、方向、速度和一系列表示乘客要离开的位置状态。这个系统的状态集合超过</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1022</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个，用传统的动态规划方法很难管理。他们的算法采用平均等待时间的平方作为电梯调度算法的性能，用神经网络训练</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Q</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函数。试验表明，与其它的启发式算法相比较，强化学习算法能取得比较好的效果。</a:t>
            </a:r>
          </a:p>
          <a:p>
            <a:pPr marL="0" indent="0" algn="just">
              <a:lnSpc>
                <a:spcPct val="150000"/>
              </a:lnSpc>
              <a:buNone/>
              <a:tabLst>
                <a:tab pos="266700" algn="l"/>
              </a:tabLst>
            </a:pPr>
            <a:endPar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20258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2.</a:t>
            </a:r>
            <a:r>
              <a:rPr lang="zh-CN" altLang="en-US" sz="4400" b="1" dirty="0">
                <a:solidFill>
                  <a:srgbClr val="0000FF"/>
                </a:solidFill>
                <a:effectLst/>
                <a:latin typeface="黑体" panose="02010609060101010101" pitchFamily="49" charset="-122"/>
                <a:ea typeface="黑体" panose="02010609060101010101" pitchFamily="49" charset="-122"/>
              </a:rPr>
              <a:t> 强化学习的应用领域</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573314" y="1825624"/>
            <a:ext cx="11059886" cy="5032375"/>
          </a:xfrm>
        </p:spPr>
        <p:txBody>
          <a:bodyPr>
            <a:normAutofit fontScale="92500" lnSpcReduction="20000"/>
          </a:bodyPr>
          <a:lstStyle/>
          <a:p>
            <a:pPr marL="0" indent="0" algn="just">
              <a:lnSpc>
                <a:spcPct val="150000"/>
              </a:lnSpc>
              <a:spcBef>
                <a:spcPts val="600"/>
              </a:spcBef>
              <a:buNone/>
              <a:tabLst>
                <a:tab pos="266700" algn="l"/>
              </a:tabLst>
            </a:pPr>
            <a:r>
              <a:rPr lang="en-US" altLang="zh-CN" sz="26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6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）生产优化：</a:t>
            </a:r>
            <a:r>
              <a:rPr lang="zh-CN" altLang="en-US" sz="2600" b="1" kern="100" dirty="0">
                <a:effectLst/>
                <a:latin typeface="微软雅黑" panose="020B0503020204020204" pitchFamily="34" charset="-122"/>
                <a:ea typeface="微软雅黑" panose="020B0503020204020204" pitchFamily="34" charset="-122"/>
                <a:cs typeface="Times New Roman" panose="02020603050405020304" pitchFamily="18" charset="0"/>
              </a:rPr>
              <a:t>采用强化学习的方法获得一系列最优生产动作，使生产出的货物减去其</a:t>
            </a:r>
            <a:r>
              <a:rPr lang="zh-CN" altLang="en-US" sz="2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成本达到最大</a:t>
            </a:r>
            <a:r>
              <a:rPr lang="zh-CN" altLang="en-US" sz="26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6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spcBef>
                <a:spcPts val="600"/>
              </a:spcBef>
              <a:buNone/>
              <a:tabLst>
                <a:tab pos="266700" algn="l"/>
              </a:tabLst>
            </a:pPr>
            <a:r>
              <a:rPr lang="en-US" altLang="zh-CN" sz="26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6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）交通调度：</a:t>
            </a:r>
            <a:r>
              <a:rPr lang="zh-CN" altLang="en-US" sz="2600" b="1" kern="100" dirty="0">
                <a:effectLst/>
                <a:latin typeface="微软雅黑" panose="020B0503020204020204" pitchFamily="34" charset="-122"/>
                <a:ea typeface="微软雅黑" panose="020B0503020204020204" pitchFamily="34" charset="-122"/>
                <a:cs typeface="Times New Roman" panose="02020603050405020304" pitchFamily="18" charset="0"/>
              </a:rPr>
              <a:t>采用强化学习的方法实现城市中</a:t>
            </a:r>
            <a:r>
              <a:rPr lang="zh-CN" altLang="en-US" sz="2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出租车运载乘客的调度</a:t>
            </a:r>
            <a:r>
              <a:rPr lang="zh-CN" altLang="en-US" sz="2600" b="1" kern="100" dirty="0">
                <a:effectLst/>
                <a:latin typeface="微软雅黑" panose="020B0503020204020204" pitchFamily="34" charset="-122"/>
                <a:ea typeface="微软雅黑" panose="020B0503020204020204" pitchFamily="34" charset="-122"/>
                <a:cs typeface="Times New Roman" panose="02020603050405020304" pitchFamily="18" charset="0"/>
              </a:rPr>
              <a:t>，使乘客等待时间和出租车队的整体耗油达到最小。交通控制中另一个重要的研究领域即是</a:t>
            </a:r>
            <a:r>
              <a:rPr lang="zh-CN" altLang="en-US" sz="26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交叉口处的交通信号灯的控制优化</a:t>
            </a:r>
            <a:r>
              <a:rPr lang="zh-CN" altLang="en-US" sz="2600" b="1" kern="100" dirty="0">
                <a:effectLst/>
                <a:latin typeface="微软雅黑" panose="020B0503020204020204" pitchFamily="34" charset="-122"/>
                <a:ea typeface="微软雅黑" panose="020B0503020204020204" pitchFamily="34" charset="-122"/>
                <a:cs typeface="Times New Roman" panose="02020603050405020304" pitchFamily="18" charset="0"/>
              </a:rPr>
              <a:t>。在实际的应用中获得准确的交通模型非常困难，另外由于一些交通状态突变情况，如交通事故引起的拥塞，使得其它方法很难理想的完成优化控制任务。目前开发出强化学习与遗传算法相结合的交通信号自组织控制方法，强化学习对每个道路交叉口交通流优化实现局部最优，遗传算法产生局部学习过程的全局优化，该方法可以克服现有方法需要大量数据传输和精确交通模型等缺陷。</a:t>
            </a:r>
          </a:p>
          <a:p>
            <a:pPr marL="0" indent="0" algn="just">
              <a:lnSpc>
                <a:spcPct val="150000"/>
              </a:lnSpc>
              <a:buNone/>
              <a:tabLst>
                <a:tab pos="266700" algn="l"/>
              </a:tabLst>
            </a:pPr>
            <a:endPar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lgn="just">
              <a:lnSpc>
                <a:spcPct val="150000"/>
              </a:lnSpc>
              <a:buNone/>
              <a:tabLst>
                <a:tab pos="266700" algn="l"/>
              </a:tabLst>
            </a:pPr>
            <a:endPar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71364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2.</a:t>
            </a:r>
            <a:r>
              <a:rPr lang="zh-CN" altLang="en-US" sz="4400" b="1" dirty="0">
                <a:solidFill>
                  <a:srgbClr val="0000FF"/>
                </a:solidFill>
                <a:effectLst/>
                <a:latin typeface="黑体" panose="02010609060101010101" pitchFamily="49" charset="-122"/>
                <a:ea typeface="黑体" panose="02010609060101010101" pitchFamily="49" charset="-122"/>
              </a:rPr>
              <a:t> 强化学习的应用领域</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838199" y="1825624"/>
            <a:ext cx="10976429" cy="4945289"/>
          </a:xfrm>
        </p:spPr>
        <p:txBody>
          <a:bodyPr>
            <a:normAutofit/>
          </a:bodyPr>
          <a:lstStyle/>
          <a:p>
            <a:pPr marL="0" indent="0" algn="just">
              <a:lnSpc>
                <a:spcPct val="150000"/>
              </a:lnSpc>
              <a:buNone/>
              <a:tabLst>
                <a:tab pos="266700" algn="l"/>
              </a:tabLst>
            </a:pPr>
            <a:r>
              <a:rPr lang="en-US" altLang="zh-CN"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）机器人领域：</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有关这方面的报道很多，例如可用于</a:t>
            </a:r>
            <a:r>
              <a:rPr lang="zh-CN" altLang="en-US" sz="2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行为学习和路径规划</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。采用强化学习方法使六足昆虫机器人学会六条腿的协调动作，采用强化学习方法训练机器人在行走的过程中避开障碍物到达预定目标。</a:t>
            </a:r>
          </a:p>
          <a:p>
            <a:pPr marL="0" indent="0" algn="just">
              <a:lnSpc>
                <a:spcPct val="150000"/>
              </a:lnSpc>
              <a:buNone/>
              <a:tabLst>
                <a:tab pos="266700" algn="l"/>
              </a:tabLst>
            </a:pPr>
            <a:r>
              <a:rPr lang="en-US" altLang="zh-CN"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）多</a:t>
            </a:r>
            <a:r>
              <a:rPr lang="en-US" altLang="zh-CN"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Agent</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系统：</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多</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Agent</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系统最好的试验床是</a:t>
            </a:r>
            <a:r>
              <a:rPr lang="zh-CN" altLang="en-US" sz="24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机器人足球</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比赛。在足球机器人比赛中，不能人工干预，由机器人自主协同作战，在比赛过程中，环境动态变化，对方机器人动作不可预测。决大多数机器人足球比赛系统都采用了强化学习方法训练机器人的比赛行为，如：跟踪球、控制球、射门等。当本队的机器人控制球或得分时给出正强化，而当对方控球或得分时给出负强化。</a:t>
            </a:r>
          </a:p>
          <a:p>
            <a:pPr marL="0" indent="0" algn="just">
              <a:lnSpc>
                <a:spcPct val="150000"/>
              </a:lnSpc>
              <a:buNone/>
              <a:tabLst>
                <a:tab pos="266700" algn="l"/>
              </a:tabLst>
            </a:pPr>
            <a:endPar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09555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3.</a:t>
            </a:r>
            <a:r>
              <a:rPr lang="zh-CN" altLang="en-US" sz="4400" b="1" dirty="0">
                <a:solidFill>
                  <a:srgbClr val="0000FF"/>
                </a:solidFill>
                <a:effectLst/>
                <a:latin typeface="黑体" panose="02010609060101010101" pitchFamily="49" charset="-122"/>
                <a:ea typeface="黑体" panose="02010609060101010101" pitchFamily="49" charset="-122"/>
              </a:rPr>
              <a:t> 强化学习任务的一般描述</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838200" y="1825625"/>
            <a:ext cx="10795000" cy="4351338"/>
          </a:xfrm>
        </p:spPr>
        <p:txBody>
          <a:bodyPr>
            <a:normAutofit/>
          </a:bodyPr>
          <a:lstStyle/>
          <a:p>
            <a:pPr algn="just">
              <a:lnSpc>
                <a:spcPct val="150000"/>
              </a:lnSpc>
              <a:tabLst>
                <a:tab pos="266700" algn="l"/>
              </a:tabLst>
            </a:pP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强化学习要解决如下问题：</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一个能感知环境的自治</a:t>
            </a:r>
            <a:r>
              <a:rPr lang="en-US" altLang="zh-CN"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agent</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，如何通过学习来</a:t>
            </a:r>
            <a:r>
              <a:rPr lang="zh-CN" altLang="en-US"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选择达到其目标的最优动作</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tabLst>
                <a:tab pos="266700" algn="l"/>
              </a:tabLst>
            </a:pP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强化学习的定义：</a:t>
            </a:r>
            <a:r>
              <a:rPr lang="en-US" altLang="zh-CN"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agent</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在</a:t>
            </a:r>
            <a:r>
              <a:rPr lang="zh-CN" altLang="en-US"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无导师</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给出正确指导方案的情况下基于</a:t>
            </a:r>
            <a:r>
              <a:rPr lang="zh-CN" altLang="en-US"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尝试－出错</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的学习行为（</a:t>
            </a:r>
            <a:r>
              <a:rPr lang="en-US" altLang="zh-CN" sz="2400" b="1" kern="100" dirty="0">
                <a:effectLst/>
                <a:latin typeface="Times New Roman" panose="02020603050405020304" pitchFamily="18" charset="0"/>
                <a:ea typeface="宋体" panose="02010600030101010101" pitchFamily="2" charset="-122"/>
              </a:rPr>
              <a:t>reinforcement learning as learning behaviors based on </a:t>
            </a:r>
            <a:r>
              <a:rPr lang="en-US" altLang="zh-CN" sz="2400" b="1" kern="100" dirty="0">
                <a:solidFill>
                  <a:srgbClr val="C00000"/>
                </a:solidFill>
                <a:effectLst/>
                <a:latin typeface="Times New Roman" panose="02020603050405020304" pitchFamily="18" charset="0"/>
                <a:ea typeface="宋体" panose="02010600030101010101" pitchFamily="2" charset="-122"/>
              </a:rPr>
              <a:t>trial-and-error</a:t>
            </a:r>
            <a:r>
              <a:rPr lang="en-US" altLang="zh-CN" sz="2400" b="1" kern="100" dirty="0">
                <a:effectLst/>
                <a:latin typeface="Times New Roman" panose="02020603050405020304" pitchFamily="18" charset="0"/>
                <a:ea typeface="宋体" panose="02010600030101010101" pitchFamily="2" charset="-122"/>
              </a:rPr>
              <a:t> without an external teacher or supervisor that knows right solutions</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53778970-CEE2-499F-A4E9-5719E01A503B}"/>
              </a:ext>
            </a:extLst>
          </p:cNvPr>
          <p:cNvSpPr txBox="1"/>
          <p:nvPr/>
        </p:nvSpPr>
        <p:spPr>
          <a:xfrm>
            <a:off x="253999" y="6169709"/>
            <a:ext cx="11451771" cy="646331"/>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Sutton R S. Reinforcement learning architectures for </a:t>
            </a:r>
            <a:r>
              <a:rPr lang="en-US" altLang="zh-CN" b="0" i="0" dirty="0" err="1">
                <a:solidFill>
                  <a:srgbClr val="222222"/>
                </a:solidFill>
                <a:effectLst/>
                <a:latin typeface="Arial" panose="020B0604020202020204" pitchFamily="34" charset="0"/>
              </a:rPr>
              <a:t>animats</a:t>
            </a:r>
            <a:r>
              <a:rPr lang="en-US" altLang="zh-CN" b="0" i="0" dirty="0">
                <a:solidFill>
                  <a:srgbClr val="222222"/>
                </a:solidFill>
                <a:effectLst/>
                <a:latin typeface="Arial" panose="020B0604020202020204" pitchFamily="34" charset="0"/>
              </a:rPr>
              <a:t>[C]//From Animals to </a:t>
            </a:r>
            <a:r>
              <a:rPr lang="en-US" altLang="zh-CN" b="0" i="0" dirty="0" err="1">
                <a:solidFill>
                  <a:srgbClr val="222222"/>
                </a:solidFill>
                <a:effectLst/>
                <a:latin typeface="Arial" panose="020B0604020202020204" pitchFamily="34" charset="0"/>
              </a:rPr>
              <a:t>Animats</a:t>
            </a:r>
            <a:r>
              <a:rPr lang="en-US" altLang="zh-CN" b="0" i="0" dirty="0">
                <a:solidFill>
                  <a:srgbClr val="222222"/>
                </a:solidFill>
                <a:effectLst/>
                <a:latin typeface="Arial" panose="020B0604020202020204" pitchFamily="34" charset="0"/>
              </a:rPr>
              <a:t>: Proceedings of the First International Conference on Simulation of Adaptive Behavior. Cambridge, MA: MIT Press, 1991: 288-296.</a:t>
            </a:r>
            <a:endParaRPr lang="zh-CN" altLang="en-US" dirty="0"/>
          </a:p>
        </p:txBody>
      </p:sp>
    </p:spTree>
    <p:extLst>
      <p:ext uri="{BB962C8B-B14F-4D97-AF65-F5344CB8AC3E}">
        <p14:creationId xmlns:p14="http://schemas.microsoft.com/office/powerpoint/2010/main" val="85531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3.</a:t>
            </a:r>
            <a:r>
              <a:rPr lang="zh-CN" altLang="en-US" sz="4400" b="1" dirty="0">
                <a:solidFill>
                  <a:srgbClr val="0000FF"/>
                </a:solidFill>
                <a:effectLst/>
                <a:latin typeface="黑体" panose="02010609060101010101" pitchFamily="49" charset="-122"/>
                <a:ea typeface="黑体" panose="02010609060101010101" pitchFamily="49" charset="-122"/>
              </a:rPr>
              <a:t> 强化学习任务的一般描述</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838200" y="1825625"/>
            <a:ext cx="10795000" cy="4351338"/>
          </a:xfrm>
        </p:spPr>
        <p:txBody>
          <a:bodyPr>
            <a:normAutofit/>
          </a:bodyPr>
          <a:lstStyle/>
          <a:p>
            <a:pPr algn="just">
              <a:lnSpc>
                <a:spcPct val="150000"/>
              </a:lnSpc>
              <a:tabLst>
                <a:tab pos="266700" algn="l"/>
              </a:tabLst>
            </a:pP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例子：建造一个可学习的机器人</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agent. </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该</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agent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具有一些传感器（</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sensor</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，如摄像镜头、声纳等），使用传感器</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agent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可以观察其环境的</a:t>
            </a:r>
            <a:r>
              <a:rPr lang="zh-CN" altLang="en-US" sz="2400" b="1" kern="100" dirty="0">
                <a:solidFill>
                  <a:srgbClr val="C00000"/>
                </a:solidFill>
                <a:effectLst/>
                <a:ea typeface="微软雅黑" panose="020B0503020204020204" pitchFamily="34" charset="-122"/>
                <a:cs typeface="Times New Roman" panose="02020603050405020304" pitchFamily="18" charset="0"/>
              </a:rPr>
              <a:t>状态（</a:t>
            </a:r>
            <a:r>
              <a:rPr lang="en-US" altLang="zh-CN" sz="2400" b="1" kern="100" dirty="0">
                <a:solidFill>
                  <a:srgbClr val="C00000"/>
                </a:solidFill>
                <a:effectLst/>
                <a:ea typeface="微软雅黑" panose="020B0503020204020204" pitchFamily="34" charset="-122"/>
                <a:cs typeface="Times New Roman" panose="02020603050405020304" pitchFamily="18" charset="0"/>
              </a:rPr>
              <a:t>state</a:t>
            </a:r>
            <a:r>
              <a:rPr lang="zh-CN" altLang="en-US" sz="2400" b="1" kern="100" dirty="0">
                <a:solidFill>
                  <a:srgbClr val="C00000"/>
                </a:solidFill>
                <a:effectLst/>
                <a:ea typeface="微软雅黑" panose="020B0503020204020204" pitchFamily="34" charset="-122"/>
                <a:cs typeface="Times New Roman" panose="02020603050405020304" pitchFamily="18" charset="0"/>
              </a:rPr>
              <a: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agent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还具有一些效应器（</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actuator</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），通过效应器</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agent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能做出</a:t>
            </a:r>
            <a:r>
              <a:rPr lang="zh-CN" altLang="en-US" sz="2400" b="1" kern="100" dirty="0">
                <a:solidFill>
                  <a:srgbClr val="C00000"/>
                </a:solidFill>
                <a:effectLst/>
                <a:ea typeface="微软雅黑" panose="020B0503020204020204" pitchFamily="34" charset="-122"/>
                <a:cs typeface="Times New Roman" panose="02020603050405020304" pitchFamily="18" charset="0"/>
              </a:rPr>
              <a:t>一组动作（</a:t>
            </a:r>
            <a:r>
              <a:rPr lang="en-US" altLang="zh-CN" sz="2400" b="1" kern="100" dirty="0">
                <a:solidFill>
                  <a:srgbClr val="C00000"/>
                </a:solidFill>
                <a:effectLst/>
                <a:ea typeface="微软雅黑" panose="020B0503020204020204" pitchFamily="34" charset="-122"/>
                <a:cs typeface="Times New Roman" panose="02020603050405020304" pitchFamily="18" charset="0"/>
              </a:rPr>
              <a:t>action</a:t>
            </a:r>
            <a:r>
              <a:rPr lang="zh-CN" altLang="en-US" sz="2400" b="1" kern="100" dirty="0">
                <a:solidFill>
                  <a:srgbClr val="C00000"/>
                </a:solidFill>
                <a:effectLst/>
                <a:ea typeface="微软雅黑" panose="020B0503020204020204" pitchFamily="34" charset="-122"/>
                <a:cs typeface="Times New Roman" panose="02020603050405020304" pitchFamily="18" charset="0"/>
              </a:rPr>
              <a:t>）</a:t>
            </a:r>
            <a:r>
              <a:rPr lang="zh-CN" altLang="en-US" sz="2400" b="1" kern="100" dirty="0">
                <a:solidFill>
                  <a:schemeClr val="accent1">
                    <a:lumMod val="75000"/>
                  </a:schemeClr>
                </a:solidFill>
                <a:effectLst/>
                <a:ea typeface="微软雅黑" panose="020B0503020204020204" pitchFamily="34" charset="-122"/>
                <a:cs typeface="Times New Roman" panose="02020603050405020304" pitchFamily="18" charset="0"/>
              </a:rPr>
              <a: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如直走、转弯等），这些动作可以对环境施加影响，并能改变环境的状态。</a:t>
            </a:r>
            <a:endPar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endParaRPr>
          </a:p>
          <a:p>
            <a:pPr algn="just">
              <a:lnSpc>
                <a:spcPct val="150000"/>
              </a:lnSpc>
              <a:tabLst>
                <a:tab pos="266700" algn="l"/>
              </a:tabLst>
            </a:pP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它的学习</a:t>
            </a:r>
            <a:r>
              <a:rPr lang="zh-CN" altLang="en-US" sz="2400" b="1" kern="100" dirty="0">
                <a:solidFill>
                  <a:srgbClr val="0000FF"/>
                </a:solidFill>
                <a:effectLst/>
                <a:ea typeface="微软雅黑" panose="020B0503020204020204" pitchFamily="34" charset="-122"/>
                <a:cs typeface="Times New Roman" panose="02020603050405020304" pitchFamily="18" charset="0"/>
              </a:rPr>
              <a:t>任务</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是</a:t>
            </a:r>
            <a:r>
              <a:rPr lang="zh-CN" altLang="en-US" sz="2400" b="1" kern="100" dirty="0">
                <a:solidFill>
                  <a:srgbClr val="C00000"/>
                </a:solidFill>
                <a:effectLst/>
                <a:ea typeface="微软雅黑" panose="020B0503020204020204" pitchFamily="34" charset="-122"/>
                <a:cs typeface="Times New Roman" panose="02020603050405020304" pitchFamily="18" charset="0"/>
              </a:rPr>
              <a:t>学习一个控制策略（</a:t>
            </a:r>
            <a:r>
              <a:rPr lang="en-US" altLang="zh-CN" sz="2400" b="1" kern="100" dirty="0">
                <a:solidFill>
                  <a:srgbClr val="C00000"/>
                </a:solidFill>
                <a:effectLst/>
                <a:ea typeface="微软雅黑" panose="020B0503020204020204" pitchFamily="34" charset="-122"/>
                <a:cs typeface="Times New Roman" panose="02020603050405020304" pitchFamily="18" charset="0"/>
              </a:rPr>
              <a:t>control policy</a:t>
            </a:r>
            <a:r>
              <a:rPr lang="zh-CN" altLang="en-US" sz="2400" b="1" kern="100" dirty="0">
                <a:solidFill>
                  <a:srgbClr val="C00000"/>
                </a:solidFill>
                <a:effectLst/>
                <a:ea typeface="微软雅黑" panose="020B0503020204020204" pitchFamily="34" charset="-122"/>
                <a:cs typeface="Times New Roman" panose="02020603050405020304" pitchFamily="18" charset="0"/>
              </a:rPr>
              <a:t>），根据该控制策略选择能达到其目标的动作</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。例如，其目标是在其电池电量转低时找到充电器进行充电。</a:t>
            </a:r>
            <a:endPar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5930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3.</a:t>
            </a:r>
            <a:r>
              <a:rPr lang="zh-CN" altLang="en-US" sz="4400" b="1" dirty="0">
                <a:solidFill>
                  <a:srgbClr val="0000FF"/>
                </a:solidFill>
                <a:effectLst/>
                <a:latin typeface="黑体" panose="02010609060101010101" pitchFamily="49" charset="-122"/>
                <a:ea typeface="黑体" panose="02010609060101010101" pitchFamily="49" charset="-122"/>
              </a:rPr>
              <a:t> 强化学习任务的一般描述</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838200" y="1825625"/>
            <a:ext cx="10795000" cy="4351338"/>
          </a:xfrm>
        </p:spPr>
        <p:txBody>
          <a:bodyPr>
            <a:normAutofit lnSpcReduction="10000"/>
          </a:bodyPr>
          <a:lstStyle/>
          <a:p>
            <a:pPr algn="just">
              <a:lnSpc>
                <a:spcPct val="150000"/>
              </a:lnSpc>
              <a:tabLst>
                <a:tab pos="266700" algn="l"/>
              </a:tabLst>
            </a:pPr>
            <a:r>
              <a:rPr lang="en-US" altLang="zh-CN" sz="2400" b="1" kern="100" dirty="0">
                <a:effectLst/>
                <a:ea typeface="微软雅黑" panose="020B0503020204020204" pitchFamily="34" charset="-122"/>
                <a:cs typeface="Times New Roman" panose="02020603050405020304" pitchFamily="18" charset="0"/>
              </a:rPr>
              <a:t>agent</a:t>
            </a:r>
            <a:r>
              <a:rPr lang="zh-CN" altLang="en-US" sz="2400" b="1" kern="100" dirty="0">
                <a:effectLst/>
                <a:ea typeface="微软雅黑" panose="020B0503020204020204" pitchFamily="34" charset="-122"/>
                <a:cs typeface="Times New Roman" panose="02020603050405020304" pitchFamily="18" charset="0"/>
              </a:rPr>
              <a:t>的目标可被定义为</a:t>
            </a:r>
            <a:r>
              <a:rPr lang="zh-CN" altLang="en-US" sz="2400" b="1" kern="100" dirty="0">
                <a:solidFill>
                  <a:srgbClr val="C00000"/>
                </a:solidFill>
                <a:effectLst/>
                <a:ea typeface="微软雅黑" panose="020B0503020204020204" pitchFamily="34" charset="-122"/>
                <a:cs typeface="Times New Roman" panose="02020603050405020304" pitchFamily="18" charset="0"/>
              </a:rPr>
              <a:t>一个回报函数（</a:t>
            </a:r>
            <a:r>
              <a:rPr lang="en-US" altLang="zh-CN" sz="2400" b="1" kern="100" dirty="0">
                <a:solidFill>
                  <a:srgbClr val="C00000"/>
                </a:solidFill>
                <a:effectLst/>
                <a:ea typeface="微软雅黑" panose="020B0503020204020204" pitchFamily="34" charset="-122"/>
                <a:cs typeface="Times New Roman" panose="02020603050405020304" pitchFamily="18" charset="0"/>
              </a:rPr>
              <a:t>reward function</a:t>
            </a:r>
            <a:r>
              <a:rPr lang="zh-CN" altLang="en-US" sz="2400" b="1" kern="100" dirty="0">
                <a:solidFill>
                  <a:srgbClr val="C00000"/>
                </a:solidFill>
                <a:effectLst/>
                <a:ea typeface="微软雅黑" panose="020B0503020204020204" pitchFamily="34" charset="-122"/>
                <a:cs typeface="Times New Roman" panose="02020603050405020304" pitchFamily="18" charset="0"/>
              </a:rPr>
              <a:t>）</a:t>
            </a:r>
            <a:r>
              <a:rPr lang="zh-CN" altLang="en-US" sz="2400" b="1" kern="100" dirty="0">
                <a:effectLst/>
                <a:ea typeface="微软雅黑" panose="020B0503020204020204" pitchFamily="34" charset="-122"/>
                <a:cs typeface="Times New Roman" panose="02020603050405020304" pitchFamily="18" charset="0"/>
              </a:rPr>
              <a:t>，它对</a:t>
            </a:r>
            <a:r>
              <a:rPr lang="en-US" altLang="zh-CN" sz="2400" b="1" kern="100" dirty="0">
                <a:effectLst/>
                <a:ea typeface="微软雅黑" panose="020B0503020204020204" pitchFamily="34" charset="-122"/>
                <a:cs typeface="Times New Roman" panose="02020603050405020304" pitchFamily="18" charset="0"/>
              </a:rPr>
              <a:t>agent</a:t>
            </a:r>
            <a:r>
              <a:rPr lang="zh-CN" altLang="en-US" sz="2400" b="1" kern="100" dirty="0">
                <a:effectLst/>
                <a:ea typeface="微软雅黑" panose="020B0503020204020204" pitchFamily="34" charset="-122"/>
                <a:cs typeface="Times New Roman" panose="02020603050405020304" pitchFamily="18" charset="0"/>
              </a:rPr>
              <a:t>的</a:t>
            </a:r>
            <a:r>
              <a:rPr lang="en-US" altLang="zh-CN" sz="2400" b="1" kern="100" dirty="0">
                <a:effectLst/>
                <a:ea typeface="微软雅黑" panose="020B0503020204020204" pitchFamily="34" charset="-122"/>
                <a:cs typeface="Times New Roman" panose="02020603050405020304" pitchFamily="18" charset="0"/>
              </a:rPr>
              <a:t>state-action</a:t>
            </a:r>
            <a:r>
              <a:rPr lang="zh-CN" altLang="en-US" sz="2400" b="1" kern="100" dirty="0">
                <a:effectLst/>
                <a:ea typeface="微软雅黑" panose="020B0503020204020204" pitchFamily="34" charset="-122"/>
                <a:cs typeface="Times New Roman" panose="02020603050405020304" pitchFamily="18" charset="0"/>
              </a:rPr>
              <a:t>对（在某个状态下执行某个动作）赋予</a:t>
            </a:r>
            <a:r>
              <a:rPr lang="zh-CN" altLang="en-US" sz="2400" b="1" kern="100" dirty="0">
                <a:solidFill>
                  <a:srgbClr val="FF0000"/>
                </a:solidFill>
                <a:effectLst/>
                <a:ea typeface="微软雅黑" panose="020B0503020204020204" pitchFamily="34" charset="-122"/>
                <a:cs typeface="Times New Roman" panose="02020603050405020304" pitchFamily="18" charset="0"/>
              </a:rPr>
              <a:t>一个数值</a:t>
            </a:r>
            <a:r>
              <a:rPr lang="zh-CN" altLang="en-US" sz="2400" b="1" kern="100" dirty="0">
                <a:effectLst/>
                <a:ea typeface="微软雅黑" panose="020B0503020204020204" pitchFamily="34" charset="-122"/>
                <a:cs typeface="Times New Roman" panose="02020603050405020304" pitchFamily="18" charset="0"/>
              </a:rPr>
              <a:t>，称为</a:t>
            </a:r>
            <a:r>
              <a:rPr lang="zh-CN" altLang="en-US" sz="2400" b="1" kern="100" dirty="0">
                <a:solidFill>
                  <a:srgbClr val="FF0000"/>
                </a:solidFill>
                <a:effectLst/>
                <a:ea typeface="微软雅黑" panose="020B0503020204020204" pitchFamily="34" charset="-122"/>
                <a:cs typeface="Times New Roman" panose="02020603050405020304" pitchFamily="18" charset="0"/>
              </a:rPr>
              <a:t>立即支付</a:t>
            </a:r>
            <a:r>
              <a:rPr lang="zh-CN" altLang="en-US" sz="2400" b="1" kern="100" dirty="0">
                <a:effectLst/>
                <a:ea typeface="微软雅黑" panose="020B0503020204020204" pitchFamily="34" charset="-122"/>
                <a:cs typeface="Times New Roman" panose="02020603050405020304" pitchFamily="18" charset="0"/>
              </a:rPr>
              <a:t>（</a:t>
            </a:r>
            <a:r>
              <a:rPr lang="en-US" altLang="zh-CN" sz="2400" b="1" kern="100" dirty="0">
                <a:effectLst/>
                <a:ea typeface="微软雅黑" panose="020B0503020204020204" pitchFamily="34" charset="-122"/>
                <a:cs typeface="Times New Roman" panose="02020603050405020304" pitchFamily="18" charset="0"/>
              </a:rPr>
              <a:t>immediate payoff</a:t>
            </a:r>
            <a:r>
              <a:rPr lang="zh-CN" altLang="en-US" sz="2400" b="1" kern="100" dirty="0">
                <a:effectLst/>
                <a:ea typeface="微软雅黑" panose="020B0503020204020204" pitchFamily="34" charset="-122"/>
                <a:cs typeface="Times New Roman" panose="02020603050405020304" pitchFamily="18" charset="0"/>
              </a:rPr>
              <a:t>）。</a:t>
            </a: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在上边的例子中，回报函数可以设计如下：对那些能够找到充电器的</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state-action</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赋予正回报（如，＋</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100</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），对其它的</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state-action</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赋予</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0</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回报。这个</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reward function</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可以内嵌在</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agent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中，但通常情况下，</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reward function</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属于环境的一部分，对于</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agent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是不可知的，由环境对</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agent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的动作进行评价并给出</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reward</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agent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只能通过观察环境得到这个回报值。</a:t>
            </a:r>
            <a:endPar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23307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3.</a:t>
            </a:r>
            <a:r>
              <a:rPr lang="zh-CN" altLang="en-US" sz="4400" b="1" dirty="0">
                <a:solidFill>
                  <a:srgbClr val="0000FF"/>
                </a:solidFill>
                <a:effectLst/>
                <a:latin typeface="黑体" panose="02010609060101010101" pitchFamily="49" charset="-122"/>
                <a:ea typeface="黑体" panose="02010609060101010101" pitchFamily="49" charset="-122"/>
              </a:rPr>
              <a:t> 强化学习任务的一般描述</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838200" y="1825625"/>
            <a:ext cx="10795000" cy="4351338"/>
          </a:xfrm>
        </p:spPr>
        <p:txBody>
          <a:bodyPr>
            <a:normAutofit/>
          </a:bodyPr>
          <a:lstStyle/>
          <a:p>
            <a:pPr algn="just">
              <a:lnSpc>
                <a:spcPct val="150000"/>
              </a:lnSpc>
              <a:tabLst>
                <a:tab pos="266700" algn="l"/>
              </a:tabLst>
            </a:pPr>
            <a:r>
              <a:rPr lang="en-US" altLang="zh-CN" sz="2400" b="1" kern="100" dirty="0">
                <a:effectLst/>
                <a:ea typeface="微软雅黑" panose="020B0503020204020204" pitchFamily="34" charset="-122"/>
                <a:cs typeface="Times New Roman" panose="02020603050405020304" pitchFamily="18" charset="0"/>
              </a:rPr>
              <a:t>Agent</a:t>
            </a:r>
            <a:r>
              <a:rPr lang="zh-CN" altLang="en-US" sz="2400" b="1" kern="100" dirty="0">
                <a:effectLst/>
                <a:ea typeface="微软雅黑" panose="020B0503020204020204" pitchFamily="34" charset="-122"/>
                <a:cs typeface="Times New Roman" panose="02020603050405020304" pitchFamily="18" charset="0"/>
              </a:rPr>
              <a:t>的</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学习过程</a:t>
            </a:r>
            <a:r>
              <a:rPr lang="zh-CN" altLang="en-US" sz="2400" b="1" kern="100" dirty="0">
                <a:effectLst/>
                <a:ea typeface="微软雅黑" panose="020B0503020204020204" pitchFamily="34" charset="-122"/>
                <a:cs typeface="Times New Roman" panose="02020603050405020304" pitchFamily="18" charset="0"/>
              </a:rPr>
              <a:t>就是</a:t>
            </a:r>
            <a:r>
              <a:rPr lang="zh-CN" altLang="en-US" sz="2400" b="1" kern="100" dirty="0">
                <a:solidFill>
                  <a:srgbClr val="C00000"/>
                </a:solidFill>
                <a:effectLst/>
                <a:ea typeface="微软雅黑" panose="020B0503020204020204" pitchFamily="34" charset="-122"/>
                <a:cs typeface="Times New Roman" panose="02020603050405020304" pitchFamily="18" charset="0"/>
              </a:rPr>
              <a:t>执行动作，观察环境，执行动作，观察环境，</a:t>
            </a:r>
            <a:r>
              <a:rPr lang="en-US" altLang="zh-CN" sz="2400" b="1" kern="100" dirty="0">
                <a:solidFill>
                  <a:srgbClr val="C00000"/>
                </a:solidFill>
                <a:effectLst/>
                <a:ea typeface="微软雅黑" panose="020B0503020204020204" pitchFamily="34" charset="-122"/>
                <a:cs typeface="Times New Roman" panose="02020603050405020304" pitchFamily="18" charset="0"/>
              </a:rPr>
              <a:t>….</a:t>
            </a:r>
            <a:r>
              <a:rPr lang="zh-CN" altLang="en-US" sz="2400" b="1" kern="100" dirty="0">
                <a:effectLst/>
                <a:ea typeface="微软雅黑" panose="020B0503020204020204" pitchFamily="34" charset="-122"/>
                <a:cs typeface="Times New Roman" panose="02020603050405020304" pitchFamily="18" charset="0"/>
              </a:rPr>
              <a:t>，从这个过程中学习到</a:t>
            </a:r>
            <a:r>
              <a:rPr lang="zh-CN" altLang="en-US" sz="2400" b="1" kern="100" dirty="0">
                <a:solidFill>
                  <a:srgbClr val="0000FF"/>
                </a:solidFill>
                <a:effectLst/>
                <a:ea typeface="微软雅黑" panose="020B0503020204020204" pitchFamily="34" charset="-122"/>
                <a:cs typeface="Times New Roman" panose="02020603050405020304" pitchFamily="18" charset="0"/>
              </a:rPr>
              <a:t>最优控制策略</a:t>
            </a:r>
            <a:r>
              <a:rPr lang="zh-CN" altLang="en-US" sz="2400" b="1" kern="100" dirty="0">
                <a:effectLst/>
                <a:ea typeface="微软雅黑" panose="020B0503020204020204" pitchFamily="34" charset="-122"/>
                <a:cs typeface="Times New Roman" panose="02020603050405020304" pitchFamily="18" charset="0"/>
              </a:rPr>
              <a:t>。</a:t>
            </a: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r>
              <a:rPr lang="zh-CN" altLang="en-US" sz="2400" b="1" kern="100" dirty="0">
                <a:effectLst/>
                <a:ea typeface="微软雅黑" panose="020B0503020204020204" pitchFamily="34" charset="-122"/>
                <a:cs typeface="Times New Roman" panose="02020603050405020304" pitchFamily="18" charset="0"/>
              </a:rPr>
              <a:t>这里</a:t>
            </a:r>
            <a:r>
              <a:rPr lang="zh-CN" altLang="en-US" sz="2400" b="1" kern="100" dirty="0">
                <a:solidFill>
                  <a:srgbClr val="0000FF"/>
                </a:solidFill>
                <a:effectLst/>
                <a:ea typeface="微软雅黑" panose="020B0503020204020204" pitchFamily="34" charset="-122"/>
                <a:cs typeface="Times New Roman" panose="02020603050405020304" pitchFamily="18" charset="0"/>
              </a:rPr>
              <a:t>最优控制策略</a:t>
            </a:r>
            <a:r>
              <a:rPr lang="zh-CN" altLang="en-US" sz="2400" b="1" kern="100" dirty="0">
                <a:effectLst/>
                <a:ea typeface="微软雅黑" panose="020B0503020204020204" pitchFamily="34" charset="-122"/>
                <a:cs typeface="Times New Roman" panose="02020603050405020304" pitchFamily="18" charset="0"/>
              </a:rPr>
              <a:t>是指：从任何初始状态开始，</a:t>
            </a:r>
            <a:r>
              <a:rPr lang="en-US" altLang="zh-CN" sz="2400" b="1" kern="100" dirty="0">
                <a:solidFill>
                  <a:srgbClr val="C00000"/>
                </a:solidFill>
                <a:effectLst/>
                <a:ea typeface="微软雅黑" panose="020B0503020204020204" pitchFamily="34" charset="-122"/>
                <a:cs typeface="Times New Roman" panose="02020603050405020304" pitchFamily="18" charset="0"/>
              </a:rPr>
              <a:t>agent</a:t>
            </a:r>
            <a:r>
              <a:rPr lang="zh-CN" altLang="en-US" sz="2400" b="1" kern="100" dirty="0">
                <a:solidFill>
                  <a:srgbClr val="C00000"/>
                </a:solidFill>
                <a:effectLst/>
                <a:ea typeface="微软雅黑" panose="020B0503020204020204" pitchFamily="34" charset="-122"/>
                <a:cs typeface="Times New Roman" panose="02020603050405020304" pitchFamily="18" charset="0"/>
              </a:rPr>
              <a:t>根据该策略选择动作</a:t>
            </a:r>
            <a:r>
              <a:rPr lang="zh-CN" altLang="en-US" sz="2400" b="1" kern="100" dirty="0">
                <a:effectLst/>
                <a:ea typeface="微软雅黑" panose="020B0503020204020204" pitchFamily="34" charset="-122"/>
                <a:cs typeface="Times New Roman" panose="02020603050405020304" pitchFamily="18" charset="0"/>
              </a:rPr>
              <a:t>，当到达目标时，</a:t>
            </a:r>
            <a:r>
              <a:rPr lang="zh-CN" altLang="en-US" sz="2400" b="1" kern="100" dirty="0">
                <a:solidFill>
                  <a:srgbClr val="0000FF"/>
                </a:solidFill>
                <a:effectLst/>
                <a:ea typeface="微软雅黑" panose="020B0503020204020204" pitchFamily="34" charset="-122"/>
                <a:cs typeface="Times New Roman" panose="02020603050405020304" pitchFamily="18" charset="0"/>
              </a:rPr>
              <a:t>累计回报达到最大</a:t>
            </a:r>
            <a:r>
              <a:rPr lang="zh-CN" altLang="en-US" sz="2400" b="1" kern="100" dirty="0">
                <a:effectLst/>
                <a:ea typeface="微软雅黑" panose="020B0503020204020204" pitchFamily="34" charset="-122"/>
                <a:cs typeface="Times New Roman" panose="02020603050405020304" pitchFamily="18" charset="0"/>
              </a:rPr>
              <a:t>。</a:t>
            </a: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r>
              <a:rPr lang="zh-CN" altLang="en-US" sz="2400" b="1" kern="100" dirty="0">
                <a:effectLst/>
                <a:ea typeface="微软雅黑" panose="020B0503020204020204" pitchFamily="34" charset="-122"/>
                <a:cs typeface="Times New Roman" panose="02020603050405020304" pitchFamily="18" charset="0"/>
              </a:rPr>
              <a:t>通俗的讲，强化学习就是</a:t>
            </a:r>
            <a:r>
              <a:rPr lang="en-US" altLang="zh-CN" sz="2400" b="1" kern="100" dirty="0">
                <a:effectLst/>
                <a:ea typeface="微软雅黑" panose="020B0503020204020204" pitchFamily="34" charset="-122"/>
                <a:cs typeface="Times New Roman" panose="02020603050405020304" pitchFamily="18" charset="0"/>
              </a:rPr>
              <a:t>agent</a:t>
            </a:r>
            <a:r>
              <a:rPr lang="zh-CN" altLang="en-US" sz="2400" b="1" kern="100" dirty="0">
                <a:effectLst/>
                <a:ea typeface="微软雅黑" panose="020B0503020204020204" pitchFamily="34" charset="-122"/>
                <a:cs typeface="Times New Roman" panose="02020603050405020304" pitchFamily="18" charset="0"/>
              </a:rPr>
              <a:t>学习如何一步步产生</a:t>
            </a:r>
            <a:r>
              <a:rPr lang="zh-CN" altLang="en-US" sz="2400" b="1" kern="100" dirty="0">
                <a:solidFill>
                  <a:srgbClr val="C00000"/>
                </a:solidFill>
                <a:effectLst/>
                <a:ea typeface="微软雅黑" panose="020B0503020204020204" pitchFamily="34" charset="-122"/>
                <a:cs typeface="Times New Roman" panose="02020603050405020304" pitchFamily="18" charset="0"/>
              </a:rPr>
              <a:t>动作序列</a:t>
            </a:r>
            <a:r>
              <a:rPr lang="zh-CN" altLang="en-US" sz="2400" b="1" kern="100" dirty="0">
                <a:effectLst/>
                <a:ea typeface="微软雅黑" panose="020B0503020204020204" pitchFamily="34" charset="-122"/>
                <a:cs typeface="Times New Roman" panose="02020603050405020304" pitchFamily="18" charset="0"/>
              </a:rPr>
              <a:t>，使得到的</a:t>
            </a:r>
            <a:r>
              <a:rPr lang="zh-CN" altLang="en-US" sz="2400" b="1" kern="100" dirty="0">
                <a:solidFill>
                  <a:srgbClr val="C00000"/>
                </a:solidFill>
                <a:effectLst/>
                <a:ea typeface="微软雅黑" panose="020B0503020204020204" pitchFamily="34" charset="-122"/>
                <a:cs typeface="Times New Roman" panose="02020603050405020304" pitchFamily="18" charset="0"/>
              </a:rPr>
              <a:t>累计回报（</a:t>
            </a:r>
            <a:r>
              <a:rPr lang="en-US" altLang="zh-CN" sz="2400" b="1" kern="100" dirty="0">
                <a:solidFill>
                  <a:srgbClr val="C00000"/>
                </a:solidFill>
                <a:effectLst/>
                <a:ea typeface="微软雅黑" panose="020B0503020204020204" pitchFamily="34" charset="-122"/>
                <a:cs typeface="Times New Roman" panose="02020603050405020304" pitchFamily="18" charset="0"/>
              </a:rPr>
              <a:t>cumulative reward</a:t>
            </a:r>
            <a:r>
              <a:rPr lang="zh-CN" altLang="en-US" sz="2400" b="1" kern="100" dirty="0">
                <a:solidFill>
                  <a:srgbClr val="C00000"/>
                </a:solidFill>
                <a:effectLst/>
                <a:ea typeface="微软雅黑" panose="020B0503020204020204" pitchFamily="34" charset="-122"/>
                <a:cs typeface="Times New Roman" panose="02020603050405020304" pitchFamily="18" charset="0"/>
              </a:rPr>
              <a:t>）最大</a:t>
            </a:r>
            <a:r>
              <a:rPr lang="zh-CN" altLang="en-US" sz="2400" b="1" kern="100" dirty="0">
                <a:effectLst/>
                <a:ea typeface="微软雅黑" panose="020B0503020204020204" pitchFamily="34" charset="-122"/>
                <a:cs typeface="Times New Roman" panose="02020603050405020304" pitchFamily="18" charset="0"/>
              </a:rPr>
              <a:t>。</a:t>
            </a:r>
            <a:endPar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68499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64E7C11-894B-41B7-B12C-DFC2EA798F49}"/>
              </a:ext>
            </a:extLst>
          </p:cNvPr>
          <p:cNvSpPr txBox="1"/>
          <p:nvPr/>
        </p:nvSpPr>
        <p:spPr>
          <a:xfrm>
            <a:off x="1167303" y="492519"/>
            <a:ext cx="4113112" cy="6135782"/>
          </a:xfrm>
          <a:prstGeom prst="rect">
            <a:avLst/>
          </a:prstGeom>
          <a:noFill/>
        </p:spPr>
        <p:txBody>
          <a:bodyPr wrap="square">
            <a:spAutoFit/>
          </a:bodyPr>
          <a:lstStyle/>
          <a:p>
            <a:pPr algn="ctr">
              <a:lnSpc>
                <a:spcPct val="125000"/>
              </a:lnSpc>
            </a:pP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主要内容 </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algn="ctr">
              <a:lnSpc>
                <a:spcPct val="125000"/>
              </a:lnSpc>
            </a:pPr>
            <a:endParaRPr lang="en-US" altLang="zh-CN" sz="24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章：绪论：专家系统概论</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25000"/>
              </a:lnSpc>
            </a:pPr>
            <a:r>
              <a:rPr lang="zh-CN" altLang="en-US" sz="2400" b="1" dirty="0">
                <a:latin typeface="微软雅黑" panose="020B0503020204020204" pitchFamily="34" charset="-122"/>
                <a:ea typeface="微软雅黑" panose="020B0503020204020204" pitchFamily="34" charset="-122"/>
              </a:rPr>
              <a:t>第一部分 知识表示 </a:t>
            </a:r>
            <a:endParaRPr lang="en-US" altLang="zh-CN" sz="24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章：产生式系统 </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章：框架 </a:t>
            </a:r>
            <a:endParaRPr lang="en-US" altLang="zh-CN" sz="2000" b="1" dirty="0">
              <a:latin typeface="微软雅黑" panose="020B0503020204020204" pitchFamily="34" charset="-122"/>
              <a:ea typeface="微软雅黑" panose="020B0503020204020204" pitchFamily="34" charset="-122"/>
            </a:endParaRPr>
          </a:p>
          <a:p>
            <a:pPr>
              <a:lnSpc>
                <a:spcPct val="125000"/>
              </a:lnSpc>
            </a:pPr>
            <a:endParaRPr lang="en-US" altLang="zh-CN" sz="2000" dirty="0">
              <a:latin typeface="微软雅黑" panose="020B0503020204020204" pitchFamily="34" charset="-122"/>
              <a:ea typeface="微软雅黑" panose="020B0503020204020204" pitchFamily="34" charset="-122"/>
            </a:endParaRPr>
          </a:p>
          <a:p>
            <a:pPr>
              <a:lnSpc>
                <a:spcPct val="125000"/>
              </a:lnSpc>
            </a:pPr>
            <a:r>
              <a:rPr lang="zh-CN" altLang="en-US" sz="2400" b="1" dirty="0">
                <a:latin typeface="微软雅黑" panose="020B0503020204020204" pitchFamily="34" charset="-122"/>
                <a:ea typeface="微软雅黑" panose="020B0503020204020204" pitchFamily="34" charset="-122"/>
              </a:rPr>
              <a:t>第二部分 不确定性处理 </a:t>
            </a:r>
            <a:endParaRPr lang="en-US" altLang="zh-CN" sz="24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章：确定性理论 </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5 </a:t>
            </a:r>
            <a:r>
              <a:rPr lang="zh-CN" altLang="en-US" sz="2000" b="1" dirty="0">
                <a:latin typeface="微软雅黑" panose="020B0503020204020204" pitchFamily="34" charset="-122"/>
                <a:ea typeface="微软雅黑" panose="020B0503020204020204" pitchFamily="34" charset="-122"/>
              </a:rPr>
              <a:t>章：主观贝叶斯方法 </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6 </a:t>
            </a:r>
            <a:r>
              <a:rPr lang="zh-CN" altLang="en-US" sz="2000" b="1" dirty="0">
                <a:latin typeface="微软雅黑" panose="020B0503020204020204" pitchFamily="34" charset="-122"/>
                <a:ea typeface="微软雅黑" panose="020B0503020204020204" pitchFamily="34" charset="-122"/>
              </a:rPr>
              <a:t>章：证据理论</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b="1" dirty="0">
                <a:solidFill>
                  <a:srgbClr val="C00000"/>
                </a:solidFill>
                <a:latin typeface="微软雅黑" panose="020B0503020204020204" pitchFamily="34" charset="-122"/>
                <a:ea typeface="微软雅黑" panose="020B0503020204020204" pitchFamily="34" charset="-122"/>
              </a:rPr>
              <a:t>第 </a:t>
            </a:r>
            <a:r>
              <a:rPr lang="en-US" altLang="zh-CN" sz="2000" b="1" dirty="0">
                <a:solidFill>
                  <a:srgbClr val="C00000"/>
                </a:solidFill>
                <a:latin typeface="微软雅黑" panose="020B0503020204020204" pitchFamily="34" charset="-122"/>
                <a:ea typeface="微软雅黑" panose="020B0503020204020204" pitchFamily="34" charset="-122"/>
              </a:rPr>
              <a:t>7 </a:t>
            </a:r>
            <a:r>
              <a:rPr lang="zh-CN" altLang="en-US" sz="2000" b="1" dirty="0">
                <a:solidFill>
                  <a:srgbClr val="C00000"/>
                </a:solidFill>
                <a:latin typeface="微软雅黑" panose="020B0503020204020204" pitchFamily="34" charset="-122"/>
                <a:ea typeface="微软雅黑" panose="020B0503020204020204" pitchFamily="34" charset="-122"/>
              </a:rPr>
              <a:t>章：多智能体系统（强化学习） </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8 </a:t>
            </a:r>
            <a:r>
              <a:rPr lang="zh-CN" altLang="en-US" sz="2000" b="1" dirty="0">
                <a:latin typeface="微软雅黑" panose="020B0503020204020204" pitchFamily="34" charset="-122"/>
                <a:ea typeface="微软雅黑" panose="020B0503020204020204" pitchFamily="34" charset="-122"/>
              </a:rPr>
              <a:t>章：贝叶斯网</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b="1" dirty="0">
                <a:latin typeface="微软雅黑" panose="020B0503020204020204" pitchFamily="34" charset="-122"/>
                <a:ea typeface="微软雅黑" panose="020B0503020204020204" pitchFamily="34" charset="-122"/>
              </a:rPr>
              <a:t>第 </a:t>
            </a:r>
            <a:r>
              <a:rPr lang="en-US" altLang="zh-CN" sz="2000" b="1" dirty="0">
                <a:latin typeface="微软雅黑" panose="020B0503020204020204" pitchFamily="34" charset="-122"/>
                <a:ea typeface="微软雅黑" panose="020B0503020204020204" pitchFamily="34" charset="-122"/>
              </a:rPr>
              <a:t>9 </a:t>
            </a:r>
            <a:r>
              <a:rPr lang="zh-CN" altLang="en-US" sz="2000" b="1" dirty="0">
                <a:latin typeface="微软雅黑" panose="020B0503020204020204" pitchFamily="34" charset="-122"/>
                <a:ea typeface="微软雅黑" panose="020B0503020204020204" pitchFamily="34" charset="-122"/>
              </a:rPr>
              <a:t>章：粗糙集理论</a:t>
            </a:r>
          </a:p>
        </p:txBody>
      </p:sp>
    </p:spTree>
    <p:extLst>
      <p:ext uri="{BB962C8B-B14F-4D97-AF65-F5344CB8AC3E}">
        <p14:creationId xmlns:p14="http://schemas.microsoft.com/office/powerpoint/2010/main" val="1489827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3.</a:t>
            </a:r>
            <a:r>
              <a:rPr lang="zh-CN" altLang="en-US" sz="4400" b="1" dirty="0">
                <a:solidFill>
                  <a:srgbClr val="0000FF"/>
                </a:solidFill>
                <a:effectLst/>
                <a:latin typeface="黑体" panose="02010609060101010101" pitchFamily="49" charset="-122"/>
                <a:ea typeface="黑体" panose="02010609060101010101" pitchFamily="49" charset="-122"/>
              </a:rPr>
              <a:t> 强化学习任务的一般描述</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758370" y="1535338"/>
            <a:ext cx="10515601" cy="5032375"/>
          </a:xfrm>
        </p:spPr>
        <p:txBody>
          <a:bodyPr>
            <a:normAutofit/>
          </a:bodyPr>
          <a:lstStyle/>
          <a:p>
            <a:pPr algn="just">
              <a:lnSpc>
                <a:spcPct val="120000"/>
              </a:lnSpc>
              <a:tabLst>
                <a:tab pos="266700" algn="l"/>
              </a:tabLst>
            </a:pPr>
            <a:r>
              <a:rPr lang="zh-CN" altLang="en-US" sz="2400" b="1" kern="100" dirty="0">
                <a:effectLst/>
                <a:ea typeface="微软雅黑" panose="020B0503020204020204" pitchFamily="34" charset="-122"/>
                <a:cs typeface="Times New Roman" panose="02020603050405020304" pitchFamily="18" charset="0"/>
              </a:rPr>
              <a:t>用</a:t>
            </a:r>
            <a:r>
              <a:rPr lang="en-US" altLang="zh-CN" sz="2400" b="1" kern="100" dirty="0">
                <a:effectLst/>
                <a:ea typeface="微软雅黑" panose="020B0503020204020204" pitchFamily="34" charset="-122"/>
                <a:cs typeface="Times New Roman" panose="02020603050405020304" pitchFamily="18" charset="0"/>
              </a:rPr>
              <a:t>agent</a:t>
            </a:r>
            <a:r>
              <a:rPr lang="zh-CN" altLang="en-US" sz="2400" b="1" kern="100" dirty="0">
                <a:effectLst/>
                <a:ea typeface="微软雅黑" panose="020B0503020204020204" pitchFamily="34" charset="-122"/>
                <a:cs typeface="Times New Roman" panose="02020603050405020304" pitchFamily="18" charset="0"/>
              </a:rPr>
              <a:t>和</a:t>
            </a:r>
            <a:r>
              <a:rPr lang="en-US" altLang="zh-CN" sz="2400" b="1" kern="100" dirty="0">
                <a:effectLst/>
                <a:ea typeface="微软雅黑" panose="020B0503020204020204" pitchFamily="34" charset="-122"/>
                <a:cs typeface="Times New Roman" panose="02020603050405020304" pitchFamily="18" charset="0"/>
              </a:rPr>
              <a:t>environment</a:t>
            </a:r>
            <a:r>
              <a:rPr lang="zh-CN" altLang="en-US" sz="2400" b="1" kern="100" dirty="0">
                <a:effectLst/>
                <a:ea typeface="微软雅黑" panose="020B0503020204020204" pitchFamily="34" charset="-122"/>
                <a:cs typeface="Times New Roman" panose="02020603050405020304" pitchFamily="18" charset="0"/>
              </a:rPr>
              <a:t>动态交互的关系说明</a:t>
            </a:r>
            <a:r>
              <a:rPr lang="zh-CN" altLang="en-US" sz="2400" b="1" kern="100" dirty="0">
                <a:solidFill>
                  <a:srgbClr val="0000FF"/>
                </a:solidFill>
                <a:effectLst/>
                <a:ea typeface="微软雅黑" panose="020B0503020204020204" pitchFamily="34" charset="-122"/>
                <a:cs typeface="Times New Roman" panose="02020603050405020304" pitchFamily="18" charset="0"/>
              </a:rPr>
              <a:t>强化学习的过程</a:t>
            </a:r>
            <a:endParaRPr lang="en-US" altLang="zh-CN" sz="2400" b="1" kern="100" dirty="0">
              <a:solidFill>
                <a:srgbClr val="0000FF"/>
              </a:solidFill>
              <a:effectLst/>
              <a:ea typeface="微软雅黑" panose="020B0503020204020204" pitchFamily="34" charset="-122"/>
              <a:cs typeface="Times New Roman" panose="02020603050405020304" pitchFamily="18" charset="0"/>
            </a:endParaRPr>
          </a:p>
          <a:p>
            <a:pPr marL="0" indent="0" algn="just">
              <a:lnSpc>
                <a:spcPct val="120000"/>
              </a:lnSpc>
              <a:spcBef>
                <a:spcPts val="600"/>
              </a:spcBef>
              <a:buNone/>
              <a:tabLst>
                <a:tab pos="266700" algn="l"/>
              </a:tabLst>
            </a:pPr>
            <a:r>
              <a:rPr lang="en-US" altLang="zh-CN" sz="2400" b="1" kern="100" dirty="0">
                <a:solidFill>
                  <a:srgbClr val="C00000"/>
                </a:solidFill>
                <a:effectLst/>
                <a:ea typeface="微软雅黑" panose="020B0503020204020204" pitchFamily="34" charset="-122"/>
                <a:cs typeface="Times New Roman" panose="02020603050405020304" pitchFamily="18" charset="0"/>
              </a:rPr>
              <a:t>Environment</a:t>
            </a:r>
            <a:r>
              <a:rPr lang="zh-CN" altLang="en-US" sz="2400" b="1" kern="100" dirty="0">
                <a:solidFill>
                  <a:srgbClr val="C00000"/>
                </a:solidFill>
                <a:effectLst/>
                <a:ea typeface="微软雅黑" panose="020B0503020204020204" pitchFamily="34" charset="-122"/>
                <a:cs typeface="Times New Roman" panose="02020603050405020304" pitchFamily="18" charset="0"/>
              </a:rPr>
              <a: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你在</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state 65</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，此时你有</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4</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种</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action</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可以选择；</a:t>
            </a:r>
          </a:p>
          <a:p>
            <a:pPr marL="0" indent="0" algn="just">
              <a:lnSpc>
                <a:spcPct val="120000"/>
              </a:lnSpc>
              <a:spcBef>
                <a:spcPts val="600"/>
              </a:spcBef>
              <a:buNone/>
              <a:tabLst>
                <a:tab pos="266700" algn="l"/>
              </a:tabLst>
            </a:pPr>
            <a:r>
              <a:rPr lang="en-US" altLang="zh-CN" sz="2400" b="1" kern="100" dirty="0">
                <a:solidFill>
                  <a:srgbClr val="0000FF"/>
                </a:solidFill>
                <a:effectLst/>
                <a:ea typeface="微软雅黑" panose="020B0503020204020204" pitchFamily="34" charset="-122"/>
                <a:cs typeface="Times New Roman" panose="02020603050405020304" pitchFamily="18" charset="0"/>
              </a:rPr>
              <a:t>Agent</a:t>
            </a:r>
            <a:r>
              <a:rPr lang="zh-CN" altLang="en-US" sz="2400" b="1" kern="100" dirty="0">
                <a:solidFill>
                  <a:srgbClr val="0000FF"/>
                </a:solidFill>
                <a:effectLst/>
                <a:ea typeface="微软雅黑" panose="020B0503020204020204" pitchFamily="34" charset="-122"/>
                <a:cs typeface="Times New Roman" panose="02020603050405020304" pitchFamily="18" charset="0"/>
              </a:rPr>
              <a:t>：</a:t>
            </a:r>
            <a:r>
              <a:rPr lang="zh-CN" altLang="en-US" sz="2400" b="1" kern="100" dirty="0">
                <a:solidFill>
                  <a:schemeClr val="accent6">
                    <a:lumMod val="75000"/>
                  </a:schemeClr>
                </a:solidFill>
                <a:effectLst/>
                <a:ea typeface="微软雅黑" panose="020B0503020204020204" pitchFamily="34" charset="-122"/>
                <a:cs typeface="Times New Roman" panose="02020603050405020304" pitchFamily="18" charset="0"/>
              </a:rPr>
              <a:t>我选择</a:t>
            </a:r>
            <a:r>
              <a:rPr lang="en-US" altLang="zh-CN" sz="2400" b="1" kern="100" dirty="0">
                <a:solidFill>
                  <a:schemeClr val="accent6">
                    <a:lumMod val="75000"/>
                  </a:schemeClr>
                </a:solidFill>
                <a:effectLst/>
                <a:ea typeface="微软雅黑" panose="020B0503020204020204" pitchFamily="34" charset="-122"/>
                <a:cs typeface="Times New Roman" panose="02020603050405020304" pitchFamily="18" charset="0"/>
              </a:rPr>
              <a:t>action 2;</a:t>
            </a:r>
          </a:p>
          <a:p>
            <a:pPr marL="0" indent="0" algn="just">
              <a:lnSpc>
                <a:spcPct val="120000"/>
              </a:lnSpc>
              <a:spcBef>
                <a:spcPts val="600"/>
              </a:spcBef>
              <a:buNone/>
              <a:tabLst>
                <a:tab pos="266700" algn="l"/>
              </a:tabLst>
            </a:pPr>
            <a:r>
              <a:rPr lang="en-US" altLang="zh-CN" sz="2400" b="1" kern="100" dirty="0">
                <a:solidFill>
                  <a:srgbClr val="C00000"/>
                </a:solidFill>
                <a:effectLst/>
                <a:ea typeface="微软雅黑" panose="020B0503020204020204" pitchFamily="34" charset="-122"/>
                <a:cs typeface="Times New Roman" panose="02020603050405020304" pitchFamily="18" charset="0"/>
              </a:rPr>
              <a:t>Environment</a:t>
            </a:r>
            <a:r>
              <a:rPr lang="zh-CN" altLang="en-US" sz="2400" b="1" kern="100" dirty="0">
                <a:solidFill>
                  <a:srgbClr val="C00000"/>
                </a:solidFill>
                <a:effectLst/>
                <a:ea typeface="微软雅黑" panose="020B0503020204020204" pitchFamily="34" charset="-122"/>
                <a:cs typeface="Times New Roman" panose="02020603050405020304" pitchFamily="18" charset="0"/>
              </a:rPr>
              <a: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你收到了</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7</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个单位的</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reward</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，你在</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state 15</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，此时你有</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2</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种</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action</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可以选择；</a:t>
            </a:r>
          </a:p>
          <a:p>
            <a:pPr marL="0" indent="0" algn="just">
              <a:lnSpc>
                <a:spcPct val="120000"/>
              </a:lnSpc>
              <a:spcBef>
                <a:spcPts val="600"/>
              </a:spcBef>
              <a:buNone/>
              <a:tabLst>
                <a:tab pos="266700" algn="l"/>
              </a:tabLst>
            </a:pPr>
            <a:r>
              <a:rPr lang="en-US" altLang="zh-CN" sz="2400" b="1" kern="100" dirty="0">
                <a:solidFill>
                  <a:srgbClr val="0000FF"/>
                </a:solidFill>
                <a:effectLst/>
                <a:ea typeface="微软雅黑" panose="020B0503020204020204" pitchFamily="34" charset="-122"/>
                <a:cs typeface="Times New Roman" panose="02020603050405020304" pitchFamily="18" charset="0"/>
              </a:rPr>
              <a:t>Agent</a:t>
            </a:r>
            <a:r>
              <a:rPr lang="zh-CN" altLang="en-US" sz="2400" b="1" kern="100" dirty="0">
                <a:solidFill>
                  <a:srgbClr val="0000FF"/>
                </a:solidFill>
                <a:effectLst/>
                <a:ea typeface="微软雅黑" panose="020B0503020204020204" pitchFamily="34" charset="-122"/>
                <a:cs typeface="Times New Roman" panose="02020603050405020304" pitchFamily="18" charset="0"/>
              </a:rPr>
              <a:t>：</a:t>
            </a:r>
            <a:r>
              <a:rPr lang="zh-CN" altLang="en-US" sz="2400" b="1" kern="100" dirty="0">
                <a:solidFill>
                  <a:schemeClr val="accent6">
                    <a:lumMod val="75000"/>
                  </a:schemeClr>
                </a:solidFill>
                <a:effectLst/>
                <a:ea typeface="微软雅黑" panose="020B0503020204020204" pitchFamily="34" charset="-122"/>
                <a:cs typeface="Times New Roman" panose="02020603050405020304" pitchFamily="18" charset="0"/>
              </a:rPr>
              <a:t>我选择</a:t>
            </a:r>
            <a:r>
              <a:rPr lang="en-US" altLang="zh-CN" sz="2400" b="1" kern="100" dirty="0">
                <a:solidFill>
                  <a:schemeClr val="accent6">
                    <a:lumMod val="75000"/>
                  </a:schemeClr>
                </a:solidFill>
                <a:effectLst/>
                <a:ea typeface="微软雅黑" panose="020B0503020204020204" pitchFamily="34" charset="-122"/>
                <a:cs typeface="Times New Roman" panose="02020603050405020304" pitchFamily="18" charset="0"/>
              </a:rPr>
              <a:t>action 1;</a:t>
            </a:r>
          </a:p>
          <a:p>
            <a:pPr marL="0" indent="0" algn="just">
              <a:lnSpc>
                <a:spcPct val="120000"/>
              </a:lnSpc>
              <a:spcBef>
                <a:spcPts val="600"/>
              </a:spcBef>
              <a:buNone/>
              <a:tabLst>
                <a:tab pos="266700" algn="l"/>
              </a:tabLst>
            </a:pPr>
            <a:r>
              <a:rPr lang="en-US" altLang="zh-CN" sz="2400" b="1" kern="100" dirty="0">
                <a:solidFill>
                  <a:srgbClr val="C00000"/>
                </a:solidFill>
                <a:effectLst/>
                <a:ea typeface="微软雅黑" panose="020B0503020204020204" pitchFamily="34" charset="-122"/>
                <a:cs typeface="Times New Roman" panose="02020603050405020304" pitchFamily="18" charset="0"/>
              </a:rPr>
              <a:t>Environment</a:t>
            </a:r>
            <a:r>
              <a:rPr lang="zh-CN" altLang="en-US" sz="2400" b="1" kern="100" dirty="0">
                <a:solidFill>
                  <a:srgbClr val="C00000"/>
                </a:solidFill>
                <a:effectLst/>
                <a:ea typeface="微软雅黑" panose="020B0503020204020204" pitchFamily="34" charset="-122"/>
                <a:cs typeface="Times New Roman" panose="02020603050405020304" pitchFamily="18" charset="0"/>
              </a:rPr>
              <a:t>：</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你收到了</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-5</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个单位的</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reward</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，你在</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state 45</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，此时你有</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5</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种</a:t>
            </a:r>
            <a:r>
              <a:rPr lang="en-US" altLang="zh-CN" sz="2400" b="1" kern="100" dirty="0">
                <a:solidFill>
                  <a:schemeClr val="accent1">
                    <a:lumMod val="50000"/>
                  </a:schemeClr>
                </a:solidFill>
                <a:effectLst/>
                <a:ea typeface="微软雅黑" panose="020B0503020204020204" pitchFamily="34" charset="-122"/>
                <a:cs typeface="Times New Roman" panose="02020603050405020304" pitchFamily="18" charset="0"/>
              </a:rPr>
              <a:t>action</a:t>
            </a:r>
            <a:r>
              <a:rPr lang="zh-CN" altLang="en-US" sz="2400" b="1" kern="100" dirty="0">
                <a:solidFill>
                  <a:schemeClr val="accent1">
                    <a:lumMod val="50000"/>
                  </a:schemeClr>
                </a:solidFill>
                <a:effectLst/>
                <a:ea typeface="微软雅黑" panose="020B0503020204020204" pitchFamily="34" charset="-122"/>
                <a:cs typeface="Times New Roman" panose="02020603050405020304" pitchFamily="18" charset="0"/>
              </a:rPr>
              <a:t>可以选择；</a:t>
            </a:r>
          </a:p>
          <a:p>
            <a:pPr marL="0" indent="0" algn="just">
              <a:lnSpc>
                <a:spcPct val="120000"/>
              </a:lnSpc>
              <a:spcBef>
                <a:spcPts val="600"/>
              </a:spcBef>
              <a:buNone/>
              <a:tabLst>
                <a:tab pos="266700" algn="l"/>
              </a:tabLst>
            </a:pPr>
            <a:r>
              <a:rPr lang="en-US" altLang="zh-CN" sz="2400" b="1" kern="100" dirty="0">
                <a:solidFill>
                  <a:srgbClr val="0000FF"/>
                </a:solidFill>
                <a:effectLst/>
                <a:ea typeface="微软雅黑" panose="020B0503020204020204" pitchFamily="34" charset="-122"/>
                <a:cs typeface="Times New Roman" panose="02020603050405020304" pitchFamily="18" charset="0"/>
              </a:rPr>
              <a:t>Agent</a:t>
            </a:r>
            <a:r>
              <a:rPr lang="zh-CN" altLang="en-US" sz="2400" b="1" kern="100" dirty="0">
                <a:solidFill>
                  <a:srgbClr val="0000FF"/>
                </a:solidFill>
                <a:effectLst/>
                <a:ea typeface="微软雅黑" panose="020B0503020204020204" pitchFamily="34" charset="-122"/>
                <a:cs typeface="Times New Roman" panose="02020603050405020304" pitchFamily="18" charset="0"/>
              </a:rPr>
              <a:t>：</a:t>
            </a:r>
            <a:r>
              <a:rPr lang="zh-CN" altLang="en-US" sz="2400" b="1" kern="100" dirty="0">
                <a:solidFill>
                  <a:schemeClr val="accent6">
                    <a:lumMod val="75000"/>
                  </a:schemeClr>
                </a:solidFill>
                <a:effectLst/>
                <a:ea typeface="微软雅黑" panose="020B0503020204020204" pitchFamily="34" charset="-122"/>
                <a:cs typeface="Times New Roman" panose="02020603050405020304" pitchFamily="18" charset="0"/>
              </a:rPr>
              <a:t>我选择</a:t>
            </a:r>
            <a:r>
              <a:rPr lang="en-US" altLang="zh-CN" sz="2400" b="1" kern="100" dirty="0">
                <a:solidFill>
                  <a:schemeClr val="accent6">
                    <a:lumMod val="75000"/>
                  </a:schemeClr>
                </a:solidFill>
                <a:effectLst/>
                <a:ea typeface="微软雅黑" panose="020B0503020204020204" pitchFamily="34" charset="-122"/>
                <a:cs typeface="Times New Roman" panose="02020603050405020304" pitchFamily="18" charset="0"/>
              </a:rPr>
              <a:t>action 4;</a:t>
            </a:r>
          </a:p>
          <a:p>
            <a:pPr marL="0" indent="0" algn="just">
              <a:lnSpc>
                <a:spcPct val="120000"/>
              </a:lnSpc>
              <a:spcBef>
                <a:spcPts val="600"/>
              </a:spcBef>
              <a:buNone/>
              <a:tabLst>
                <a:tab pos="266700" algn="l"/>
              </a:tabLst>
            </a:pPr>
            <a:r>
              <a:rPr lang="en-US" altLang="zh-CN" sz="2400" b="1" kern="100" dirty="0">
                <a:effectLst/>
                <a:ea typeface="微软雅黑" panose="020B0503020204020204" pitchFamily="34" charset="-122"/>
                <a:cs typeface="Times New Roman" panose="02020603050405020304" pitchFamily="18" charset="0"/>
              </a:rPr>
              <a:t>… </a:t>
            </a: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2B1A783C-0AEB-4D56-B5B9-C4D44FF45C08}"/>
              </a:ext>
            </a:extLst>
          </p:cNvPr>
          <p:cNvSpPr txBox="1"/>
          <p:nvPr/>
        </p:nvSpPr>
        <p:spPr>
          <a:xfrm>
            <a:off x="224972" y="6492875"/>
            <a:ext cx="11967028" cy="307777"/>
          </a:xfrm>
          <a:prstGeom prst="rect">
            <a:avLst/>
          </a:prstGeom>
          <a:noFill/>
        </p:spPr>
        <p:txBody>
          <a:bodyPr wrap="square">
            <a:spAutoFit/>
          </a:bodyPr>
          <a:lstStyle/>
          <a:p>
            <a:r>
              <a:rPr lang="en-US" altLang="zh-CN" sz="1400" b="0" i="0" dirty="0" err="1">
                <a:solidFill>
                  <a:srgbClr val="222222"/>
                </a:solidFill>
                <a:effectLst/>
                <a:latin typeface="Arial" panose="020B0604020202020204" pitchFamily="34" charset="0"/>
              </a:rPr>
              <a:t>Kaelbling</a:t>
            </a:r>
            <a:r>
              <a:rPr lang="en-US" altLang="zh-CN" sz="1400" b="0" i="0" dirty="0">
                <a:solidFill>
                  <a:srgbClr val="222222"/>
                </a:solidFill>
                <a:effectLst/>
                <a:latin typeface="Arial" panose="020B0604020202020204" pitchFamily="34" charset="0"/>
              </a:rPr>
              <a:t> L P, Littman M L, Moore A W. Reinforcement learning: A survey[J]. Journal of artificial intelligence research, 1996, 4: 237-285.</a:t>
            </a:r>
            <a:endParaRPr lang="zh-CN" altLang="en-US" sz="1400" dirty="0"/>
          </a:p>
        </p:txBody>
      </p:sp>
    </p:spTree>
    <p:extLst>
      <p:ext uri="{BB962C8B-B14F-4D97-AF65-F5344CB8AC3E}">
        <p14:creationId xmlns:p14="http://schemas.microsoft.com/office/powerpoint/2010/main" val="3304325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3.</a:t>
            </a:r>
            <a:r>
              <a:rPr lang="zh-CN" altLang="en-US" sz="4400" b="1" dirty="0">
                <a:solidFill>
                  <a:srgbClr val="0000FF"/>
                </a:solidFill>
                <a:effectLst/>
                <a:latin typeface="黑体" panose="02010609060101010101" pitchFamily="49" charset="-122"/>
                <a:ea typeface="黑体" panose="02010609060101010101" pitchFamily="49" charset="-122"/>
              </a:rPr>
              <a:t> 强化学习任务的一般描述</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194300"/>
              </a:xfrm>
            </p:spPr>
            <p:txBody>
              <a:bodyPr>
                <a:normAutofit fontScale="92500" lnSpcReduction="20000"/>
              </a:bodyPr>
              <a:lstStyle/>
              <a:p>
                <a:pPr algn="just">
                  <a:lnSpc>
                    <a:spcPct val="150000"/>
                  </a:lnSpc>
                  <a:tabLst>
                    <a:tab pos="266700" algn="l"/>
                  </a:tabLst>
                </a:pPr>
                <a:r>
                  <a:rPr lang="zh-CN" altLang="en-US" b="1" kern="100" dirty="0">
                    <a:effectLst/>
                    <a:ea typeface="微软雅黑" panose="020B0503020204020204" pitchFamily="34" charset="-122"/>
                    <a:cs typeface="Times New Roman" panose="02020603050405020304" pitchFamily="18" charset="0"/>
                  </a:rPr>
                  <a:t>标准强化学习模型包含</a:t>
                </a:r>
                <a:r>
                  <a:rPr lang="en-US" altLang="zh-CN" b="1" kern="100" dirty="0">
                    <a:effectLst/>
                    <a:ea typeface="微软雅黑" panose="020B0503020204020204" pitchFamily="34" charset="-122"/>
                    <a:cs typeface="Times New Roman" panose="02020603050405020304" pitchFamily="18" charset="0"/>
                  </a:rPr>
                  <a:t>6</a:t>
                </a:r>
                <a:r>
                  <a:rPr lang="zh-CN" altLang="en-US" b="1" kern="100" dirty="0">
                    <a:effectLst/>
                    <a:ea typeface="微软雅黑" panose="020B0503020204020204" pitchFamily="34" charset="-122"/>
                    <a:cs typeface="Times New Roman" panose="02020603050405020304" pitchFamily="18" charset="0"/>
                  </a:rPr>
                  <a:t>个基本部分，如图</a:t>
                </a:r>
                <a:r>
                  <a:rPr lang="en-US" altLang="zh-CN" b="1" kern="100" dirty="0">
                    <a:effectLst/>
                    <a:ea typeface="微软雅黑" panose="020B0503020204020204" pitchFamily="34" charset="-122"/>
                    <a:cs typeface="Times New Roman" panose="02020603050405020304" pitchFamily="18" charset="0"/>
                  </a:rPr>
                  <a:t>1</a:t>
                </a:r>
                <a:r>
                  <a:rPr lang="zh-CN" altLang="en-US" b="1" kern="100" dirty="0">
                    <a:effectLst/>
                    <a:ea typeface="微软雅黑" panose="020B0503020204020204" pitchFamily="34" charset="-122"/>
                    <a:cs typeface="Times New Roman" panose="02020603050405020304" pitchFamily="18" charset="0"/>
                  </a:rPr>
                  <a:t>所示：</a:t>
                </a:r>
                <a:endParaRPr lang="en-US" altLang="zh-CN" b="1" kern="100" dirty="0">
                  <a:effectLst/>
                  <a:ea typeface="微软雅黑" panose="020B0503020204020204" pitchFamily="34" charset="-122"/>
                  <a:cs typeface="Times New Roman" panose="02020603050405020304" pitchFamily="18" charset="0"/>
                </a:endParaRPr>
              </a:p>
              <a:p>
                <a:pPr marL="342900" lvl="0" indent="-342900" algn="just">
                  <a:lnSpc>
                    <a:spcPct val="150000"/>
                  </a:lnSpc>
                  <a:buFont typeface="+mj-ea"/>
                  <a:buAutoNum type="circleNumDbPlain"/>
                  <a:tabLst>
                    <a:tab pos="762000" algn="l"/>
                  </a:tabLst>
                </a:pPr>
                <a:r>
                  <a:rPr lang="en-US" altLang="zh-CN" b="1" kern="100" dirty="0">
                    <a:effectLst/>
                  </a:rPr>
                  <a:t> </a:t>
                </a:r>
                <a14:m>
                  <m:oMath xmlns:m="http://schemas.openxmlformats.org/officeDocument/2006/math">
                    <m:r>
                      <a:rPr lang="en-US" altLang="zh-CN" b="1" i="1" kern="100" dirty="0" smtClean="0">
                        <a:effectLst/>
                        <a:latin typeface="Cambria Math" panose="02040503050406030204" pitchFamily="18" charset="0"/>
                      </a:rPr>
                      <m:t>𝑺</m:t>
                    </m:r>
                  </m:oMath>
                </a14:m>
                <a:r>
                  <a:rPr lang="zh-CN" altLang="zh-CN" b="1" kern="100" dirty="0">
                    <a:effectLst/>
                  </a:rPr>
                  <a:t>： 离散的环境状态集合；</a:t>
                </a:r>
                <a:endParaRPr lang="zh-CN" altLang="zh-CN" kern="100" dirty="0">
                  <a:effectLst/>
                </a:endParaRPr>
              </a:p>
              <a:p>
                <a:pPr marL="342900" lvl="0" indent="-342900" algn="just">
                  <a:lnSpc>
                    <a:spcPct val="150000"/>
                  </a:lnSpc>
                  <a:buFont typeface="+mj-ea"/>
                  <a:buAutoNum type="circleNumDbPlain"/>
                  <a:tabLst>
                    <a:tab pos="762000" algn="l"/>
                  </a:tabLst>
                </a:pPr>
                <a:r>
                  <a:rPr lang="en-US" altLang="zh-CN" b="1" kern="100" dirty="0">
                    <a:effectLst/>
                  </a:rPr>
                  <a:t> </a:t>
                </a:r>
                <a14:m>
                  <m:oMath xmlns:m="http://schemas.openxmlformats.org/officeDocument/2006/math">
                    <m:r>
                      <a:rPr lang="en-US" altLang="zh-CN" b="1" i="1" kern="100" dirty="0" smtClean="0">
                        <a:effectLst/>
                        <a:latin typeface="Cambria Math" panose="02040503050406030204" pitchFamily="18" charset="0"/>
                      </a:rPr>
                      <m:t>𝑨</m:t>
                    </m:r>
                  </m:oMath>
                </a14:m>
                <a:r>
                  <a:rPr lang="zh-CN" altLang="zh-CN" b="1" kern="100" dirty="0">
                    <a:effectLst/>
                  </a:rPr>
                  <a:t>： 离散的动作集合；</a:t>
                </a:r>
                <a:endParaRPr lang="zh-CN" altLang="zh-CN" kern="100" dirty="0">
                  <a:effectLst/>
                </a:endParaRPr>
              </a:p>
              <a:p>
                <a:pPr marL="342900" lvl="0" indent="-342900" algn="just">
                  <a:lnSpc>
                    <a:spcPct val="150000"/>
                  </a:lnSpc>
                  <a:buFont typeface="+mj-ea"/>
                  <a:buAutoNum type="circleNumDbPlain"/>
                  <a:tabLst>
                    <a:tab pos="762000" algn="l"/>
                  </a:tabLst>
                </a:pPr>
                <a:r>
                  <a:rPr lang="en-US" altLang="zh-CN" b="1" kern="100" dirty="0">
                    <a:effectLst/>
                  </a:rPr>
                  <a:t> </a:t>
                </a:r>
                <a14:m>
                  <m:oMath xmlns:m="http://schemas.openxmlformats.org/officeDocument/2006/math">
                    <m:r>
                      <a:rPr lang="en-US" altLang="zh-CN" b="1" i="1" kern="100" dirty="0" smtClean="0">
                        <a:effectLst/>
                        <a:latin typeface="Cambria Math" panose="02040503050406030204" pitchFamily="18" charset="0"/>
                      </a:rPr>
                      <m:t>𝒓</m:t>
                    </m:r>
                    <m:r>
                      <a:rPr lang="en-US" altLang="zh-CN" b="1" i="1" kern="100" dirty="0" smtClean="0">
                        <a:effectLst/>
                        <a:latin typeface="Cambria Math" panose="02040503050406030204" pitchFamily="18" charset="0"/>
                      </a:rPr>
                      <m:t>: </m:t>
                    </m:r>
                    <m:r>
                      <a:rPr lang="en-US" altLang="zh-CN" b="1" i="1" kern="100" dirty="0" smtClean="0">
                        <a:effectLst/>
                        <a:latin typeface="Cambria Math" panose="02040503050406030204" pitchFamily="18" charset="0"/>
                      </a:rPr>
                      <m:t>𝑺</m:t>
                    </m:r>
                    <m:r>
                      <a:rPr lang="zh-CN" altLang="zh-CN" b="1" i="1" kern="100" dirty="0" smtClean="0">
                        <a:effectLst/>
                        <a:latin typeface="Cambria Math" panose="02040503050406030204" pitchFamily="18" charset="0"/>
                      </a:rPr>
                      <m:t>×</m:t>
                    </m:r>
                    <m:r>
                      <a:rPr lang="en-US" altLang="zh-CN" b="1" i="1" kern="100" dirty="0" smtClean="0">
                        <a:effectLst/>
                        <a:latin typeface="Cambria Math" panose="02040503050406030204" pitchFamily="18" charset="0"/>
                      </a:rPr>
                      <m:t>𝑨</m:t>
                    </m:r>
                    <m:r>
                      <a:rPr lang="en-US" altLang="zh-CN" b="1" i="1" kern="100" dirty="0" smtClean="0">
                        <a:effectLst/>
                        <a:latin typeface="Cambria Math" panose="02040503050406030204" pitchFamily="18" charset="0"/>
                      </a:rPr>
                      <m:t> →</m:t>
                    </m:r>
                    <m:r>
                      <a:rPr lang="en-US" altLang="zh-CN" b="1" i="1" kern="100" dirty="0" smtClean="0">
                        <a:effectLst/>
                        <a:latin typeface="Cambria Math" panose="02040503050406030204" pitchFamily="18" charset="0"/>
                      </a:rPr>
                      <m:t>𝑹</m:t>
                    </m:r>
                    <m:r>
                      <a:rPr lang="en-US" altLang="zh-CN" b="1" i="1" kern="100" dirty="0" smtClean="0">
                        <a:effectLst/>
                        <a:latin typeface="Cambria Math" panose="02040503050406030204" pitchFamily="18" charset="0"/>
                      </a:rPr>
                      <m:t>  </m:t>
                    </m:r>
                  </m:oMath>
                </a14:m>
                <a:r>
                  <a:rPr lang="zh-CN" altLang="zh-CN" b="1" kern="100" dirty="0">
                    <a:solidFill>
                      <a:srgbClr val="0000FF"/>
                    </a:solidFill>
                    <a:effectLst/>
                  </a:rPr>
                  <a:t>回报函数</a:t>
                </a:r>
                <a:r>
                  <a:rPr lang="en-US" altLang="zh-CN" b="1" kern="100" dirty="0">
                    <a:effectLst/>
                  </a:rPr>
                  <a:t>;</a:t>
                </a:r>
                <a:endParaRPr lang="zh-CN" altLang="zh-CN" kern="100" dirty="0">
                  <a:effectLst/>
                </a:endParaRPr>
              </a:p>
              <a:p>
                <a:pPr marL="342900" lvl="0" indent="-342900" algn="just">
                  <a:lnSpc>
                    <a:spcPct val="150000"/>
                  </a:lnSpc>
                  <a:buFont typeface="+mj-ea"/>
                  <a:buAutoNum type="circleNumDbPlain"/>
                  <a:tabLst>
                    <a:tab pos="762000" algn="l"/>
                  </a:tabLst>
                </a:pPr>
                <a:r>
                  <a:rPr lang="en-US" altLang="zh-CN" b="1" kern="100" dirty="0">
                    <a:effectLst/>
                  </a:rPr>
                  <a:t> </a:t>
                </a:r>
                <a14:m>
                  <m:oMath xmlns:m="http://schemas.openxmlformats.org/officeDocument/2006/math">
                    <m:r>
                      <a:rPr lang="zh-CN" altLang="zh-CN" b="1" i="1" kern="100" dirty="0" smtClean="0">
                        <a:effectLst/>
                        <a:latin typeface="Cambria Math" panose="02040503050406030204" pitchFamily="18" charset="0"/>
                      </a:rPr>
                      <m:t>𝜹</m:t>
                    </m:r>
                    <m:r>
                      <a:rPr lang="en-US" altLang="zh-CN" b="1" i="1" kern="100" dirty="0" smtClean="0">
                        <a:effectLst/>
                        <a:latin typeface="Cambria Math" panose="02040503050406030204" pitchFamily="18" charset="0"/>
                      </a:rPr>
                      <m:t>: </m:t>
                    </m:r>
                    <m:r>
                      <a:rPr lang="en-US" altLang="zh-CN" b="1" i="1" kern="100" dirty="0" smtClean="0">
                        <a:effectLst/>
                        <a:latin typeface="Cambria Math" panose="02040503050406030204" pitchFamily="18" charset="0"/>
                      </a:rPr>
                      <m:t>𝑺</m:t>
                    </m:r>
                    <m:r>
                      <a:rPr lang="zh-CN" altLang="zh-CN" b="1" i="1" kern="100" dirty="0" smtClean="0">
                        <a:effectLst/>
                        <a:latin typeface="Cambria Math" panose="02040503050406030204" pitchFamily="18" charset="0"/>
                      </a:rPr>
                      <m:t>×</m:t>
                    </m:r>
                    <m:r>
                      <a:rPr lang="en-US" altLang="zh-CN" b="1" i="1" kern="100" dirty="0" smtClean="0">
                        <a:effectLst/>
                        <a:latin typeface="Cambria Math" panose="02040503050406030204" pitchFamily="18" charset="0"/>
                      </a:rPr>
                      <m:t>𝑨</m:t>
                    </m:r>
                    <m:r>
                      <a:rPr lang="en-US" altLang="zh-CN" b="1" i="1" kern="100" dirty="0" smtClean="0">
                        <a:effectLst/>
                        <a:latin typeface="Cambria Math" panose="02040503050406030204" pitchFamily="18" charset="0"/>
                      </a:rPr>
                      <m:t> →</m:t>
                    </m:r>
                    <m:r>
                      <a:rPr lang="en-US" altLang="zh-CN" b="1" i="1" kern="100" dirty="0" smtClean="0">
                        <a:effectLst/>
                        <a:latin typeface="Cambria Math" panose="02040503050406030204" pitchFamily="18" charset="0"/>
                      </a:rPr>
                      <m:t>𝑺</m:t>
                    </m:r>
                    <m:r>
                      <a:rPr lang="en-US" altLang="zh-CN" b="1" i="1" kern="100" dirty="0" smtClean="0">
                        <a:effectLst/>
                        <a:latin typeface="Cambria Math" panose="02040503050406030204" pitchFamily="18" charset="0"/>
                      </a:rPr>
                      <m:t>  </m:t>
                    </m:r>
                  </m:oMath>
                </a14:m>
                <a:r>
                  <a:rPr lang="zh-CN" altLang="zh-CN" b="1" kern="100" dirty="0">
                    <a:effectLst/>
                  </a:rPr>
                  <a:t>状态转换函数</a:t>
                </a:r>
                <a:r>
                  <a:rPr lang="zh-CN" altLang="en-US" b="1" kern="100" dirty="0">
                    <a:effectLst/>
                  </a:rPr>
                  <a:t>；</a:t>
                </a:r>
                <a:endParaRPr lang="zh-CN" altLang="zh-CN" kern="100" dirty="0">
                  <a:effectLst/>
                </a:endParaRPr>
              </a:p>
              <a:p>
                <a:pPr marL="342900" lvl="0" indent="-342900" algn="just">
                  <a:lnSpc>
                    <a:spcPct val="150000"/>
                  </a:lnSpc>
                  <a:buFont typeface="+mj-ea"/>
                  <a:buAutoNum type="circleNumDbPlain"/>
                  <a:tabLst>
                    <a:tab pos="762000" algn="l"/>
                  </a:tabLst>
                </a:pPr>
                <a:r>
                  <a:rPr lang="en-US" altLang="zh-CN" b="1" kern="100" dirty="0">
                    <a:effectLst/>
                  </a:rPr>
                  <a:t> </a:t>
                </a:r>
                <a14:m>
                  <m:oMath xmlns:m="http://schemas.openxmlformats.org/officeDocument/2006/math">
                    <m:r>
                      <a:rPr lang="en-US" altLang="zh-CN" b="1" i="1" kern="100" dirty="0" smtClean="0">
                        <a:effectLst/>
                        <a:latin typeface="Cambria Math" panose="02040503050406030204" pitchFamily="18" charset="0"/>
                      </a:rPr>
                      <m:t>𝑽</m:t>
                    </m:r>
                    <m:r>
                      <a:rPr lang="zh-CN" altLang="zh-CN" b="1" i="1" kern="100" dirty="0" smtClean="0">
                        <a:effectLst/>
                        <a:latin typeface="Cambria Math" panose="02040503050406030204" pitchFamily="18" charset="0"/>
                      </a:rPr>
                      <m:t>：</m:t>
                    </m:r>
                    <m:r>
                      <a:rPr lang="en-US" altLang="zh-CN" b="1" i="1" kern="100" dirty="0" smtClean="0">
                        <a:effectLst/>
                        <a:latin typeface="Cambria Math" panose="02040503050406030204" pitchFamily="18" charset="0"/>
                      </a:rPr>
                      <m:t>𝑺</m:t>
                    </m:r>
                    <m:r>
                      <a:rPr lang="zh-CN" altLang="zh-CN" b="1" i="1" kern="100" dirty="0" smtClean="0">
                        <a:effectLst/>
                        <a:latin typeface="Cambria Math" panose="02040503050406030204" pitchFamily="18" charset="0"/>
                      </a:rPr>
                      <m:t>→</m:t>
                    </m:r>
                    <m:r>
                      <a:rPr lang="en-US" altLang="zh-CN" b="1" i="1" kern="100" dirty="0" smtClean="0">
                        <a:effectLst/>
                        <a:latin typeface="Cambria Math" panose="02040503050406030204" pitchFamily="18" charset="0"/>
                      </a:rPr>
                      <m:t>𝑹</m:t>
                    </m:r>
                  </m:oMath>
                </a14:m>
                <a:r>
                  <a:rPr lang="en-US" altLang="zh-CN" b="1" kern="100" dirty="0">
                    <a:effectLst/>
                  </a:rPr>
                  <a:t>  </a:t>
                </a:r>
                <a:r>
                  <a:rPr lang="zh-CN" altLang="zh-CN" b="1" kern="100" dirty="0">
                    <a:effectLst/>
                  </a:rPr>
                  <a:t>值函数（</a:t>
                </a:r>
                <a:r>
                  <a:rPr lang="zh-CN" altLang="zh-CN" b="1" kern="100" dirty="0">
                    <a:effectLst/>
                    <a:highlight>
                      <a:srgbClr val="FFFF00"/>
                    </a:highlight>
                  </a:rPr>
                  <a:t>计算从</a:t>
                </a:r>
                <a:endParaRPr lang="en-US" altLang="zh-CN" b="1" kern="100" dirty="0">
                  <a:effectLst/>
                  <a:highlight>
                    <a:srgbClr val="FFFF00"/>
                  </a:highlight>
                </a:endParaRPr>
              </a:p>
              <a:p>
                <a:pPr marL="0" lvl="0" indent="0" algn="just">
                  <a:lnSpc>
                    <a:spcPct val="150000"/>
                  </a:lnSpc>
                  <a:buNone/>
                  <a:tabLst>
                    <a:tab pos="762000" algn="l"/>
                  </a:tabLst>
                </a:pPr>
                <a:r>
                  <a:rPr lang="zh-CN" altLang="zh-CN" b="1" kern="100" dirty="0">
                    <a:effectLst/>
                    <a:highlight>
                      <a:srgbClr val="FFFF00"/>
                    </a:highlight>
                  </a:rPr>
                  <a:t>初始状态出发的累计回报值）</a:t>
                </a:r>
                <a:r>
                  <a:rPr lang="zh-CN" altLang="en-US" b="1" kern="100" dirty="0">
                    <a:effectLst/>
                    <a:highlight>
                      <a:srgbClr val="FFFF00"/>
                    </a:highlight>
                  </a:rPr>
                  <a:t>；</a:t>
                </a:r>
                <a:endParaRPr lang="zh-CN" altLang="zh-CN" kern="100" dirty="0">
                  <a:effectLst/>
                </a:endParaRPr>
              </a:p>
              <a:p>
                <a:pPr marL="457200" lvl="0" indent="-457200" algn="just">
                  <a:lnSpc>
                    <a:spcPct val="150000"/>
                  </a:lnSpc>
                  <a:buFont typeface="+mj-ea"/>
                  <a:buAutoNum type="circleNumDbPlain" startAt="6"/>
                  <a:tabLst>
                    <a:tab pos="762000" algn="l"/>
                  </a:tabLst>
                </a:pPr>
                <a14:m>
                  <m:oMath xmlns:m="http://schemas.openxmlformats.org/officeDocument/2006/math">
                    <m:r>
                      <a:rPr lang="zh-CN" altLang="zh-CN" b="1" i="1" kern="100" dirty="0" smtClean="0">
                        <a:solidFill>
                          <a:srgbClr val="C00000"/>
                        </a:solidFill>
                        <a:effectLst/>
                        <a:latin typeface="Cambria Math" panose="02040503050406030204" pitchFamily="18" charset="0"/>
                      </a:rPr>
                      <m:t>𝝅</m:t>
                    </m:r>
                    <m:r>
                      <a:rPr lang="en-US" altLang="zh-CN" b="1" i="1" kern="100" dirty="0" smtClean="0">
                        <a:solidFill>
                          <a:srgbClr val="C00000"/>
                        </a:solidFill>
                        <a:effectLst/>
                        <a:latin typeface="Cambria Math" panose="02040503050406030204" pitchFamily="18" charset="0"/>
                      </a:rPr>
                      <m:t>: </m:t>
                    </m:r>
                    <m:r>
                      <a:rPr lang="en-US" altLang="zh-CN" b="1" i="1" kern="100" dirty="0" smtClean="0">
                        <a:solidFill>
                          <a:srgbClr val="C00000"/>
                        </a:solidFill>
                        <a:effectLst/>
                        <a:latin typeface="Cambria Math" panose="02040503050406030204" pitchFamily="18" charset="0"/>
                      </a:rPr>
                      <m:t>𝑺</m:t>
                    </m:r>
                    <m:r>
                      <a:rPr lang="zh-CN" altLang="zh-CN" b="1" i="1" kern="100" dirty="0" smtClean="0">
                        <a:solidFill>
                          <a:srgbClr val="C00000"/>
                        </a:solidFill>
                        <a:effectLst/>
                        <a:latin typeface="Cambria Math" panose="02040503050406030204" pitchFamily="18" charset="0"/>
                      </a:rPr>
                      <m:t>→</m:t>
                    </m:r>
                    <m:r>
                      <a:rPr lang="en-US" altLang="zh-CN" b="1" i="1" kern="100" dirty="0" smtClean="0">
                        <a:solidFill>
                          <a:srgbClr val="C00000"/>
                        </a:solidFill>
                        <a:effectLst/>
                        <a:latin typeface="Cambria Math" panose="02040503050406030204" pitchFamily="18" charset="0"/>
                      </a:rPr>
                      <m:t>𝑨</m:t>
                    </m:r>
                    <m:r>
                      <a:rPr lang="en-US" altLang="zh-CN" b="1" i="1" kern="100" dirty="0" smtClean="0">
                        <a:solidFill>
                          <a:srgbClr val="C00000"/>
                        </a:solidFill>
                        <a:effectLst/>
                        <a:latin typeface="Cambria Math" panose="02040503050406030204" pitchFamily="18" charset="0"/>
                      </a:rPr>
                      <m:t>  </m:t>
                    </m:r>
                  </m:oMath>
                </a14:m>
                <a:r>
                  <a:rPr lang="zh-CN" altLang="zh-CN" b="1" kern="100" dirty="0">
                    <a:solidFill>
                      <a:srgbClr val="C00000"/>
                    </a:solidFill>
                    <a:effectLst/>
                  </a:rPr>
                  <a:t>控制策略函数</a:t>
                </a:r>
                <a:r>
                  <a:rPr lang="zh-CN" altLang="en-US" b="1" kern="100" dirty="0">
                    <a:solidFill>
                      <a:srgbClr val="C00000"/>
                    </a:solidFill>
                    <a:effectLst/>
                  </a:rPr>
                  <a:t>。</a:t>
                </a:r>
                <a:endParaRPr lang="zh-CN" altLang="zh-CN" kern="100" dirty="0">
                  <a:solidFill>
                    <a:srgbClr val="C00000"/>
                  </a:solidFill>
                  <a:effectLst/>
                </a:endParaRPr>
              </a:p>
              <a:p>
                <a:pPr marL="0" indent="0" algn="just">
                  <a:lnSpc>
                    <a:spcPct val="140000"/>
                  </a:lnSpc>
                  <a:spcBef>
                    <a:spcPts val="600"/>
                  </a:spcBef>
                  <a:buNone/>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5194300"/>
              </a:xfrm>
              <a:blipFill>
                <a:blip r:embed="rId3"/>
                <a:stretch>
                  <a:fillRect l="-1186" b="-23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369EAEC-BD9A-4FEC-B8C7-4138ED858AFE}"/>
              </a:ext>
            </a:extLst>
          </p:cNvPr>
          <p:cNvPicPr>
            <a:picLocks noChangeAspect="1"/>
          </p:cNvPicPr>
          <p:nvPr/>
        </p:nvPicPr>
        <p:blipFill>
          <a:blip r:embed="rId4"/>
          <a:stretch>
            <a:fillRect/>
          </a:stretch>
        </p:blipFill>
        <p:spPr>
          <a:xfrm>
            <a:off x="5754914" y="2909123"/>
            <a:ext cx="6437086" cy="3583752"/>
          </a:xfrm>
          <a:prstGeom prst="rect">
            <a:avLst/>
          </a:prstGeom>
        </p:spPr>
      </p:pic>
    </p:spTree>
    <p:extLst>
      <p:ext uri="{BB962C8B-B14F-4D97-AF65-F5344CB8AC3E}">
        <p14:creationId xmlns:p14="http://schemas.microsoft.com/office/powerpoint/2010/main" val="2367371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b="1" dirty="0">
                <a:solidFill>
                  <a:srgbClr val="0000FF"/>
                </a:solidFill>
                <a:latin typeface="宋体" panose="02010600030101010101" pitchFamily="2" charset="-122"/>
                <a:ea typeface="宋体" panose="02010600030101010101" pitchFamily="2" charset="-122"/>
              </a:rPr>
              <a:t>4</a:t>
            </a:r>
            <a:r>
              <a:rPr lang="en-US" altLang="zh-CN" sz="4400" b="1" dirty="0">
                <a:solidFill>
                  <a:srgbClr val="0000FF"/>
                </a:solidFill>
                <a:effectLst/>
                <a:latin typeface="宋体" panose="02010600030101010101" pitchFamily="2" charset="-122"/>
                <a:ea typeface="宋体" panose="02010600030101010101" pitchFamily="2" charset="-122"/>
              </a:rPr>
              <a:t>.</a:t>
            </a:r>
            <a:r>
              <a:rPr lang="zh-CN" altLang="en-US" sz="4400" b="1" dirty="0">
                <a:solidFill>
                  <a:srgbClr val="0000FF"/>
                </a:solidFill>
                <a:effectLst/>
                <a:latin typeface="黑体" panose="02010609060101010101" pitchFamily="49" charset="-122"/>
                <a:ea typeface="黑体" panose="02010609060101010101" pitchFamily="49" charset="-122"/>
              </a:rPr>
              <a:t> 强化学习任务的精确描述</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027386"/>
              </a:xfrm>
            </p:spPr>
            <p:txBody>
              <a:bodyPr>
                <a:normAutofit/>
              </a:bodyPr>
              <a:lstStyle/>
              <a:p>
                <a:pPr algn="just">
                  <a:lnSpc>
                    <a:spcPct val="150000"/>
                  </a:lnSpc>
                  <a:buFont typeface="Wingdings" panose="05000000000000000000" pitchFamily="2" charset="2"/>
                  <a:buChar char="Ø"/>
                  <a:tabLst>
                    <a:tab pos="266700" algn="l"/>
                  </a:tabLst>
                </a:pPr>
                <a:r>
                  <a:rPr lang="zh-CN" altLang="en-US" b="1" kern="100" dirty="0">
                    <a:effectLst/>
                    <a:ea typeface="微软雅黑" panose="020B0503020204020204" pitchFamily="34" charset="-122"/>
                    <a:cs typeface="Times New Roman" panose="02020603050405020304" pitchFamily="18" charset="0"/>
                  </a:rPr>
                  <a:t> </a:t>
                </a:r>
                <a:r>
                  <a:rPr lang="zh-CN" altLang="en-US" b="1" kern="100" dirty="0">
                    <a:solidFill>
                      <a:srgbClr val="C00000"/>
                    </a:solidFill>
                    <a:effectLst/>
                    <a:ea typeface="微软雅黑" panose="020B0503020204020204" pitchFamily="34" charset="-122"/>
                    <a:cs typeface="Times New Roman" panose="02020603050405020304" pitchFamily="18" charset="0"/>
                  </a:rPr>
                  <a:t>马尔可夫决策过程</a:t>
                </a:r>
                <a:r>
                  <a:rPr lang="zh-CN" altLang="en-US" b="1" kern="100" dirty="0">
                    <a:effectLst/>
                    <a:ea typeface="微软雅黑" panose="020B0503020204020204" pitchFamily="34" charset="-122"/>
                    <a:cs typeface="Times New Roman" panose="02020603050405020304" pitchFamily="18" charset="0"/>
                  </a:rPr>
                  <a:t>（</a:t>
                </a:r>
                <a:r>
                  <a:rPr lang="en-US" altLang="zh-CN" b="1" kern="100" dirty="0">
                    <a:effectLst/>
                    <a:ea typeface="微软雅黑" panose="020B0503020204020204" pitchFamily="34" charset="-122"/>
                    <a:cs typeface="Times New Roman" panose="02020603050405020304" pitchFamily="18" charset="0"/>
                  </a:rPr>
                  <a:t>Markov Decision Process, </a:t>
                </a:r>
                <a:r>
                  <a:rPr lang="en-US" altLang="zh-CN" b="1" kern="100" dirty="0" err="1">
                    <a:effectLst/>
                    <a:ea typeface="微软雅黑" panose="020B0503020204020204" pitchFamily="34" charset="-122"/>
                    <a:cs typeface="Times New Roman" panose="02020603050405020304" pitchFamily="18" charset="0"/>
                  </a:rPr>
                  <a:t>MDP</a:t>
                </a:r>
                <a:r>
                  <a:rPr lang="zh-CN" altLang="en-US" b="1" kern="100" dirty="0">
                    <a:effectLst/>
                    <a:ea typeface="微软雅黑" panose="020B0503020204020204" pitchFamily="34" charset="-122"/>
                    <a:cs typeface="Times New Roman" panose="02020603050405020304" pitchFamily="18" charset="0"/>
                  </a:rPr>
                  <a:t>）：应用任意动作到任意状态上的输出只取决于此动作和状态（与以前的动作或状态无关）。</a:t>
                </a:r>
                <a:endParaRPr lang="en-US" altLang="zh-CN" b="1" kern="100" dirty="0">
                  <a:effectLst/>
                  <a:ea typeface="微软雅黑" panose="020B0503020204020204" pitchFamily="34" charset="-122"/>
                  <a:cs typeface="Times New Roman" panose="02020603050405020304" pitchFamily="18" charset="0"/>
                </a:endParaRPr>
              </a:p>
              <a:p>
                <a:pPr algn="just">
                  <a:lnSpc>
                    <a:spcPct val="150000"/>
                  </a:lnSpc>
                  <a:buFont typeface="Wingdings" panose="05000000000000000000" pitchFamily="2" charset="2"/>
                  <a:buChar char="Ø"/>
                  <a:tabLst>
                    <a:tab pos="266700" algn="l"/>
                  </a:tabLst>
                </a:pPr>
                <a:r>
                  <a:rPr lang="en-US" altLang="zh-CN" b="1" kern="100" dirty="0">
                    <a:solidFill>
                      <a:srgbClr val="C00000"/>
                    </a:solidFill>
                    <a:ea typeface="微软雅黑" panose="020B0503020204020204" pitchFamily="34" charset="-122"/>
                    <a:cs typeface="Times New Roman" panose="02020603050405020304" pitchFamily="18" charset="0"/>
                  </a:rPr>
                  <a:t> </a:t>
                </a:r>
                <a:r>
                  <a:rPr lang="zh-CN" altLang="zh-CN" b="1" kern="100" dirty="0">
                    <a:solidFill>
                      <a:srgbClr val="C00000"/>
                    </a:solidFill>
                    <a:ea typeface="微软雅黑" panose="020B0503020204020204" pitchFamily="34" charset="-122"/>
                    <a:cs typeface="Times New Roman" panose="02020603050405020304" pitchFamily="18" charset="0"/>
                  </a:rPr>
                  <a:t>确定性</a:t>
                </a:r>
                <a:r>
                  <a:rPr lang="en-US" altLang="zh-CN" b="1" kern="100" dirty="0" err="1">
                    <a:solidFill>
                      <a:srgbClr val="C00000"/>
                    </a:solidFill>
                    <a:ea typeface="微软雅黑" panose="020B0503020204020204" pitchFamily="34" charset="-122"/>
                    <a:cs typeface="Times New Roman" panose="02020603050405020304" pitchFamily="18" charset="0"/>
                  </a:rPr>
                  <a:t>MDP</a:t>
                </a:r>
                <a:r>
                  <a:rPr lang="zh-CN" altLang="zh-CN" b="1" kern="100" dirty="0">
                    <a:ea typeface="微软雅黑" panose="020B0503020204020204" pitchFamily="34" charset="-122"/>
                    <a:cs typeface="Times New Roman" panose="02020603050405020304" pitchFamily="18" charset="0"/>
                  </a:rPr>
                  <a:t>：</a:t>
                </a:r>
                <a14:m>
                  <m:oMath xmlns:m="http://schemas.openxmlformats.org/officeDocument/2006/math">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𝜹</m:t>
                    </m:r>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𝒔</m:t>
                    </m:r>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𝒂</m:t>
                    </m:r>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b="1" kern="100" dirty="0">
                    <a:ea typeface="微软雅黑" panose="020B0503020204020204" pitchFamily="34" charset="-122"/>
                    <a:cs typeface="Times New Roman" panose="02020603050405020304" pitchFamily="18" charset="0"/>
                  </a:rPr>
                  <a:t>和 </a:t>
                </a:r>
                <a14:m>
                  <m:oMath xmlns:m="http://schemas.openxmlformats.org/officeDocument/2006/math">
                    <m:r>
                      <a:rPr lang="en-US" altLang="zh-CN" b="1" kern="100" dirty="0">
                        <a:latin typeface="Cambria Math" panose="02040503050406030204" pitchFamily="18" charset="0"/>
                        <a:ea typeface="微软雅黑" panose="020B0503020204020204" pitchFamily="34" charset="-122"/>
                        <a:cs typeface="Times New Roman" panose="02020603050405020304" pitchFamily="18" charset="0"/>
                      </a:rPr>
                      <m:t>𝒓</m:t>
                    </m:r>
                    <m:r>
                      <a:rPr lang="en-US" altLang="zh-CN" b="1" kern="100"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b="1" kern="100" dirty="0" err="1">
                        <a:latin typeface="Cambria Math" panose="02040503050406030204" pitchFamily="18" charset="0"/>
                        <a:ea typeface="微软雅黑" panose="020B0503020204020204" pitchFamily="34" charset="-122"/>
                        <a:cs typeface="Times New Roman" panose="02020603050405020304" pitchFamily="18" charset="0"/>
                      </a:rPr>
                      <m:t>𝒔</m:t>
                    </m:r>
                    <m:r>
                      <a:rPr lang="en-US" altLang="zh-CN" b="1" kern="100" dirty="0" err="1">
                        <a:latin typeface="Cambria Math" panose="02040503050406030204" pitchFamily="18" charset="0"/>
                        <a:ea typeface="微软雅黑" panose="020B0503020204020204" pitchFamily="34" charset="-122"/>
                        <a:cs typeface="Times New Roman" panose="02020603050405020304" pitchFamily="18" charset="0"/>
                      </a:rPr>
                      <m:t>,</m:t>
                    </m:r>
                    <m:r>
                      <a:rPr lang="en-US" altLang="zh-CN" b="1" kern="100" dirty="0" err="1">
                        <a:latin typeface="Cambria Math" panose="02040503050406030204" pitchFamily="18" charset="0"/>
                        <a:ea typeface="微软雅黑" panose="020B0503020204020204" pitchFamily="34" charset="-122"/>
                        <a:cs typeface="Times New Roman" panose="02020603050405020304" pitchFamily="18" charset="0"/>
                      </a:rPr>
                      <m:t>𝒂</m:t>
                    </m:r>
                    <m:r>
                      <a:rPr lang="en-US" altLang="zh-CN" b="1" kern="100" dirty="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b="1" kern="100" dirty="0">
                    <a:ea typeface="微软雅黑" panose="020B0503020204020204" pitchFamily="34" charset="-122"/>
                    <a:cs typeface="Times New Roman" panose="02020603050405020304" pitchFamily="18" charset="0"/>
                  </a:rPr>
                  <a:t>是确定性函数；</a:t>
                </a:r>
              </a:p>
              <a:p>
                <a:pPr algn="just">
                  <a:lnSpc>
                    <a:spcPct val="150000"/>
                  </a:lnSpc>
                  <a:buFont typeface="Wingdings" panose="05000000000000000000" pitchFamily="2" charset="2"/>
                  <a:buChar char="Ø"/>
                  <a:tabLst>
                    <a:tab pos="266700" algn="l"/>
                  </a:tabLst>
                </a:pPr>
                <a:r>
                  <a:rPr lang="en-US" altLang="zh-CN" b="1" kern="100" dirty="0">
                    <a:solidFill>
                      <a:srgbClr val="C00000"/>
                    </a:solidFill>
                    <a:ea typeface="微软雅黑" panose="020B0503020204020204" pitchFamily="34" charset="-122"/>
                    <a:cs typeface="Times New Roman" panose="02020603050405020304" pitchFamily="18" charset="0"/>
                  </a:rPr>
                  <a:t> </a:t>
                </a:r>
                <a:r>
                  <a:rPr lang="zh-CN" altLang="zh-CN" b="1" kern="100" dirty="0">
                    <a:solidFill>
                      <a:srgbClr val="C00000"/>
                    </a:solidFill>
                    <a:ea typeface="微软雅黑" panose="020B0503020204020204" pitchFamily="34" charset="-122"/>
                    <a:cs typeface="Times New Roman" panose="02020603050405020304" pitchFamily="18" charset="0"/>
                  </a:rPr>
                  <a:t>非确定性</a:t>
                </a:r>
                <a:r>
                  <a:rPr lang="en-US" altLang="zh-CN" b="1" kern="100" dirty="0" err="1">
                    <a:solidFill>
                      <a:srgbClr val="C00000"/>
                    </a:solidFill>
                    <a:ea typeface="微软雅黑" panose="020B0503020204020204" pitchFamily="34" charset="-122"/>
                    <a:cs typeface="Times New Roman" panose="02020603050405020304" pitchFamily="18" charset="0"/>
                  </a:rPr>
                  <a:t>MDP</a:t>
                </a:r>
                <a:r>
                  <a:rPr lang="zh-CN" altLang="zh-CN" b="1" kern="100" dirty="0">
                    <a:ea typeface="微软雅黑" panose="020B0503020204020204" pitchFamily="34" charset="-122"/>
                    <a:cs typeface="Times New Roman" panose="02020603050405020304" pitchFamily="18" charset="0"/>
                  </a:rPr>
                  <a:t>：</a:t>
                </a:r>
                <a14:m>
                  <m:oMath xmlns:m="http://schemas.openxmlformats.org/officeDocument/2006/math">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𝜹</m:t>
                    </m:r>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𝒔</m:t>
                    </m:r>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𝒂</m:t>
                    </m:r>
                    <m:r>
                      <a:rPr lang="en-US" altLang="zh-CN" b="1" kern="10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b="1" kern="100" dirty="0">
                    <a:ea typeface="微软雅黑" panose="020B0503020204020204" pitchFamily="34" charset="-122"/>
                    <a:cs typeface="Times New Roman" panose="02020603050405020304" pitchFamily="18" charset="0"/>
                  </a:rPr>
                  <a:t>和</a:t>
                </a:r>
                <a14:m>
                  <m:oMath xmlns:m="http://schemas.openxmlformats.org/officeDocument/2006/math">
                    <m:r>
                      <a:rPr lang="en-US" altLang="zh-CN" b="1" kern="100" dirty="0">
                        <a:latin typeface="Cambria Math" panose="02040503050406030204" pitchFamily="18" charset="0"/>
                        <a:ea typeface="微软雅黑" panose="020B0503020204020204" pitchFamily="34" charset="-122"/>
                        <a:cs typeface="Times New Roman" panose="02020603050405020304" pitchFamily="18" charset="0"/>
                      </a:rPr>
                      <m:t>𝒓</m:t>
                    </m:r>
                    <m:r>
                      <a:rPr lang="en-US" altLang="zh-CN" b="1" kern="100" dirty="0">
                        <a:latin typeface="Cambria Math" panose="02040503050406030204" pitchFamily="18" charset="0"/>
                        <a:ea typeface="微软雅黑" panose="020B0503020204020204" pitchFamily="34" charset="-122"/>
                        <a:cs typeface="Times New Roman" panose="02020603050405020304" pitchFamily="18" charset="0"/>
                      </a:rPr>
                      <m:t>(</m:t>
                    </m:r>
                    <m:r>
                      <a:rPr lang="en-US" altLang="zh-CN" b="1" kern="100" dirty="0" err="1">
                        <a:latin typeface="Cambria Math" panose="02040503050406030204" pitchFamily="18" charset="0"/>
                        <a:ea typeface="微软雅黑" panose="020B0503020204020204" pitchFamily="34" charset="-122"/>
                        <a:cs typeface="Times New Roman" panose="02020603050405020304" pitchFamily="18" charset="0"/>
                      </a:rPr>
                      <m:t>𝒔</m:t>
                    </m:r>
                    <m:r>
                      <a:rPr lang="en-US" altLang="zh-CN" b="1" kern="100" dirty="0" err="1">
                        <a:latin typeface="Cambria Math" panose="02040503050406030204" pitchFamily="18" charset="0"/>
                        <a:ea typeface="微软雅黑" panose="020B0503020204020204" pitchFamily="34" charset="-122"/>
                        <a:cs typeface="Times New Roman" panose="02020603050405020304" pitchFamily="18" charset="0"/>
                      </a:rPr>
                      <m:t>,</m:t>
                    </m:r>
                    <m:r>
                      <a:rPr lang="en-US" altLang="zh-CN" b="1" kern="100" dirty="0" err="1">
                        <a:latin typeface="Cambria Math" panose="02040503050406030204" pitchFamily="18" charset="0"/>
                        <a:ea typeface="微软雅黑" panose="020B0503020204020204" pitchFamily="34" charset="-122"/>
                        <a:cs typeface="Times New Roman" panose="02020603050405020304" pitchFamily="18" charset="0"/>
                      </a:rPr>
                      <m:t>𝒂</m:t>
                    </m:r>
                    <m:r>
                      <a:rPr lang="en-US" altLang="zh-CN" b="1" kern="100" dirty="0">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zh-CN" b="1" kern="100" dirty="0">
                    <a:ea typeface="微软雅黑" panose="020B0503020204020204" pitchFamily="34" charset="-122"/>
                    <a:cs typeface="Times New Roman" panose="02020603050405020304" pitchFamily="18" charset="0"/>
                  </a:rPr>
                  <a:t>是非确定性函数</a:t>
                </a:r>
                <a:r>
                  <a:rPr lang="en-US" altLang="zh-CN" b="1" kern="100" dirty="0">
                    <a:ea typeface="微软雅黑" panose="020B0503020204020204" pitchFamily="34" charset="-122"/>
                    <a:cs typeface="Times New Roman" panose="02020603050405020304" pitchFamily="18" charset="0"/>
                  </a:rPr>
                  <a:t>(</a:t>
                </a:r>
                <a:r>
                  <a:rPr lang="zh-CN" altLang="zh-CN" b="1" kern="100" dirty="0">
                    <a:ea typeface="微软雅黑" panose="020B0503020204020204" pitchFamily="34" charset="-122"/>
                    <a:cs typeface="Times New Roman" panose="02020603050405020304" pitchFamily="18" charset="0"/>
                  </a:rPr>
                  <a:t>取值不固定，给出</a:t>
                </a:r>
                <a:r>
                  <a:rPr lang="zh-CN" altLang="zh-CN" b="1" kern="100" dirty="0">
                    <a:solidFill>
                      <a:srgbClr val="0000FF"/>
                    </a:solidFill>
                    <a:ea typeface="微软雅黑" panose="020B0503020204020204" pitchFamily="34" charset="-122"/>
                    <a:cs typeface="Times New Roman" panose="02020603050405020304" pitchFamily="18" charset="0"/>
                  </a:rPr>
                  <a:t>取值的概率分布</a:t>
                </a:r>
                <a:r>
                  <a:rPr lang="zh-CN" altLang="zh-CN" b="1" kern="100" dirty="0">
                    <a:ea typeface="微软雅黑" panose="020B0503020204020204" pitchFamily="34" charset="-122"/>
                    <a:cs typeface="Times New Roman" panose="02020603050405020304" pitchFamily="18" charset="0"/>
                  </a:rPr>
                  <a:t>而非具体值。有时候</a:t>
                </a:r>
                <a:r>
                  <a:rPr lang="en-US" altLang="zh-CN" b="1" kern="100" dirty="0">
                    <a:ea typeface="微软雅黑" panose="020B0503020204020204" pitchFamily="34" charset="-122"/>
                    <a:cs typeface="Times New Roman" panose="02020603050405020304" pitchFamily="18" charset="0"/>
                  </a:rPr>
                  <a:t>s</a:t>
                </a:r>
                <a:r>
                  <a:rPr lang="zh-CN" altLang="zh-CN" b="1" kern="100" dirty="0">
                    <a:ea typeface="微软雅黑" panose="020B0503020204020204" pitchFamily="34" charset="-122"/>
                    <a:cs typeface="Times New Roman" panose="02020603050405020304" pitchFamily="18" charset="0"/>
                  </a:rPr>
                  <a:t>都是不确定的，</a:t>
                </a:r>
                <a:r>
                  <a:rPr lang="en-US" altLang="zh-CN" b="1" kern="100" dirty="0">
                    <a:ea typeface="微软雅黑" panose="020B0503020204020204" pitchFamily="34" charset="-122"/>
                    <a:cs typeface="Times New Roman" panose="02020603050405020304" pitchFamily="18" charset="0"/>
                  </a:rPr>
                  <a:t>agent</a:t>
                </a:r>
                <a:r>
                  <a:rPr lang="zh-CN" altLang="zh-CN" b="1" kern="100" dirty="0">
                    <a:ea typeface="微软雅黑" panose="020B0503020204020204" pitchFamily="34" charset="-122"/>
                    <a:cs typeface="Times New Roman" panose="02020603050405020304" pitchFamily="18" charset="0"/>
                  </a:rPr>
                  <a:t>不清楚当前所在的状态，或只能部分观测当前的状态，</a:t>
                </a:r>
                <a:r>
                  <a:rPr lang="en-US" altLang="zh-CN" b="1" kern="100" dirty="0" err="1">
                    <a:ea typeface="微软雅黑" panose="020B0503020204020204" pitchFamily="34" charset="-122"/>
                    <a:cs typeface="Times New Roman" panose="02020603050405020304" pitchFamily="18" charset="0"/>
                  </a:rPr>
                  <a:t>POMDP</a:t>
                </a:r>
                <a:r>
                  <a:rPr lang="en-US" altLang="zh-CN" b="1" kern="100" dirty="0">
                    <a:ea typeface="微软雅黑" panose="020B0503020204020204" pitchFamily="34" charset="-122"/>
                    <a:cs typeface="Times New Roman" panose="02020603050405020304" pitchFamily="18" charset="0"/>
                  </a:rPr>
                  <a:t>)</a:t>
                </a:r>
                <a:r>
                  <a:rPr lang="zh-CN" altLang="zh-CN" b="1" kern="100" dirty="0">
                    <a:ea typeface="微软雅黑" panose="020B0503020204020204" pitchFamily="34" charset="-122"/>
                    <a:cs typeface="Times New Roman" panose="02020603050405020304" pitchFamily="18" charset="0"/>
                  </a:rPr>
                  <a:t>；</a:t>
                </a:r>
              </a:p>
              <a:p>
                <a:pPr marL="0" indent="0" algn="just">
                  <a:lnSpc>
                    <a:spcPct val="140000"/>
                  </a:lnSpc>
                  <a:spcBef>
                    <a:spcPts val="600"/>
                  </a:spcBef>
                  <a:buNone/>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5027386"/>
              </a:xfrm>
              <a:blipFill>
                <a:blip r:embed="rId3"/>
                <a:stretch>
                  <a:fillRect l="-1017" r="-1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9246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b="1" dirty="0">
                <a:solidFill>
                  <a:srgbClr val="0000FF"/>
                </a:solidFill>
                <a:latin typeface="宋体" panose="02010600030101010101" pitchFamily="2" charset="-122"/>
                <a:ea typeface="宋体" panose="02010600030101010101" pitchFamily="2" charset="-122"/>
              </a:rPr>
              <a:t>4</a:t>
            </a:r>
            <a:r>
              <a:rPr lang="en-US" altLang="zh-CN" sz="4400" b="1" dirty="0">
                <a:solidFill>
                  <a:srgbClr val="0000FF"/>
                </a:solidFill>
                <a:effectLst/>
                <a:latin typeface="宋体" panose="02010600030101010101" pitchFamily="2" charset="-122"/>
                <a:ea typeface="宋体" panose="02010600030101010101" pitchFamily="2" charset="-122"/>
              </a:rPr>
              <a:t>.</a:t>
            </a:r>
            <a:r>
              <a:rPr lang="zh-CN" altLang="en-US" sz="4400" b="1" dirty="0">
                <a:solidFill>
                  <a:srgbClr val="0000FF"/>
                </a:solidFill>
                <a:effectLst/>
                <a:latin typeface="黑体" panose="02010609060101010101" pitchFamily="49" charset="-122"/>
                <a:ea typeface="黑体" panose="02010609060101010101" pitchFamily="49" charset="-122"/>
              </a:rPr>
              <a:t> 强化学习任务的精确描述</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4969329"/>
              </a:xfrm>
            </p:spPr>
            <p:txBody>
              <a:bodyPr>
                <a:normAutofit fontScale="85000" lnSpcReduction="20000"/>
              </a:bodyPr>
              <a:lstStyle/>
              <a:p>
                <a:pPr algn="just">
                  <a:lnSpc>
                    <a:spcPct val="150000"/>
                  </a:lnSpc>
                  <a:spcBef>
                    <a:spcPts val="600"/>
                  </a:spcBef>
                  <a:buFont typeface="Wingdings" panose="05000000000000000000" pitchFamily="2" charset="2"/>
                  <a:buChar char="Ø"/>
                  <a:tabLst>
                    <a:tab pos="457200" algn="l"/>
                  </a:tabLst>
                </a:pPr>
                <a14:m>
                  <m:oMath xmlns:m="http://schemas.openxmlformats.org/officeDocument/2006/math">
                    <m:r>
                      <a:rPr lang="en-US" altLang="zh-CN" b="1" i="1" kern="100" smtClean="0">
                        <a:effectLst/>
                        <a:latin typeface="Cambria Math" panose="02040503050406030204" pitchFamily="18" charset="0"/>
                      </a:rPr>
                      <m:t> </m:t>
                    </m:r>
                    <m:sSup>
                      <m:sSupPr>
                        <m:ctrlPr>
                          <a:rPr lang="zh-CN" altLang="zh-CN" b="1" i="1" kern="100" smtClean="0">
                            <a:effectLst/>
                            <a:latin typeface="Cambria Math" panose="02040503050406030204" pitchFamily="18" charset="0"/>
                          </a:rPr>
                        </m:ctrlPr>
                      </m:sSupPr>
                      <m:e>
                        <m:r>
                          <a:rPr lang="en-US" altLang="zh-CN" b="1" i="1" kern="100">
                            <a:effectLst/>
                            <a:latin typeface="Cambria Math" panose="02040503050406030204" pitchFamily="18" charset="0"/>
                          </a:rPr>
                          <m:t>𝑽</m:t>
                        </m:r>
                      </m:e>
                      <m:sup>
                        <m:r>
                          <a:rPr lang="en-US" altLang="zh-CN" b="1" i="1" kern="100">
                            <a:effectLst/>
                            <a:latin typeface="Cambria Math" panose="02040503050406030204" pitchFamily="18" charset="0"/>
                          </a:rPr>
                          <m:t>𝝅</m:t>
                        </m:r>
                      </m:sup>
                    </m:sSup>
                    <m:r>
                      <a:rPr lang="en-US" altLang="zh-CN" b="1" i="1" kern="100">
                        <a:effectLst/>
                        <a:latin typeface="Cambria Math" panose="02040503050406030204" pitchFamily="18" charset="0"/>
                      </a:rPr>
                      <m:t>(</m:t>
                    </m:r>
                    <m:r>
                      <a:rPr lang="en-US" altLang="zh-CN" b="1" i="1" kern="100">
                        <a:effectLst/>
                        <a:latin typeface="Cambria Math" panose="02040503050406030204" pitchFamily="18" charset="0"/>
                      </a:rPr>
                      <m:t>𝒔</m:t>
                    </m:r>
                    <m:r>
                      <a:rPr lang="en-US" altLang="zh-CN" b="1" i="1" kern="100">
                        <a:effectLst/>
                        <a:latin typeface="Cambria Math" panose="02040503050406030204" pitchFamily="18" charset="0"/>
                      </a:rPr>
                      <m:t>)</m:t>
                    </m:r>
                  </m:oMath>
                </a14:m>
                <a:r>
                  <a:rPr lang="zh-CN" altLang="zh-CN" b="1" kern="100" dirty="0">
                    <a:effectLst/>
                  </a:rPr>
                  <a:t>表示策略</a:t>
                </a:r>
                <a14:m>
                  <m:oMath xmlns:m="http://schemas.openxmlformats.org/officeDocument/2006/math">
                    <m:r>
                      <a:rPr lang="en-US" altLang="zh-CN" b="1" i="1" kern="100">
                        <a:effectLst/>
                        <a:latin typeface="Cambria Math" panose="02040503050406030204" pitchFamily="18" charset="0"/>
                      </a:rPr>
                      <m:t>𝝅</m:t>
                    </m:r>
                  </m:oMath>
                </a14:m>
                <a:r>
                  <a:rPr lang="zh-CN" altLang="zh-CN" b="1" kern="100" dirty="0">
                    <a:effectLst/>
                  </a:rPr>
                  <a:t>从初始状态</a:t>
                </a:r>
                <a14:m>
                  <m:oMath xmlns:m="http://schemas.openxmlformats.org/officeDocument/2006/math">
                    <m:r>
                      <a:rPr lang="en-US" altLang="zh-CN" b="1" i="1" kern="100" dirty="0" smtClean="0">
                        <a:effectLst/>
                        <a:latin typeface="Cambria Math" panose="02040503050406030204" pitchFamily="18" charset="0"/>
                      </a:rPr>
                      <m:t>𝒔</m:t>
                    </m:r>
                  </m:oMath>
                </a14:m>
                <a:r>
                  <a:rPr lang="zh-CN" altLang="zh-CN" b="1" kern="100" dirty="0">
                    <a:effectLst/>
                  </a:rPr>
                  <a:t>获得的</a:t>
                </a:r>
                <a:r>
                  <a:rPr lang="zh-CN" altLang="zh-CN" b="1" kern="100" dirty="0">
                    <a:solidFill>
                      <a:srgbClr val="0000FF"/>
                    </a:solidFill>
                    <a:effectLst/>
                  </a:rPr>
                  <a:t>累计折算回报</a:t>
                </a:r>
                <a:r>
                  <a:rPr lang="zh-CN" altLang="zh-CN" b="1" kern="100" dirty="0">
                    <a:effectLst/>
                  </a:rPr>
                  <a:t>（</a:t>
                </a:r>
                <a:r>
                  <a:rPr lang="en-US" altLang="zh-CN" b="1" kern="100" dirty="0">
                    <a:effectLst/>
                  </a:rPr>
                  <a:t>discounted cumulative reward</a:t>
                </a:r>
                <a:r>
                  <a:rPr lang="zh-CN" altLang="zh-CN" b="1" kern="100" dirty="0">
                    <a:effectLst/>
                  </a:rPr>
                  <a:t>）</a:t>
                </a:r>
                <a:endParaRPr lang="zh-CN" altLang="zh-CN" kern="100" dirty="0">
                  <a:effectLst/>
                </a:endParaRPr>
              </a:p>
              <a:p>
                <a:pPr indent="0" algn="ctr">
                  <a:lnSpc>
                    <a:spcPct val="150000"/>
                  </a:lnSpc>
                  <a:spcBef>
                    <a:spcPts val="600"/>
                  </a:spcBef>
                  <a:buNone/>
                  <a:tabLst>
                    <a:tab pos="457200" algn="l"/>
                  </a:tabLst>
                </a:pPr>
                <a14:m>
                  <m:oMath xmlns:m="http://schemas.openxmlformats.org/officeDocument/2006/math">
                    <m:sSup>
                      <m:sSupPr>
                        <m:ctrlPr>
                          <a:rPr lang="zh-CN" altLang="zh-CN" b="1" i="1" kern="100" smtClean="0">
                            <a:effectLst/>
                            <a:latin typeface="Cambria Math" panose="02040503050406030204" pitchFamily="18" charset="0"/>
                          </a:rPr>
                        </m:ctrlPr>
                      </m:sSupPr>
                      <m:e>
                        <m:r>
                          <a:rPr lang="en-US" altLang="zh-CN" b="1" i="1" kern="100">
                            <a:effectLst/>
                            <a:latin typeface="Cambria Math" panose="02040503050406030204" pitchFamily="18" charset="0"/>
                          </a:rPr>
                          <m:t>𝑽</m:t>
                        </m:r>
                      </m:e>
                      <m:sup>
                        <m:r>
                          <a:rPr lang="en-US" altLang="zh-CN" b="1" i="1" kern="100">
                            <a:effectLst/>
                            <a:latin typeface="Cambria Math" panose="02040503050406030204" pitchFamily="18" charset="0"/>
                          </a:rPr>
                          <m:t>𝝅</m:t>
                        </m:r>
                      </m:sup>
                    </m:sSup>
                    <m:r>
                      <a:rPr lang="en-US" altLang="zh-CN" b="1" i="1" kern="100" smtClean="0">
                        <a:effectLst/>
                        <a:latin typeface="Cambria Math" panose="02040503050406030204" pitchFamily="18" charset="0"/>
                      </a:rPr>
                      <m:t>(</m:t>
                    </m:r>
                    <m:sSub>
                      <m:sSubPr>
                        <m:ctrlPr>
                          <a:rPr lang="zh-CN" altLang="zh-CN" b="1" i="1" kern="100" smtClean="0">
                            <a:effectLst/>
                            <a:latin typeface="Cambria Math" panose="02040503050406030204" pitchFamily="18" charset="0"/>
                          </a:rPr>
                        </m:ctrlPr>
                      </m:sSubPr>
                      <m:e>
                        <m:r>
                          <a:rPr lang="en-US" altLang="zh-CN" b="1" i="1" kern="100">
                            <a:effectLst/>
                            <a:latin typeface="Cambria Math" panose="02040503050406030204" pitchFamily="18" charset="0"/>
                          </a:rPr>
                          <m:t>𝒔</m:t>
                        </m:r>
                      </m:e>
                      <m:sub>
                        <m:r>
                          <a:rPr lang="en-US" altLang="zh-CN" b="1" i="1" kern="100">
                            <a:effectLst/>
                            <a:latin typeface="Cambria Math" panose="02040503050406030204" pitchFamily="18" charset="0"/>
                          </a:rPr>
                          <m:t>𝒕</m:t>
                        </m:r>
                      </m:sub>
                    </m:sSub>
                    <m:r>
                      <a:rPr lang="en-US" altLang="zh-CN" b="1" i="1" kern="100" smtClean="0">
                        <a:effectLst/>
                        <a:latin typeface="Cambria Math" panose="02040503050406030204" pitchFamily="18" charset="0"/>
                      </a:rPr>
                      <m:t>)</m:t>
                    </m:r>
                    <m:r>
                      <a:rPr lang="zh-CN" altLang="zh-CN" b="1" i="1" kern="100" dirty="0" smtClean="0">
                        <a:effectLst/>
                        <a:latin typeface="Cambria Math" panose="02040503050406030204" pitchFamily="18" charset="0"/>
                      </a:rPr>
                      <m:t>＝</m:t>
                    </m:r>
                    <m:r>
                      <a:rPr lang="zh-CN" altLang="zh-CN" b="1" i="1" kern="100" dirty="0" smtClean="0">
                        <a:effectLst/>
                        <a:latin typeface="Cambria Math" panose="02040503050406030204" pitchFamily="18" charset="0"/>
                      </a:rPr>
                      <m:t> </m:t>
                    </m:r>
                    <m:r>
                      <a:rPr lang="en-US" altLang="zh-CN" b="1" i="1" kern="100" dirty="0" smtClean="0">
                        <a:effectLst/>
                        <a:latin typeface="Cambria Math" panose="02040503050406030204" pitchFamily="18" charset="0"/>
                      </a:rPr>
                      <m:t>𝒓</m:t>
                    </m:r>
                    <m:r>
                      <a:rPr lang="en-US" altLang="zh-CN" b="1" i="1" kern="100" baseline="-25000" dirty="0" smtClean="0">
                        <a:effectLst/>
                        <a:latin typeface="Cambria Math" panose="02040503050406030204" pitchFamily="18" charset="0"/>
                      </a:rPr>
                      <m:t>𝒕</m:t>
                    </m:r>
                    <m:r>
                      <a:rPr lang="en-US" altLang="zh-CN" b="1" i="1" kern="100" dirty="0" smtClean="0">
                        <a:effectLst/>
                        <a:latin typeface="Cambria Math" panose="02040503050406030204" pitchFamily="18" charset="0"/>
                      </a:rPr>
                      <m:t> + </m:t>
                    </m:r>
                    <m:r>
                      <a:rPr lang="en-US" altLang="zh-CN" b="1" i="1" kern="100" smtClean="0">
                        <a:effectLst/>
                        <a:latin typeface="Cambria Math" panose="02040503050406030204" pitchFamily="18" charset="0"/>
                      </a:rPr>
                      <m:t>𝜸</m:t>
                    </m:r>
                    <m:sSub>
                      <m:sSubPr>
                        <m:ctrlPr>
                          <a:rPr lang="en-US" altLang="zh-CN" b="1" i="1" kern="100" smtClean="0">
                            <a:effectLst/>
                            <a:latin typeface="Cambria Math" panose="02040503050406030204" pitchFamily="18" charset="0"/>
                          </a:rPr>
                        </m:ctrlPr>
                      </m:sSubPr>
                      <m:e>
                        <m:r>
                          <a:rPr lang="en-US" altLang="zh-CN" b="1" i="1" kern="100" dirty="0">
                            <a:latin typeface="Cambria Math" panose="02040503050406030204" pitchFamily="18" charset="0"/>
                          </a:rPr>
                          <m:t>𝒓</m:t>
                        </m:r>
                      </m:e>
                      <m:sub>
                        <m:r>
                          <a:rPr lang="en-US" altLang="zh-CN" b="1" i="1" kern="100" smtClean="0">
                            <a:effectLst/>
                            <a:latin typeface="Cambria Math" panose="02040503050406030204" pitchFamily="18" charset="0"/>
                          </a:rPr>
                          <m:t>𝒕</m:t>
                        </m:r>
                        <m:r>
                          <a:rPr lang="en-US" altLang="zh-CN" b="1" i="1" kern="100" smtClean="0">
                            <a:effectLst/>
                            <a:latin typeface="Cambria Math" panose="02040503050406030204" pitchFamily="18" charset="0"/>
                          </a:rPr>
                          <m:t>+</m:t>
                        </m:r>
                        <m:r>
                          <a:rPr lang="en-US" altLang="zh-CN" b="1" i="1" kern="100" smtClean="0">
                            <a:effectLst/>
                            <a:latin typeface="Cambria Math" panose="02040503050406030204" pitchFamily="18" charset="0"/>
                          </a:rPr>
                          <m:t>𝟏</m:t>
                        </m:r>
                      </m:sub>
                    </m:sSub>
                    <m:r>
                      <a:rPr lang="en-US" altLang="zh-CN" b="1" i="1" kern="100" baseline="-25000" dirty="0" smtClean="0">
                        <a:effectLst/>
                        <a:latin typeface="Cambria Math" panose="02040503050406030204" pitchFamily="18" charset="0"/>
                      </a:rPr>
                      <m:t> </m:t>
                    </m:r>
                    <m:r>
                      <a:rPr lang="en-US" altLang="zh-CN" b="1" i="1" kern="100" dirty="0" smtClean="0">
                        <a:effectLst/>
                        <a:latin typeface="Cambria Math" panose="02040503050406030204" pitchFamily="18" charset="0"/>
                      </a:rPr>
                      <m:t>+</m:t>
                    </m:r>
                    <m:sSup>
                      <m:sSupPr>
                        <m:ctrlPr>
                          <a:rPr lang="en-US" altLang="zh-CN" b="1" i="1" kern="100" dirty="0" smtClean="0">
                            <a:effectLst/>
                            <a:latin typeface="Cambria Math" panose="02040503050406030204" pitchFamily="18" charset="0"/>
                          </a:rPr>
                        </m:ctrlPr>
                      </m:sSupPr>
                      <m:e>
                        <m:r>
                          <a:rPr lang="en-US" altLang="zh-CN" b="1" i="1" kern="100">
                            <a:latin typeface="Cambria Math" panose="02040503050406030204" pitchFamily="18" charset="0"/>
                          </a:rPr>
                          <m:t>𝜸</m:t>
                        </m:r>
                      </m:e>
                      <m:sup>
                        <m:r>
                          <a:rPr lang="en-US" altLang="zh-CN" b="1" i="1" kern="100" dirty="0" smtClean="0">
                            <a:effectLst/>
                            <a:latin typeface="Cambria Math" panose="02040503050406030204" pitchFamily="18" charset="0"/>
                          </a:rPr>
                          <m:t>𝟐</m:t>
                        </m:r>
                      </m:sup>
                    </m:sSup>
                    <m:sSub>
                      <m:sSubPr>
                        <m:ctrlPr>
                          <a:rPr lang="en-US" altLang="zh-CN" b="1" i="1" kern="100">
                            <a:latin typeface="Cambria Math" panose="02040503050406030204" pitchFamily="18" charset="0"/>
                          </a:rPr>
                        </m:ctrlPr>
                      </m:sSubPr>
                      <m:e>
                        <m:r>
                          <a:rPr lang="en-US" altLang="zh-CN" b="1" i="1" kern="100" dirty="0">
                            <a:latin typeface="Cambria Math" panose="02040503050406030204" pitchFamily="18" charset="0"/>
                          </a:rPr>
                          <m:t>𝒓</m:t>
                        </m:r>
                      </m:e>
                      <m:sub>
                        <m:r>
                          <a:rPr lang="en-US" altLang="zh-CN" b="1" i="1" kern="100">
                            <a:latin typeface="Cambria Math" panose="02040503050406030204" pitchFamily="18" charset="0"/>
                          </a:rPr>
                          <m:t>𝒕</m:t>
                        </m:r>
                        <m:r>
                          <a:rPr lang="en-US" altLang="zh-CN" b="1" i="1" kern="100">
                            <a:latin typeface="Cambria Math" panose="02040503050406030204" pitchFamily="18" charset="0"/>
                          </a:rPr>
                          <m:t>+</m:t>
                        </m:r>
                        <m:r>
                          <a:rPr lang="en-US" altLang="zh-CN" b="1" i="1" kern="100" smtClean="0">
                            <a:latin typeface="Cambria Math" panose="02040503050406030204" pitchFamily="18" charset="0"/>
                          </a:rPr>
                          <m:t>𝟐</m:t>
                        </m:r>
                      </m:sub>
                    </m:sSub>
                    <m:r>
                      <a:rPr lang="en-US" altLang="zh-CN" b="1" i="1" kern="100" dirty="0" smtClean="0">
                        <a:effectLst/>
                        <a:latin typeface="Cambria Math" panose="02040503050406030204" pitchFamily="18" charset="0"/>
                      </a:rPr>
                      <m:t>… = </m:t>
                    </m:r>
                    <m:nary>
                      <m:naryPr>
                        <m:chr m:val="∑"/>
                        <m:ctrlPr>
                          <a:rPr lang="zh-CN" altLang="zh-CN" b="1" i="1" kern="100" smtClean="0">
                            <a:effectLst/>
                            <a:latin typeface="Cambria Math" panose="02040503050406030204" pitchFamily="18" charset="0"/>
                          </a:rPr>
                        </m:ctrlPr>
                      </m:naryPr>
                      <m:sub>
                        <m:r>
                          <a:rPr lang="en-US" altLang="zh-CN" b="1" i="1" kern="100">
                            <a:effectLst/>
                            <a:latin typeface="Cambria Math" panose="02040503050406030204" pitchFamily="18" charset="0"/>
                          </a:rPr>
                          <m:t>𝒊</m:t>
                        </m:r>
                        <m:r>
                          <a:rPr lang="en-US" altLang="zh-CN" b="1" i="1" kern="100">
                            <a:effectLst/>
                            <a:latin typeface="Cambria Math" panose="02040503050406030204" pitchFamily="18" charset="0"/>
                          </a:rPr>
                          <m:t>=</m:t>
                        </m:r>
                        <m:r>
                          <a:rPr lang="en-US" altLang="zh-CN" b="1" i="1" kern="100">
                            <a:effectLst/>
                            <a:latin typeface="Cambria Math" panose="02040503050406030204" pitchFamily="18" charset="0"/>
                          </a:rPr>
                          <m:t>𝟎</m:t>
                        </m:r>
                      </m:sub>
                      <m:sup>
                        <m:r>
                          <a:rPr lang="en-US" altLang="zh-CN" b="1" i="1" kern="100">
                            <a:effectLst/>
                            <a:latin typeface="Cambria Math" panose="02040503050406030204" pitchFamily="18" charset="0"/>
                          </a:rPr>
                          <m:t>∞</m:t>
                        </m:r>
                      </m:sup>
                      <m:e>
                        <m:sSup>
                          <m:sSupPr>
                            <m:ctrlPr>
                              <a:rPr lang="zh-CN" altLang="zh-CN" b="1" i="1" kern="100">
                                <a:effectLst/>
                                <a:latin typeface="Cambria Math" panose="02040503050406030204" pitchFamily="18" charset="0"/>
                              </a:rPr>
                            </m:ctrlPr>
                          </m:sSupPr>
                          <m:e>
                            <m:r>
                              <a:rPr lang="en-US" altLang="zh-CN" b="1" i="1" kern="100">
                                <a:effectLst/>
                                <a:latin typeface="Cambria Math" panose="02040503050406030204" pitchFamily="18" charset="0"/>
                              </a:rPr>
                              <m:t>𝜸</m:t>
                            </m:r>
                          </m:e>
                          <m:sup>
                            <m:r>
                              <a:rPr lang="en-US" altLang="zh-CN" b="1" i="1" kern="100">
                                <a:effectLst/>
                                <a:latin typeface="Cambria Math" panose="02040503050406030204" pitchFamily="18" charset="0"/>
                              </a:rPr>
                              <m:t>𝒊</m:t>
                            </m:r>
                          </m:sup>
                        </m:sSup>
                        <m:sSub>
                          <m:sSubPr>
                            <m:ctrlPr>
                              <a:rPr lang="zh-CN" altLang="zh-CN" b="1" i="1" kern="100">
                                <a:effectLst/>
                                <a:latin typeface="Cambria Math" panose="02040503050406030204" pitchFamily="18" charset="0"/>
                              </a:rPr>
                            </m:ctrlPr>
                          </m:sSubPr>
                          <m:e>
                            <m:r>
                              <a:rPr lang="en-US" altLang="zh-CN" b="1" i="1" kern="100">
                                <a:effectLst/>
                                <a:latin typeface="Cambria Math" panose="02040503050406030204" pitchFamily="18" charset="0"/>
                              </a:rPr>
                              <m:t>𝒓</m:t>
                            </m:r>
                          </m:e>
                          <m:sub>
                            <m:r>
                              <a:rPr lang="en-US" altLang="zh-CN" b="1" i="1" kern="100">
                                <a:effectLst/>
                                <a:latin typeface="Cambria Math" panose="02040503050406030204" pitchFamily="18" charset="0"/>
                              </a:rPr>
                              <m:t>𝒕</m:t>
                            </m:r>
                            <m:r>
                              <a:rPr lang="en-US" altLang="zh-CN" b="1" i="1" kern="100">
                                <a:effectLst/>
                                <a:latin typeface="Cambria Math" panose="02040503050406030204" pitchFamily="18" charset="0"/>
                              </a:rPr>
                              <m:t>+</m:t>
                            </m:r>
                            <m:r>
                              <a:rPr lang="en-US" altLang="zh-CN" b="1" i="1" kern="100">
                                <a:effectLst/>
                                <a:latin typeface="Cambria Math" panose="02040503050406030204" pitchFamily="18" charset="0"/>
                              </a:rPr>
                              <m:t>𝒊</m:t>
                            </m:r>
                          </m:sub>
                        </m:sSub>
                      </m:e>
                    </m:nary>
                  </m:oMath>
                </a14:m>
                <a:r>
                  <a:rPr lang="en-US" altLang="zh-CN" b="1" kern="100" dirty="0">
                    <a:effectLst/>
                  </a:rPr>
                  <a:t>   </a:t>
                </a:r>
                <a:r>
                  <a:rPr lang="zh-CN" altLang="zh-CN" b="1" kern="100" dirty="0">
                    <a:effectLst/>
                  </a:rPr>
                  <a:t>（</a:t>
                </a:r>
                <a:r>
                  <a:rPr lang="en-US" altLang="zh-CN" b="1" kern="100" dirty="0">
                    <a:effectLst/>
                  </a:rPr>
                  <a:t>1</a:t>
                </a:r>
                <a:r>
                  <a:rPr lang="zh-CN" altLang="zh-CN" b="1" kern="100" dirty="0">
                    <a:effectLst/>
                  </a:rPr>
                  <a:t>）</a:t>
                </a:r>
                <a:endParaRPr lang="zh-CN" altLang="zh-CN" kern="100" dirty="0">
                  <a:effectLst/>
                </a:endParaRPr>
              </a:p>
              <a:p>
                <a:pPr algn="just">
                  <a:lnSpc>
                    <a:spcPct val="160000"/>
                  </a:lnSpc>
                  <a:spcBef>
                    <a:spcPts val="600"/>
                  </a:spcBef>
                  <a:buFont typeface="Wingdings" panose="05000000000000000000" pitchFamily="2" charset="2"/>
                  <a:buChar char="Ø"/>
                  <a:tabLst>
                    <a:tab pos="457200" algn="l"/>
                  </a:tabLst>
                </a:pPr>
                <a:r>
                  <a:rPr lang="zh-CN" altLang="zh-CN" b="1" kern="100" dirty="0">
                    <a:cs typeface="Times New Roman" panose="02020603050405020304" pitchFamily="18" charset="0"/>
                  </a:rPr>
                  <a:t> </a:t>
                </a:r>
                <a:r>
                  <a:rPr lang="en-US" altLang="zh-CN" b="1" kern="100" dirty="0">
                    <a:cs typeface="Times New Roman" panose="02020603050405020304" pitchFamily="18" charset="0"/>
                  </a:rPr>
                  <a:t>0</a:t>
                </a:r>
                <a:r>
                  <a:rPr lang="zh-CN" altLang="zh-CN" b="1" kern="100" dirty="0">
                    <a:cs typeface="Times New Roman" panose="02020603050405020304" pitchFamily="18" charset="0"/>
                  </a:rPr>
                  <a:t>≤</a:t>
                </a:r>
                <a14:m>
                  <m:oMath xmlns:m="http://schemas.openxmlformats.org/officeDocument/2006/math">
                    <m:r>
                      <a:rPr lang="en-US" altLang="zh-CN" b="1" kern="100">
                        <a:latin typeface="Cambria Math" panose="02040503050406030204" pitchFamily="18" charset="0"/>
                        <a:cs typeface="Times New Roman" panose="02020603050405020304" pitchFamily="18" charset="0"/>
                      </a:rPr>
                      <m:t>𝜸</m:t>
                    </m:r>
                  </m:oMath>
                </a14:m>
                <a:r>
                  <a:rPr lang="en-US" altLang="zh-CN" b="1" kern="100" dirty="0">
                    <a:cs typeface="Times New Roman" panose="02020603050405020304" pitchFamily="18" charset="0"/>
                  </a:rPr>
                  <a:t>&lt;1</a:t>
                </a:r>
                <a:r>
                  <a:rPr lang="zh-CN" altLang="zh-CN" b="1" kern="100" dirty="0">
                    <a:cs typeface="Times New Roman" panose="02020603050405020304" pitchFamily="18" charset="0"/>
                  </a:rPr>
                  <a:t>称作</a:t>
                </a:r>
                <a:r>
                  <a:rPr lang="zh-CN" altLang="zh-CN" b="1" kern="100" dirty="0">
                    <a:solidFill>
                      <a:srgbClr val="0000FF"/>
                    </a:solidFill>
                    <a:cs typeface="Times New Roman" panose="02020603050405020304" pitchFamily="18" charset="0"/>
                  </a:rPr>
                  <a:t>延迟折算因子</a:t>
                </a:r>
                <a:r>
                  <a:rPr lang="zh-CN" altLang="zh-CN" b="1" kern="100" dirty="0">
                    <a:cs typeface="Times New Roman" panose="02020603050405020304" pitchFamily="18" charset="0"/>
                  </a:rPr>
                  <a:t>（</a:t>
                </a:r>
                <a:r>
                  <a:rPr lang="en-US" altLang="zh-CN" b="1" kern="100" dirty="0">
                    <a:cs typeface="Times New Roman" panose="02020603050405020304" pitchFamily="18" charset="0"/>
                  </a:rPr>
                  <a:t>delayed discounted factor</a:t>
                </a:r>
                <a:r>
                  <a:rPr lang="zh-CN" altLang="zh-CN" b="1" kern="100" dirty="0">
                    <a:cs typeface="Times New Roman" panose="02020603050405020304" pitchFamily="18" charset="0"/>
                  </a:rPr>
                  <a:t>），用于刻画</a:t>
                </a:r>
                <a:r>
                  <a:rPr lang="zh-CN" altLang="zh-CN" b="1" kern="100" dirty="0">
                    <a:solidFill>
                      <a:srgbClr val="C00000"/>
                    </a:solidFill>
                    <a:cs typeface="Times New Roman" panose="02020603050405020304" pitchFamily="18" charset="0"/>
                  </a:rPr>
                  <a:t>延迟回报（</a:t>
                </a:r>
                <a:r>
                  <a:rPr lang="en-US" altLang="zh-CN" b="1" kern="100" dirty="0">
                    <a:solidFill>
                      <a:srgbClr val="C00000"/>
                    </a:solidFill>
                    <a:cs typeface="Times New Roman" panose="02020603050405020304" pitchFamily="18" charset="0"/>
                  </a:rPr>
                  <a:t>delay reward</a:t>
                </a:r>
                <a:r>
                  <a:rPr lang="zh-CN" altLang="zh-CN" b="1" kern="100" dirty="0">
                    <a:solidFill>
                      <a:srgbClr val="C00000"/>
                    </a:solidFill>
                    <a:cs typeface="Times New Roman" panose="02020603050405020304" pitchFamily="18" charset="0"/>
                  </a:rPr>
                  <a:t>）和立即回报（</a:t>
                </a:r>
                <a:r>
                  <a:rPr lang="en-US" altLang="zh-CN" b="1" kern="100" dirty="0">
                    <a:solidFill>
                      <a:srgbClr val="C00000"/>
                    </a:solidFill>
                    <a:cs typeface="Times New Roman" panose="02020603050405020304" pitchFamily="18" charset="0"/>
                  </a:rPr>
                  <a:t>immediate reward</a:t>
                </a:r>
                <a:r>
                  <a:rPr lang="zh-CN" altLang="zh-CN" b="1" kern="100" dirty="0">
                    <a:solidFill>
                      <a:srgbClr val="C00000"/>
                    </a:solidFill>
                    <a:cs typeface="Times New Roman" panose="02020603050405020304" pitchFamily="18" charset="0"/>
                  </a:rPr>
                  <a:t>）</a:t>
                </a:r>
                <a:r>
                  <a:rPr lang="zh-CN" altLang="zh-CN" b="1" kern="100" dirty="0">
                    <a:cs typeface="Times New Roman" panose="02020603050405020304" pitchFamily="18" charset="0"/>
                  </a:rPr>
                  <a:t>的相对比例。</a:t>
                </a:r>
                <a:endParaRPr lang="en-US" altLang="zh-CN" b="1" kern="100" dirty="0">
                  <a:cs typeface="Times New Roman" panose="02020603050405020304" pitchFamily="18" charset="0"/>
                </a:endParaRPr>
              </a:p>
              <a:p>
                <a:pPr marL="0" indent="0" algn="just">
                  <a:lnSpc>
                    <a:spcPct val="160000"/>
                  </a:lnSpc>
                  <a:spcBef>
                    <a:spcPts val="600"/>
                  </a:spcBef>
                  <a:buNone/>
                  <a:tabLst>
                    <a:tab pos="457200" algn="l"/>
                  </a:tabLst>
                </a:pPr>
                <a:r>
                  <a:rPr lang="en-US" altLang="zh-CN" b="1" kern="100" dirty="0">
                    <a:effectLst/>
                  </a:rPr>
                  <a:t>	</a:t>
                </a:r>
                <a:r>
                  <a:rPr lang="zh-CN" altLang="zh-CN" b="1" kern="100" dirty="0">
                    <a:effectLst/>
                  </a:rPr>
                  <a:t>引入延迟折算因子的原因是：在某些情况下，希望获得</a:t>
                </a:r>
                <a:r>
                  <a:rPr lang="zh-CN" altLang="zh-CN" b="1" kern="100" dirty="0">
                    <a:solidFill>
                      <a:srgbClr val="C00000"/>
                    </a:solidFill>
                    <a:effectLst/>
                  </a:rPr>
                  <a:t>更快的回报</a:t>
                </a:r>
                <a:r>
                  <a:rPr lang="zh-CN" altLang="zh-CN" b="1" kern="100" dirty="0">
                    <a:effectLst/>
                  </a:rPr>
                  <a:t>（更快的完成目标）。</a:t>
                </a:r>
                <a:endParaRPr lang="zh-CN" altLang="zh-CN" kern="100" dirty="0">
                  <a:effectLst/>
                </a:endParaRPr>
              </a:p>
              <a:p>
                <a:pPr marL="227965" indent="0" algn="just">
                  <a:lnSpc>
                    <a:spcPct val="150000"/>
                  </a:lnSpc>
                  <a:spcBef>
                    <a:spcPts val="600"/>
                  </a:spcBef>
                  <a:buNone/>
                  <a:tabLst>
                    <a:tab pos="457200" algn="l"/>
                  </a:tabLst>
                </a:pPr>
                <a:r>
                  <a:rPr lang="en-US" altLang="zh-CN" b="1" kern="100" dirty="0">
                    <a:effectLst/>
                  </a:rPr>
                  <a:t>    </a:t>
                </a:r>
                <a:r>
                  <a:rPr lang="zh-CN" altLang="zh-CN" b="1" kern="100" dirty="0">
                    <a:effectLst/>
                  </a:rPr>
                  <a:t>当</a:t>
                </a:r>
                <a14:m>
                  <m:oMath xmlns:m="http://schemas.openxmlformats.org/officeDocument/2006/math">
                    <m:r>
                      <a:rPr lang="en-US" altLang="zh-CN" b="1" i="1" kern="100">
                        <a:effectLst/>
                        <a:latin typeface="Cambria Math" panose="02040503050406030204" pitchFamily="18" charset="0"/>
                      </a:rPr>
                      <m:t>𝜸</m:t>
                    </m:r>
                  </m:oMath>
                </a14:m>
                <a:r>
                  <a:rPr lang="zh-CN" altLang="zh-CN" b="1" kern="100" dirty="0">
                    <a:effectLst/>
                  </a:rPr>
                  <a:t>＝</a:t>
                </a:r>
                <a:r>
                  <a:rPr lang="en-US" altLang="zh-CN" b="1" kern="100" dirty="0">
                    <a:effectLst/>
                  </a:rPr>
                  <a:t>0</a:t>
                </a:r>
                <a:r>
                  <a:rPr lang="zh-CN" altLang="zh-CN" b="1" kern="100" dirty="0">
                    <a:effectLst/>
                  </a:rPr>
                  <a:t>时， 只考虑</a:t>
                </a:r>
                <a:r>
                  <a:rPr lang="en-US" altLang="zh-CN" b="1" kern="100" dirty="0">
                    <a:effectLst/>
                  </a:rPr>
                  <a:t>immediate reward</a:t>
                </a:r>
                <a:r>
                  <a:rPr lang="zh-CN" altLang="zh-CN" b="1" kern="100" dirty="0">
                    <a:effectLst/>
                  </a:rPr>
                  <a:t>；</a:t>
                </a:r>
                <a:endParaRPr lang="en-US" altLang="zh-CN" kern="100" dirty="0"/>
              </a:p>
              <a:p>
                <a:pPr marL="227965" indent="0" algn="just">
                  <a:lnSpc>
                    <a:spcPct val="150000"/>
                  </a:lnSpc>
                  <a:spcBef>
                    <a:spcPts val="600"/>
                  </a:spcBef>
                  <a:buNone/>
                  <a:tabLst>
                    <a:tab pos="457200" algn="l"/>
                  </a:tabLst>
                </a:pPr>
                <a:r>
                  <a:rPr lang="en-US" altLang="zh-CN" b="1" kern="100" dirty="0">
                    <a:effectLst/>
                  </a:rPr>
                  <a:t>    </a:t>
                </a:r>
                <a:r>
                  <a:rPr lang="zh-CN" altLang="zh-CN" b="1" kern="100" dirty="0">
                    <a:effectLst/>
                  </a:rPr>
                  <a:t>当</a:t>
                </a:r>
                <a14:m>
                  <m:oMath xmlns:m="http://schemas.openxmlformats.org/officeDocument/2006/math">
                    <m:r>
                      <a:rPr lang="en-US" altLang="zh-CN" b="1" i="1" kern="100">
                        <a:effectLst/>
                        <a:latin typeface="Cambria Math" panose="02040503050406030204" pitchFamily="18" charset="0"/>
                      </a:rPr>
                      <m:t>𝜸</m:t>
                    </m:r>
                  </m:oMath>
                </a14:m>
                <a:r>
                  <a:rPr lang="zh-CN" altLang="zh-CN" b="1" kern="100" dirty="0">
                    <a:effectLst/>
                  </a:rPr>
                  <a:t>接近</a:t>
                </a:r>
                <a:r>
                  <a:rPr lang="en-US" altLang="zh-CN" b="1" kern="100" dirty="0">
                    <a:effectLst/>
                  </a:rPr>
                  <a:t>1</a:t>
                </a:r>
                <a:r>
                  <a:rPr lang="zh-CN" altLang="zh-CN" b="1" kern="100" dirty="0">
                    <a:effectLst/>
                  </a:rPr>
                  <a:t>时， 认为</a:t>
                </a:r>
                <a:r>
                  <a:rPr lang="en-US" altLang="zh-CN" b="1" kern="100" dirty="0">
                    <a:effectLst/>
                  </a:rPr>
                  <a:t>delay reward</a:t>
                </a:r>
                <a:r>
                  <a:rPr lang="zh-CN" altLang="zh-CN" b="1" kern="100" dirty="0">
                    <a:effectLst/>
                  </a:rPr>
                  <a:t>相对</a:t>
                </a:r>
                <a:r>
                  <a:rPr lang="en-US" altLang="zh-CN" b="1" kern="100" dirty="0">
                    <a:effectLst/>
                  </a:rPr>
                  <a:t>immediate reward</a:t>
                </a:r>
                <a:r>
                  <a:rPr lang="zh-CN" altLang="zh-CN" b="1" kern="100" dirty="0">
                    <a:effectLst/>
                  </a:rPr>
                  <a:t>有更大的重要程度。</a:t>
                </a:r>
                <a:endParaRPr lang="zh-CN" altLang="zh-CN" kern="100" dirty="0">
                  <a:effectLst/>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4969329"/>
              </a:xfrm>
              <a:blipFill>
                <a:blip r:embed="rId3"/>
                <a:stretch>
                  <a:fillRect l="-904" r="-904" b="-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8731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b="1" dirty="0">
                <a:solidFill>
                  <a:srgbClr val="0000FF"/>
                </a:solidFill>
                <a:latin typeface="宋体" panose="02010600030101010101" pitchFamily="2" charset="-122"/>
                <a:ea typeface="宋体" panose="02010600030101010101" pitchFamily="2" charset="-122"/>
              </a:rPr>
              <a:t>4</a:t>
            </a:r>
            <a:r>
              <a:rPr lang="en-US" altLang="zh-CN" sz="4400" b="1" dirty="0">
                <a:solidFill>
                  <a:srgbClr val="0000FF"/>
                </a:solidFill>
                <a:effectLst/>
                <a:latin typeface="宋体" panose="02010600030101010101" pitchFamily="2" charset="-122"/>
                <a:ea typeface="宋体" panose="02010600030101010101" pitchFamily="2" charset="-122"/>
              </a:rPr>
              <a:t>.</a:t>
            </a:r>
            <a:r>
              <a:rPr lang="zh-CN" altLang="en-US" sz="4400" b="1" dirty="0">
                <a:solidFill>
                  <a:srgbClr val="0000FF"/>
                </a:solidFill>
                <a:effectLst/>
                <a:latin typeface="黑体" panose="02010609060101010101" pitchFamily="49" charset="-122"/>
                <a:ea typeface="黑体" panose="02010609060101010101" pitchFamily="49" charset="-122"/>
              </a:rPr>
              <a:t> 强化学习任务的精确描述</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4969329"/>
              </a:xfrm>
            </p:spPr>
            <p:txBody>
              <a:bodyPr>
                <a:normAutofit/>
              </a:bodyPr>
              <a:lstStyle/>
              <a:p>
                <a:pPr algn="just">
                  <a:lnSpc>
                    <a:spcPct val="150000"/>
                  </a:lnSpc>
                  <a:spcBef>
                    <a:spcPts val="600"/>
                  </a:spcBef>
                  <a:buFont typeface="Wingdings" panose="05000000000000000000" pitchFamily="2" charset="2"/>
                  <a:buChar char="Ø"/>
                  <a:tabLst>
                    <a:tab pos="457200" algn="l"/>
                  </a:tabLst>
                </a:pPr>
                <a:r>
                  <a:rPr lang="zh-CN" altLang="en-US" b="1" kern="100" dirty="0">
                    <a:cs typeface="Times New Roman" panose="02020603050405020304" pitchFamily="18" charset="0"/>
                  </a:rPr>
                  <a:t> 其它形式的值函数</a:t>
                </a:r>
                <a:endParaRPr lang="en-US" altLang="zh-CN" b="1" kern="100" dirty="0">
                  <a:cs typeface="Times New Roman" panose="02020603050405020304" pitchFamily="18" charset="0"/>
                </a:endParaRPr>
              </a:p>
              <a:p>
                <a:pPr marL="0" indent="0" algn="just">
                  <a:lnSpc>
                    <a:spcPct val="150000"/>
                  </a:lnSpc>
                  <a:spcBef>
                    <a:spcPts val="600"/>
                  </a:spcBef>
                  <a:buNone/>
                  <a:tabLst>
                    <a:tab pos="457200" algn="l"/>
                  </a:tabLst>
                </a:pPr>
                <a:r>
                  <a:rPr lang="en-US" altLang="zh-CN" sz="2400" b="1" kern="100" dirty="0">
                    <a:effectLst/>
                    <a:latin typeface="Times New Roman" panose="02020603050405020304" pitchFamily="18" charset="0"/>
                    <a:cs typeface="Times New Roman" panose="02020603050405020304" pitchFamily="18" charset="0"/>
                  </a:rPr>
                  <a:t>	</a:t>
                </a:r>
                <a:r>
                  <a:rPr lang="zh-CN" altLang="zh-CN" sz="2400" b="1" kern="100" dirty="0">
                    <a:effectLst/>
                    <a:latin typeface="Times New Roman" panose="02020603050405020304" pitchFamily="18" charset="0"/>
                    <a:cs typeface="Times New Roman" panose="02020603050405020304" pitchFamily="18" charset="0"/>
                  </a:rPr>
                  <a:t>① </a:t>
                </a:r>
                <a:r>
                  <a:rPr lang="zh-CN" altLang="zh-CN" sz="2400" b="1" kern="100" dirty="0">
                    <a:solidFill>
                      <a:srgbClr val="0000FF"/>
                    </a:solidFill>
                    <a:effectLst/>
                    <a:latin typeface="Times New Roman" panose="02020603050405020304" pitchFamily="18" charset="0"/>
                    <a:cs typeface="Times New Roman" panose="02020603050405020304" pitchFamily="18" charset="0"/>
                  </a:rPr>
                  <a:t>有限水平回报</a:t>
                </a:r>
                <a:r>
                  <a:rPr lang="zh-CN" altLang="zh-CN" sz="2400" b="1" kern="100" dirty="0">
                    <a:effectLst/>
                    <a:latin typeface="Times New Roman" panose="02020603050405020304" pitchFamily="18" charset="0"/>
                    <a:cs typeface="Times New Roman" panose="02020603050405020304" pitchFamily="18" charset="0"/>
                  </a:rPr>
                  <a:t>（</a:t>
                </a:r>
                <a:r>
                  <a:rPr lang="en-US" altLang="zh-CN" sz="2400" b="1" kern="100" dirty="0">
                    <a:effectLst/>
                    <a:latin typeface="Times New Roman" panose="02020603050405020304" pitchFamily="18" charset="0"/>
                    <a:cs typeface="Times New Roman" panose="02020603050405020304" pitchFamily="18" charset="0"/>
                  </a:rPr>
                  <a:t>finite-horizon undiscounted return</a:t>
                </a:r>
                <a:r>
                  <a:rPr lang="zh-CN" altLang="zh-CN" sz="2400" b="1" kern="100" dirty="0">
                    <a:effectLst/>
                    <a:latin typeface="Times New Roman" panose="02020603050405020304" pitchFamily="18" charset="0"/>
                    <a:cs typeface="Times New Roman" panose="02020603050405020304" pitchFamily="18" charset="0"/>
                  </a:rPr>
                  <a:t>）</a:t>
                </a:r>
                <a:r>
                  <a:rPr lang="en-US" altLang="zh-CN" sz="2400" b="1" kern="100" dirty="0">
                    <a:effectLst/>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zh-CN" altLang="zh-CN" sz="2400" b="1" i="1">
                            <a:effectLst/>
                            <a:latin typeface="Cambria Math" panose="02040503050406030204" pitchFamily="18" charset="0"/>
                          </a:rPr>
                        </m:ctrlPr>
                      </m:naryPr>
                      <m:sub>
                        <m:r>
                          <a:rPr lang="en-US" altLang="zh-CN" sz="2400" b="1" i="1" kern="100">
                            <a:effectLst/>
                            <a:latin typeface="Cambria Math" panose="02040503050406030204" pitchFamily="18" charset="0"/>
                            <a:cs typeface="Times New Roman" panose="02020603050405020304" pitchFamily="18" charset="0"/>
                          </a:rPr>
                          <m:t>𝒊</m:t>
                        </m:r>
                        <m:r>
                          <a:rPr lang="en-US" altLang="zh-CN" sz="2400" b="1" i="1" kern="100">
                            <a:effectLst/>
                            <a:latin typeface="Cambria Math" panose="02040503050406030204" pitchFamily="18" charset="0"/>
                            <a:cs typeface="Times New Roman" panose="02020603050405020304" pitchFamily="18" charset="0"/>
                          </a:rPr>
                          <m:t>=</m:t>
                        </m:r>
                        <m:r>
                          <a:rPr lang="en-US" altLang="zh-CN" sz="2400" b="1" i="1" kern="100">
                            <a:effectLst/>
                            <a:latin typeface="Cambria Math" panose="02040503050406030204" pitchFamily="18" charset="0"/>
                            <a:cs typeface="Times New Roman" panose="02020603050405020304" pitchFamily="18" charset="0"/>
                          </a:rPr>
                          <m:t>𝟎</m:t>
                        </m:r>
                      </m:sub>
                      <m:sup>
                        <m:r>
                          <a:rPr lang="en-US" altLang="zh-CN" sz="2400" b="1" i="1" kern="100">
                            <a:effectLst/>
                            <a:latin typeface="Cambria Math" panose="02040503050406030204" pitchFamily="18" charset="0"/>
                          </a:rPr>
                          <m:t>𝒉</m:t>
                        </m:r>
                      </m:sup>
                      <m:e>
                        <m:sSub>
                          <m:sSubPr>
                            <m:ctrlPr>
                              <a:rPr lang="zh-CN" altLang="zh-CN" sz="2400" b="1" i="1">
                                <a:effectLst/>
                                <a:latin typeface="Cambria Math" panose="02040503050406030204" pitchFamily="18" charset="0"/>
                              </a:rPr>
                            </m:ctrlPr>
                          </m:sSubPr>
                          <m:e>
                            <m:r>
                              <a:rPr lang="en-US" altLang="zh-CN" sz="2400" b="1" i="1" kern="100">
                                <a:effectLst/>
                                <a:latin typeface="Cambria Math" panose="02040503050406030204" pitchFamily="18" charset="0"/>
                                <a:cs typeface="Times New Roman" panose="02020603050405020304" pitchFamily="18" charset="0"/>
                              </a:rPr>
                              <m:t>𝒓</m:t>
                            </m:r>
                          </m:e>
                          <m:sub>
                            <m:r>
                              <a:rPr lang="en-US" altLang="zh-CN" sz="2400" b="1" i="1" kern="100">
                                <a:effectLst/>
                                <a:latin typeface="Cambria Math" panose="02040503050406030204" pitchFamily="18" charset="0"/>
                                <a:cs typeface="Times New Roman" panose="02020603050405020304" pitchFamily="18" charset="0"/>
                              </a:rPr>
                              <m:t>𝒕</m:t>
                            </m:r>
                            <m:r>
                              <a:rPr lang="en-US" altLang="zh-CN" sz="2400" b="1" i="1" kern="100">
                                <a:effectLst/>
                                <a:latin typeface="Cambria Math" panose="02040503050406030204" pitchFamily="18" charset="0"/>
                                <a:cs typeface="Times New Roman" panose="02020603050405020304" pitchFamily="18" charset="0"/>
                              </a:rPr>
                              <m:t>+</m:t>
                            </m:r>
                            <m:r>
                              <a:rPr lang="en-US" altLang="zh-CN" sz="2400" b="1" i="1" kern="100">
                                <a:effectLst/>
                                <a:latin typeface="Cambria Math" panose="02040503050406030204" pitchFamily="18" charset="0"/>
                                <a:cs typeface="Times New Roman" panose="02020603050405020304" pitchFamily="18" charset="0"/>
                              </a:rPr>
                              <m:t>𝒊</m:t>
                            </m:r>
                          </m:sub>
                        </m:sSub>
                      </m:e>
                    </m:nary>
                    <m:r>
                      <a:rPr lang="zh-CN" altLang="en-US" sz="2400" b="1" i="1" kern="100">
                        <a:latin typeface="Cambria Math" panose="02040503050406030204" pitchFamily="18" charset="0"/>
                        <a:cs typeface="Times New Roman" panose="02020603050405020304" pitchFamily="18" charset="0"/>
                      </a:rPr>
                      <m:t>，</m:t>
                    </m:r>
                  </m:oMath>
                </a14:m>
                <a:r>
                  <a:rPr lang="zh-CN" altLang="zh-CN" sz="2400" b="1" dirty="0">
                    <a:latin typeface="Times New Roman" panose="02020603050405020304" pitchFamily="18" charset="0"/>
                    <a:cs typeface="Times New Roman" panose="02020603050405020304" pitchFamily="18" charset="0"/>
                  </a:rPr>
                  <a:t>计算有限的</a:t>
                </a:r>
                <a:r>
                  <a:rPr lang="en-US" altLang="zh-CN" sz="2400" b="1" dirty="0">
                    <a:latin typeface="Times New Roman" panose="02020603050405020304" pitchFamily="18" charset="0"/>
                    <a:cs typeface="Times New Roman" panose="02020603050405020304" pitchFamily="18" charset="0"/>
                  </a:rPr>
                  <a:t>h</a:t>
                </a:r>
                <a:r>
                  <a:rPr lang="zh-CN" altLang="zh-CN" sz="2400" b="1" dirty="0">
                    <a:latin typeface="Times New Roman" panose="02020603050405020304" pitchFamily="18" charset="0"/>
                    <a:cs typeface="Times New Roman" panose="02020603050405020304" pitchFamily="18" charset="0"/>
                  </a:rPr>
                  <a:t>步内回报的非折算和。常用于立即回报法的强化学习。</a:t>
                </a:r>
                <a:endParaRPr lang="en-US" altLang="zh-CN" sz="2400" b="1" dirty="0">
                  <a:latin typeface="Times New Roman" panose="02020603050405020304" pitchFamily="18" charset="0"/>
                  <a:cs typeface="Times New Roman" panose="02020603050405020304" pitchFamily="18" charset="0"/>
                </a:endParaRPr>
              </a:p>
              <a:p>
                <a:pPr marL="0" indent="0" algn="just">
                  <a:lnSpc>
                    <a:spcPct val="150000"/>
                  </a:lnSpc>
                  <a:spcBef>
                    <a:spcPts val="600"/>
                  </a:spcBef>
                  <a:buNone/>
                  <a:tabLst>
                    <a:tab pos="457200" algn="l"/>
                  </a:tabLst>
                </a:pPr>
                <a:r>
                  <a:rPr lang="en-US" altLang="zh-CN" sz="2400" b="1" kern="100" dirty="0">
                    <a:effectLst/>
                    <a:latin typeface="Times New Roman" panose="02020603050405020304" pitchFamily="18" charset="0"/>
                    <a:cs typeface="Times New Roman" panose="02020603050405020304" pitchFamily="18" charset="0"/>
                  </a:rPr>
                  <a:t>     </a:t>
                </a:r>
                <a:r>
                  <a:rPr lang="zh-CN" altLang="zh-CN" sz="2400" b="1" kern="100" dirty="0">
                    <a:effectLst/>
                    <a:latin typeface="Times New Roman" panose="02020603050405020304" pitchFamily="18" charset="0"/>
                    <a:cs typeface="Times New Roman" panose="02020603050405020304" pitchFamily="18" charset="0"/>
                  </a:rPr>
                  <a:t>② </a:t>
                </a:r>
                <a:r>
                  <a:rPr lang="zh-CN" altLang="zh-CN" sz="2400" b="1" kern="100" dirty="0">
                    <a:solidFill>
                      <a:srgbClr val="0000FF"/>
                    </a:solidFill>
                    <a:effectLst/>
                    <a:latin typeface="Times New Roman" panose="02020603050405020304" pitchFamily="18" charset="0"/>
                    <a:cs typeface="Times New Roman" panose="02020603050405020304" pitchFamily="18" charset="0"/>
                  </a:rPr>
                  <a:t>平均回报</a:t>
                </a:r>
                <a:r>
                  <a:rPr lang="zh-CN" altLang="zh-CN" sz="2400" b="1" kern="100" dirty="0">
                    <a:effectLst/>
                    <a:latin typeface="Times New Roman" panose="02020603050405020304" pitchFamily="18" charset="0"/>
                    <a:cs typeface="Times New Roman" panose="02020603050405020304" pitchFamily="18" charset="0"/>
                  </a:rPr>
                  <a:t>（</a:t>
                </a:r>
                <a:r>
                  <a:rPr lang="en-US" altLang="zh-CN" sz="2400" b="1" kern="100" dirty="0">
                    <a:effectLst/>
                    <a:latin typeface="Times New Roman" panose="02020603050405020304" pitchFamily="18" charset="0"/>
                    <a:cs typeface="Times New Roman" panose="02020603050405020304" pitchFamily="18" charset="0"/>
                  </a:rPr>
                  <a:t>average reward</a:t>
                </a:r>
                <a:r>
                  <a:rPr lang="zh-CN" altLang="zh-CN" sz="2400" b="1" kern="100" dirty="0">
                    <a:effectLst/>
                    <a:latin typeface="Times New Roman" panose="02020603050405020304" pitchFamily="18" charset="0"/>
                    <a:cs typeface="Times New Roman" panose="02020603050405020304" pitchFamily="18" charset="0"/>
                  </a:rPr>
                  <a:t>）</a:t>
                </a:r>
                <a:r>
                  <a:rPr lang="en-US" altLang="zh-CN" sz="2400" b="1" kern="100" dirty="0">
                    <a:effectLst/>
                    <a:latin typeface="Times New Roman" panose="02020603050405020304" pitchFamily="18" charset="0"/>
                    <a:cs typeface="Times New Roman" panose="02020603050405020304" pitchFamily="18" charset="0"/>
                  </a:rPr>
                  <a:t>:</a:t>
                </a:r>
                <a14:m>
                  <m:oMath xmlns:m="http://schemas.openxmlformats.org/officeDocument/2006/math">
                    <m:func>
                      <m:funcPr>
                        <m:ctrlPr>
                          <a:rPr lang="en-US" altLang="zh-CN" sz="2400" b="1" i="1" kern="100" smtClean="0">
                            <a:effectLst/>
                            <a:latin typeface="Cambria Math" panose="02040503050406030204" pitchFamily="18" charset="0"/>
                          </a:rPr>
                        </m:ctrlPr>
                      </m:funcPr>
                      <m:fName>
                        <m:limLow>
                          <m:limLowPr>
                            <m:ctrlPr>
                              <a:rPr lang="en-US" altLang="zh-CN" sz="2400" b="1" i="1" kern="100" smtClean="0">
                                <a:effectLst/>
                                <a:latin typeface="Cambria Math" panose="02040503050406030204" pitchFamily="18" charset="0"/>
                              </a:rPr>
                            </m:ctrlPr>
                          </m:limLowPr>
                          <m:e>
                            <m:r>
                              <m:rPr>
                                <m:sty m:val="p"/>
                              </m:rPr>
                              <a:rPr lang="en-US" altLang="zh-CN" sz="2400" b="0" i="0" kern="100" smtClean="0">
                                <a:effectLst/>
                                <a:latin typeface="Cambria Math" panose="02040503050406030204" pitchFamily="18" charset="0"/>
                              </a:rPr>
                              <m:t>lim</m:t>
                            </m:r>
                          </m:e>
                          <m:lim>
                            <m:r>
                              <a:rPr lang="en-US" altLang="zh-CN" sz="2400" b="1" i="1" kern="100" smtClean="0">
                                <a:effectLst/>
                                <a:latin typeface="Cambria Math" panose="02040503050406030204" pitchFamily="18" charset="0"/>
                              </a:rPr>
                              <m:t>𝒉</m:t>
                            </m:r>
                            <m:r>
                              <a:rPr lang="en-US" altLang="zh-CN" sz="2400" b="1" i="1" kern="100" smtClean="0">
                                <a:effectLst/>
                                <a:latin typeface="Cambria Math" panose="02040503050406030204" pitchFamily="18" charset="0"/>
                              </a:rPr>
                              <m:t>→∞</m:t>
                            </m:r>
                          </m:lim>
                        </m:limLow>
                      </m:fName>
                      <m:e>
                        <m:f>
                          <m:fPr>
                            <m:ctrlPr>
                              <a:rPr lang="en-US" altLang="zh-CN" sz="2400" b="1" i="1" kern="100" smtClean="0">
                                <a:effectLst/>
                                <a:latin typeface="Cambria Math" panose="02040503050406030204" pitchFamily="18" charset="0"/>
                              </a:rPr>
                            </m:ctrlPr>
                          </m:fPr>
                          <m:num>
                            <m:r>
                              <a:rPr lang="en-US" altLang="zh-CN" sz="2400" b="1" i="1" kern="100" smtClean="0">
                                <a:effectLst/>
                                <a:latin typeface="Cambria Math" panose="02040503050406030204" pitchFamily="18" charset="0"/>
                              </a:rPr>
                              <m:t>𝟏</m:t>
                            </m:r>
                          </m:num>
                          <m:den>
                            <m:r>
                              <a:rPr lang="en-US" altLang="zh-CN" sz="2400" b="1" i="1" kern="100" smtClean="0">
                                <a:effectLst/>
                                <a:latin typeface="Cambria Math" panose="02040503050406030204" pitchFamily="18" charset="0"/>
                              </a:rPr>
                              <m:t>𝒉</m:t>
                            </m:r>
                          </m:den>
                        </m:f>
                      </m:e>
                    </m:func>
                    <m:nary>
                      <m:naryPr>
                        <m:chr m:val="∑"/>
                        <m:limLoc m:val="subSup"/>
                        <m:ctrlPr>
                          <a:rPr lang="en-US" altLang="zh-CN" sz="2400" b="1" i="1" kern="100" smtClean="0">
                            <a:effectLst/>
                            <a:latin typeface="Cambria Math" panose="02040503050406030204" pitchFamily="18" charset="0"/>
                          </a:rPr>
                        </m:ctrlPr>
                      </m:naryPr>
                      <m:sub>
                        <m:r>
                          <m:rPr>
                            <m:brk m:alnAt="25"/>
                          </m:rP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𝟎</m:t>
                        </m:r>
                      </m:sub>
                      <m:sup>
                        <m:r>
                          <a:rPr lang="en-US" altLang="zh-CN" sz="2400" b="1" i="1" kern="100" smtClean="0">
                            <a:effectLst/>
                            <a:latin typeface="Cambria Math" panose="02040503050406030204" pitchFamily="18" charset="0"/>
                          </a:rPr>
                          <m:t>𝒉</m:t>
                        </m:r>
                      </m:sup>
                      <m:e>
                        <m:sSub>
                          <m:sSubPr>
                            <m:ctrlPr>
                              <a:rPr lang="en-US" altLang="zh-CN" sz="2400" b="1" i="1" kern="100" smtClean="0">
                                <a:effectLst/>
                                <a:latin typeface="Cambria Math" panose="02040503050406030204" pitchFamily="18" charset="0"/>
                              </a:rPr>
                            </m:ctrlPr>
                          </m:sSubPr>
                          <m:e>
                            <m:r>
                              <a:rPr lang="en-US" altLang="zh-CN" sz="2400" b="1" i="1" kern="100" smtClean="0">
                                <a:effectLst/>
                                <a:latin typeface="Cambria Math" panose="02040503050406030204" pitchFamily="18" charset="0"/>
                              </a:rPr>
                              <m:t>𝒓</m:t>
                            </m:r>
                          </m:e>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𝟏</m:t>
                            </m:r>
                          </m:sub>
                        </m:sSub>
                      </m:e>
                    </m:nary>
                  </m:oMath>
                </a14:m>
                <a:r>
                  <a:rPr lang="en-US" altLang="zh-CN" sz="2400" dirty="0">
                    <a:latin typeface="Times New Roman" panose="02020603050405020304" pitchFamily="18" charset="0"/>
                    <a:cs typeface="Times New Roman" panose="02020603050405020304" pitchFamily="18" charset="0"/>
                  </a:rPr>
                  <a:t>,</a:t>
                </a:r>
                <a:r>
                  <a:rPr lang="zh-CN" altLang="zh-CN" sz="2400" b="1" dirty="0">
                    <a:latin typeface="Times New Roman" panose="02020603050405020304" pitchFamily="18" charset="0"/>
                    <a:cs typeface="Times New Roman" panose="02020603050405020304" pitchFamily="18" charset="0"/>
                  </a:rPr>
                  <a:t>计算</a:t>
                </a:r>
                <a:r>
                  <a:rPr lang="en-US" altLang="zh-CN" sz="2400" b="1" dirty="0">
                    <a:latin typeface="Times New Roman" panose="02020603050405020304" pitchFamily="18" charset="0"/>
                    <a:cs typeface="Times New Roman" panose="02020603050405020304" pitchFamily="18" charset="0"/>
                  </a:rPr>
                  <a:t>agent</a:t>
                </a:r>
                <a:r>
                  <a:rPr lang="zh-CN" altLang="zh-CN" sz="2400" b="1" dirty="0">
                    <a:latin typeface="Times New Roman" panose="02020603050405020304" pitchFamily="18" charset="0"/>
                    <a:cs typeface="Times New Roman" panose="02020603050405020304" pitchFamily="18" charset="0"/>
                  </a:rPr>
                  <a:t>整个生命周期内每步行动的平均回报。</a:t>
                </a:r>
                <a:endParaRPr lang="zh-CN" altLang="zh-CN" sz="2400" dirty="0">
                  <a:latin typeface="Times New Roman" panose="02020603050405020304" pitchFamily="18" charset="0"/>
                  <a:cs typeface="Times New Roman" panose="02020603050405020304" pitchFamily="18" charset="0"/>
                </a:endParaRPr>
              </a:p>
              <a:p>
                <a:pPr marL="0" indent="0" algn="just">
                  <a:lnSpc>
                    <a:spcPct val="150000"/>
                  </a:lnSpc>
                  <a:spcBef>
                    <a:spcPts val="600"/>
                  </a:spcBef>
                  <a:buNone/>
                  <a:tabLst>
                    <a:tab pos="457200" algn="l"/>
                  </a:tabLst>
                </a:pPr>
                <a:endParaRPr lang="zh-CN" altLang="zh-CN" dirty="0"/>
              </a:p>
              <a:p>
                <a:pPr marL="0" indent="0" algn="just">
                  <a:lnSpc>
                    <a:spcPct val="150000"/>
                  </a:lnSpc>
                  <a:spcBef>
                    <a:spcPts val="600"/>
                  </a:spcBef>
                  <a:buNone/>
                  <a:tabLst>
                    <a:tab pos="4572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4969329"/>
              </a:xfrm>
              <a:blipFill>
                <a:blip r:embed="rId3"/>
                <a:stretch>
                  <a:fillRect l="-1017" r="-90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8ADDE75E-692B-4A60-ABA7-B7C524F1DB66}"/>
              </a:ext>
            </a:extLst>
          </p:cNvPr>
          <p:cNvSpPr txBox="1"/>
          <p:nvPr/>
        </p:nvSpPr>
        <p:spPr>
          <a:xfrm>
            <a:off x="246742" y="6044755"/>
            <a:ext cx="11698515" cy="646331"/>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Mahadevan S. Average reward reinforcement learning: Foundations, algorithms, and empirical results[J]. Machine learning, 1996, 22(1): 159-195.</a:t>
            </a:r>
            <a:endParaRPr lang="zh-CN" altLang="en-US" dirty="0"/>
          </a:p>
        </p:txBody>
      </p:sp>
    </p:spTree>
    <p:extLst>
      <p:ext uri="{BB962C8B-B14F-4D97-AF65-F5344CB8AC3E}">
        <p14:creationId xmlns:p14="http://schemas.microsoft.com/office/powerpoint/2010/main" val="285866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b="1" dirty="0">
                <a:solidFill>
                  <a:srgbClr val="0000FF"/>
                </a:solidFill>
                <a:latin typeface="宋体" panose="02010600030101010101" pitchFamily="2" charset="-122"/>
                <a:ea typeface="宋体" panose="02010600030101010101" pitchFamily="2" charset="-122"/>
              </a:rPr>
              <a:t>4</a:t>
            </a:r>
            <a:r>
              <a:rPr lang="en-US" altLang="zh-CN" sz="4400" b="1" dirty="0">
                <a:solidFill>
                  <a:srgbClr val="0000FF"/>
                </a:solidFill>
                <a:effectLst/>
                <a:latin typeface="宋体" panose="02010600030101010101" pitchFamily="2" charset="-122"/>
                <a:ea typeface="宋体" panose="02010600030101010101" pitchFamily="2" charset="-122"/>
              </a:rPr>
              <a:t>.</a:t>
            </a:r>
            <a:r>
              <a:rPr lang="zh-CN" altLang="en-US" sz="4400" b="1" dirty="0">
                <a:solidFill>
                  <a:srgbClr val="0000FF"/>
                </a:solidFill>
                <a:effectLst/>
                <a:latin typeface="黑体" panose="02010609060101010101" pitchFamily="49" charset="-122"/>
                <a:ea typeface="黑体" panose="02010609060101010101" pitchFamily="49" charset="-122"/>
              </a:rPr>
              <a:t> 强化学习任务的精确描述</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4969329"/>
              </a:xfrm>
            </p:spPr>
            <p:txBody>
              <a:bodyPr>
                <a:normAutofit/>
              </a:bodyPr>
              <a:lstStyle/>
              <a:p>
                <a:pPr algn="just">
                  <a:lnSpc>
                    <a:spcPct val="150000"/>
                  </a:lnSpc>
                  <a:buFont typeface="Wingdings" panose="05000000000000000000" pitchFamily="2" charset="2"/>
                  <a:buChar char="Ø"/>
                </a:pPr>
                <a:r>
                  <a:rPr lang="en-US" altLang="zh-CN" sz="2400" b="1" kern="100" dirty="0">
                    <a:effectLst/>
                    <a:latin typeface="Times New Roman" panose="02020603050405020304" pitchFamily="18" charset="0"/>
                    <a:cs typeface="Times New Roman" panose="02020603050405020304" pitchFamily="18" charset="0"/>
                  </a:rPr>
                  <a:t>  </a:t>
                </a:r>
                <a:r>
                  <a:rPr lang="zh-CN" altLang="zh-CN" sz="2400" b="1" kern="100" dirty="0">
                    <a:effectLst/>
                    <a:latin typeface="Times New Roman" panose="02020603050405020304" pitchFamily="18" charset="0"/>
                    <a:cs typeface="Times New Roman" panose="02020603050405020304" pitchFamily="18" charset="0"/>
                  </a:rPr>
                  <a:t>强化学习任务的精确定义</a:t>
                </a:r>
                <a:endParaRPr lang="zh-CN" altLang="zh-CN" sz="2400" kern="100" dirty="0">
                  <a:effectLst/>
                  <a:latin typeface="Times New Roman" panose="02020603050405020304" pitchFamily="18" charset="0"/>
                  <a:cs typeface="Times New Roman" panose="02020603050405020304" pitchFamily="18" charset="0"/>
                </a:endParaRPr>
              </a:p>
              <a:p>
                <a:pPr marL="305435" indent="0" algn="just">
                  <a:lnSpc>
                    <a:spcPct val="150000"/>
                  </a:lnSpc>
                  <a:buNone/>
                </a:pPr>
                <a:r>
                  <a:rPr lang="zh-CN" altLang="zh-CN" sz="2400" b="1" kern="100" dirty="0">
                    <a:effectLst/>
                    <a:latin typeface="Times New Roman" panose="02020603050405020304" pitchFamily="18" charset="0"/>
                    <a:cs typeface="Times New Roman" panose="02020603050405020304" pitchFamily="18" charset="0"/>
                  </a:rPr>
                  <a:t>使</a:t>
                </a:r>
                <a:r>
                  <a:rPr lang="en-US" altLang="zh-CN" sz="2400" b="1" kern="100" dirty="0">
                    <a:effectLst/>
                    <a:latin typeface="Times New Roman" panose="02020603050405020304" pitchFamily="18" charset="0"/>
                    <a:cs typeface="Times New Roman" panose="02020603050405020304" pitchFamily="18" charset="0"/>
                  </a:rPr>
                  <a:t>Agent</a:t>
                </a:r>
                <a:r>
                  <a:rPr lang="zh-CN" altLang="zh-CN" sz="2400" b="1" kern="100" dirty="0">
                    <a:effectLst/>
                    <a:latin typeface="Times New Roman" panose="02020603050405020304" pitchFamily="18" charset="0"/>
                    <a:cs typeface="Times New Roman" panose="02020603050405020304" pitchFamily="18" charset="0"/>
                  </a:rPr>
                  <a:t>学习到一个控制策略</a:t>
                </a:r>
                <a14:m>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𝝅</m:t>
                        </m:r>
                      </m:e>
                      <m:sup>
                        <m:r>
                          <a:rPr lang="en-US" altLang="zh-CN" sz="2400" b="1" i="1" kern="100">
                            <a:effectLst/>
                            <a:latin typeface="Cambria Math" panose="02040503050406030204" pitchFamily="18" charset="0"/>
                          </a:rPr>
                          <m:t>∗</m:t>
                        </m:r>
                      </m:sup>
                    </m:sSup>
                  </m:oMath>
                </a14:m>
                <a:r>
                  <a:rPr lang="zh-CN" altLang="zh-CN" sz="2400" b="1" kern="100" dirty="0">
                    <a:effectLst/>
                    <a:latin typeface="Times New Roman" panose="02020603050405020304" pitchFamily="18" charset="0"/>
                    <a:cs typeface="Times New Roman" panose="02020603050405020304" pitchFamily="18" charset="0"/>
                  </a:rPr>
                  <a:t>，使得 </a:t>
                </a:r>
                <a:endParaRPr lang="zh-CN" altLang="zh-CN" sz="2400" kern="100" dirty="0">
                  <a:effectLst/>
                  <a:latin typeface="Times New Roman" panose="02020603050405020304" pitchFamily="18" charset="0"/>
                  <a:cs typeface="Times New Roman" panose="02020603050405020304" pitchFamily="18" charset="0"/>
                </a:endParaRPr>
              </a:p>
              <a:p>
                <a:pPr marL="305435" indent="0" algn="ctr">
                  <a:lnSpc>
                    <a:spcPct val="150000"/>
                  </a:lnSpc>
                  <a:buNone/>
                </a:pPr>
                <a14:m>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𝝅</m:t>
                        </m:r>
                      </m:e>
                      <m:sup>
                        <m:r>
                          <a:rPr lang="en-US" altLang="zh-CN" sz="2400" b="1" i="1" kern="100">
                            <a:effectLst/>
                            <a:latin typeface="Cambria Math" panose="02040503050406030204" pitchFamily="18" charset="0"/>
                          </a:rPr>
                          <m:t>∗</m:t>
                        </m:r>
                      </m:sup>
                    </m:sSup>
                    <m:r>
                      <a:rPr lang="en-US" altLang="zh-CN" sz="2400" b="1" i="1" kern="100">
                        <a:effectLst/>
                        <a:latin typeface="Cambria Math" panose="02040503050406030204" pitchFamily="18" charset="0"/>
                      </a:rPr>
                      <m:t>=</m:t>
                    </m:r>
                    <m:func>
                      <m:funcPr>
                        <m:ctrlPr>
                          <a:rPr lang="zh-CN" altLang="zh-CN" sz="2400" b="1" i="1" kern="100">
                            <a:effectLst/>
                            <a:latin typeface="Cambria Math" panose="02040503050406030204" pitchFamily="18" charset="0"/>
                          </a:rPr>
                        </m:ctrlPr>
                      </m:funcPr>
                      <m:fName>
                        <m:r>
                          <a:rPr lang="en-US" altLang="zh-CN" sz="2400" b="1" i="1" kern="100">
                            <a:effectLst/>
                            <a:latin typeface="Cambria Math" panose="02040503050406030204" pitchFamily="18" charset="0"/>
                          </a:rPr>
                          <m:t>𝒂𝒓𝒈</m:t>
                        </m:r>
                      </m:fName>
                      <m:e>
                        <m:limLow>
                          <m:limLowPr>
                            <m:ctrlPr>
                              <a:rPr lang="zh-CN" altLang="zh-CN" sz="2400" b="1" i="1" kern="100">
                                <a:effectLst/>
                                <a:latin typeface="Cambria Math" panose="02040503050406030204" pitchFamily="18" charset="0"/>
                              </a:rPr>
                            </m:ctrlPr>
                          </m:limLowPr>
                          <m:e>
                            <m:r>
                              <a:rPr lang="en-US" altLang="zh-CN" sz="2400" b="1" i="1" kern="100">
                                <a:effectLst/>
                                <a:latin typeface="Cambria Math" panose="02040503050406030204" pitchFamily="18" charset="0"/>
                              </a:rPr>
                              <m:t>𝒎𝒂𝒙</m:t>
                            </m:r>
                          </m:e>
                          <m:lim>
                            <m:r>
                              <a:rPr lang="en-US" altLang="zh-CN" sz="2400" b="1" i="1" kern="100">
                                <a:effectLst/>
                                <a:latin typeface="Cambria Math" panose="02040503050406030204" pitchFamily="18" charset="0"/>
                              </a:rPr>
                              <m:t>𝝅</m:t>
                            </m:r>
                          </m:lim>
                        </m:limLow>
                      </m:e>
                    </m:func>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𝑽</m:t>
                        </m:r>
                      </m:e>
                      <m:sup>
                        <m:r>
                          <a:rPr lang="en-US" altLang="zh-CN" sz="2400" b="1" i="1" kern="100">
                            <a:effectLst/>
                            <a:latin typeface="Cambria Math" panose="02040503050406030204" pitchFamily="18" charset="0"/>
                          </a:rPr>
                          <m:t>𝝅</m:t>
                        </m:r>
                      </m:sup>
                    </m:s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oMath>
                </a14:m>
                <a:r>
                  <a:rPr lang="en-US" altLang="zh-CN" sz="2400" b="1" kern="100" dirty="0">
                    <a:effectLst/>
                    <a:latin typeface="Times New Roman" panose="02020603050405020304" pitchFamily="18" charset="0"/>
                    <a:cs typeface="Times New Roman" panose="02020603050405020304" pitchFamily="18" charset="0"/>
                  </a:rPr>
                  <a:t>    </a:t>
                </a:r>
                <a:r>
                  <a:rPr lang="zh-CN" altLang="zh-CN" sz="2400" b="1" kern="100" dirty="0">
                    <a:effectLst/>
                    <a:latin typeface="Times New Roman" panose="02020603050405020304" pitchFamily="18" charset="0"/>
                    <a:cs typeface="Times New Roman" panose="02020603050405020304" pitchFamily="18" charset="0"/>
                  </a:rPr>
                  <a:t>（</a:t>
                </a:r>
                <a:r>
                  <a:rPr lang="en-US" altLang="zh-CN" sz="2400" b="1" kern="100" dirty="0">
                    <a:effectLst/>
                    <a:latin typeface="Times New Roman" panose="02020603050405020304" pitchFamily="18" charset="0"/>
                    <a:cs typeface="Times New Roman" panose="02020603050405020304" pitchFamily="18" charset="0"/>
                  </a:rPr>
                  <a:t>2</a:t>
                </a:r>
                <a:r>
                  <a:rPr lang="zh-CN" altLang="zh-CN" sz="2400" b="1" kern="100" dirty="0">
                    <a:effectLst/>
                    <a:latin typeface="Times New Roman" panose="02020603050405020304" pitchFamily="18" charset="0"/>
                    <a:cs typeface="Times New Roman" panose="02020603050405020304" pitchFamily="18" charset="0"/>
                  </a:rPr>
                  <a:t>）</a:t>
                </a:r>
                <a:endParaRPr lang="zh-CN" altLang="zh-CN" sz="2400" kern="100" dirty="0">
                  <a:effectLst/>
                  <a:latin typeface="Times New Roman" panose="02020603050405020304" pitchFamily="18" charset="0"/>
                  <a:cs typeface="Times New Roman" panose="02020603050405020304" pitchFamily="18" charset="0"/>
                </a:endParaRPr>
              </a:p>
              <a:p>
                <a:pPr marL="0" indent="0" algn="just">
                  <a:lnSpc>
                    <a:spcPct val="150000"/>
                  </a:lnSpc>
                  <a:spcBef>
                    <a:spcPts val="600"/>
                  </a:spcBef>
                  <a:buNone/>
                  <a:tabLst>
                    <a:tab pos="457200" algn="l"/>
                  </a:tabLst>
                </a:pPr>
                <a:endParaRPr lang="zh-CN" altLang="zh-CN" dirty="0"/>
              </a:p>
              <a:p>
                <a:pPr marL="0" indent="0" algn="just">
                  <a:lnSpc>
                    <a:spcPct val="150000"/>
                  </a:lnSpc>
                  <a:spcBef>
                    <a:spcPts val="600"/>
                  </a:spcBef>
                  <a:buNone/>
                  <a:tabLst>
                    <a:tab pos="4572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4969329"/>
              </a:xfrm>
              <a:blipFill>
                <a:blip r:embed="rId3"/>
                <a:stretch>
                  <a:fillRect l="-7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301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b="1" dirty="0">
                <a:solidFill>
                  <a:srgbClr val="0000FF"/>
                </a:solidFill>
                <a:latin typeface="宋体" panose="02010600030101010101" pitchFamily="2" charset="-122"/>
                <a:ea typeface="宋体" panose="02010600030101010101" pitchFamily="2" charset="-122"/>
              </a:rPr>
              <a:t>4</a:t>
            </a:r>
            <a:r>
              <a:rPr lang="en-US" altLang="zh-CN" sz="4400" b="1" dirty="0">
                <a:solidFill>
                  <a:srgbClr val="0000FF"/>
                </a:solidFill>
                <a:effectLst/>
                <a:latin typeface="宋体" panose="02010600030101010101" pitchFamily="2" charset="-122"/>
                <a:ea typeface="宋体" panose="02010600030101010101" pitchFamily="2" charset="-122"/>
              </a:rPr>
              <a:t>.</a:t>
            </a:r>
            <a:r>
              <a:rPr lang="zh-CN" altLang="en-US" sz="4400" b="1" dirty="0">
                <a:solidFill>
                  <a:srgbClr val="0000FF"/>
                </a:solidFill>
                <a:effectLst/>
                <a:latin typeface="黑体" panose="02010609060101010101" pitchFamily="49" charset="-122"/>
                <a:ea typeface="黑体" panose="02010609060101010101" pitchFamily="49" charset="-122"/>
              </a:rPr>
              <a:t> 强化学习任务的精确描述</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4969329"/>
          </a:xfrm>
        </p:spPr>
        <p:txBody>
          <a:bodyPr>
            <a:normAutofit/>
          </a:bodyPr>
          <a:lstStyle/>
          <a:p>
            <a:pPr marL="0" indent="0" algn="just">
              <a:lnSpc>
                <a:spcPct val="150000"/>
              </a:lnSpc>
              <a:buNone/>
            </a:pPr>
            <a:r>
              <a:rPr lang="zh-CN" altLang="en-US" sz="2400" b="1" kern="100" dirty="0">
                <a:solidFill>
                  <a:schemeClr val="accent1">
                    <a:lumMod val="50000"/>
                  </a:schemeClr>
                </a:solidFill>
                <a:effectLst/>
                <a:latin typeface="Times New Roman" panose="02020603050405020304" pitchFamily="18" charset="0"/>
                <a:cs typeface="Times New Roman" panose="02020603050405020304" pitchFamily="18" charset="0"/>
              </a:rPr>
              <a:t>例子</a:t>
            </a:r>
            <a:endParaRPr lang="zh-CN" altLang="zh-CN" sz="2400"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50000"/>
              </a:lnSpc>
              <a:spcBef>
                <a:spcPts val="600"/>
              </a:spcBef>
              <a:buNone/>
              <a:tabLst>
                <a:tab pos="457200" algn="l"/>
              </a:tabLst>
            </a:pPr>
            <a:r>
              <a:rPr lang="zh-CN" altLang="en-US" dirty="0"/>
              <a:t>状态：</a:t>
            </a:r>
            <a:r>
              <a:rPr lang="en-US" altLang="zh-CN" dirty="0"/>
              <a:t>6</a:t>
            </a:r>
            <a:r>
              <a:rPr lang="zh-CN" altLang="en-US" dirty="0"/>
              <a:t>个</a:t>
            </a:r>
            <a:endParaRPr lang="en-US" altLang="zh-CN" dirty="0"/>
          </a:p>
          <a:p>
            <a:pPr marL="0" indent="0" algn="just">
              <a:lnSpc>
                <a:spcPct val="150000"/>
              </a:lnSpc>
              <a:spcBef>
                <a:spcPts val="600"/>
              </a:spcBef>
              <a:buNone/>
              <a:tabLst>
                <a:tab pos="457200" algn="l"/>
              </a:tabLst>
            </a:pPr>
            <a:r>
              <a:rPr lang="zh-CN" altLang="en-US" dirty="0"/>
              <a:t>动作：上下左右</a:t>
            </a:r>
            <a:endParaRPr lang="en-US" altLang="zh-CN" dirty="0"/>
          </a:p>
          <a:p>
            <a:pPr marL="0" indent="0" algn="just">
              <a:lnSpc>
                <a:spcPct val="150000"/>
              </a:lnSpc>
              <a:spcBef>
                <a:spcPts val="600"/>
              </a:spcBef>
              <a:buNone/>
              <a:tabLst>
                <a:tab pos="457200" algn="l"/>
              </a:tabLst>
            </a:pPr>
            <a:endParaRPr lang="zh-CN" altLang="zh-CN" dirty="0"/>
          </a:p>
          <a:p>
            <a:pPr marL="0" indent="0" algn="just">
              <a:lnSpc>
                <a:spcPct val="150000"/>
              </a:lnSpc>
              <a:spcBef>
                <a:spcPts val="600"/>
              </a:spcBef>
              <a:buNone/>
              <a:tabLst>
                <a:tab pos="4572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8F8973F0-C886-426C-AFB1-D33E369CCBDA}"/>
              </a:ext>
            </a:extLst>
          </p:cNvPr>
          <p:cNvPicPr>
            <a:picLocks noChangeAspect="1"/>
          </p:cNvPicPr>
          <p:nvPr/>
        </p:nvPicPr>
        <p:blipFill>
          <a:blip r:embed="rId3"/>
          <a:stretch>
            <a:fillRect/>
          </a:stretch>
        </p:blipFill>
        <p:spPr>
          <a:xfrm>
            <a:off x="3850153" y="1627489"/>
            <a:ext cx="7209734" cy="5157863"/>
          </a:xfrm>
          <a:prstGeom prst="rect">
            <a:avLst/>
          </a:prstGeom>
        </p:spPr>
      </p:pic>
      <p:sp>
        <p:nvSpPr>
          <p:cNvPr id="4" name="文本框 3">
            <a:extLst>
              <a:ext uri="{FF2B5EF4-FFF2-40B4-BE49-F238E27FC236}">
                <a16:creationId xmlns:a16="http://schemas.microsoft.com/office/drawing/2014/main" id="{C34FD15D-2AF0-4D9B-9335-6CD5CEFA1A31}"/>
              </a:ext>
            </a:extLst>
          </p:cNvPr>
          <p:cNvSpPr txBox="1"/>
          <p:nvPr/>
        </p:nvSpPr>
        <p:spPr>
          <a:xfrm>
            <a:off x="4934857" y="2619829"/>
            <a:ext cx="338554"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6" name="文本框 5">
            <a:extLst>
              <a:ext uri="{FF2B5EF4-FFF2-40B4-BE49-F238E27FC236}">
                <a16:creationId xmlns:a16="http://schemas.microsoft.com/office/drawing/2014/main" id="{7D96DD72-19F4-4AB9-AB3B-A83B7369F6AE}"/>
              </a:ext>
            </a:extLst>
          </p:cNvPr>
          <p:cNvSpPr txBox="1"/>
          <p:nvPr/>
        </p:nvSpPr>
        <p:spPr>
          <a:xfrm>
            <a:off x="7285743" y="2561772"/>
            <a:ext cx="338554"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8" name="文本框 7">
            <a:extLst>
              <a:ext uri="{FF2B5EF4-FFF2-40B4-BE49-F238E27FC236}">
                <a16:creationId xmlns:a16="http://schemas.microsoft.com/office/drawing/2014/main" id="{9B3E62F2-3A8E-43D5-8428-972377332668}"/>
              </a:ext>
            </a:extLst>
          </p:cNvPr>
          <p:cNvSpPr txBox="1"/>
          <p:nvPr/>
        </p:nvSpPr>
        <p:spPr>
          <a:xfrm>
            <a:off x="9172815" y="2582147"/>
            <a:ext cx="338554"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9" name="文本框 8">
            <a:extLst>
              <a:ext uri="{FF2B5EF4-FFF2-40B4-BE49-F238E27FC236}">
                <a16:creationId xmlns:a16="http://schemas.microsoft.com/office/drawing/2014/main" id="{7C58CC5C-A995-49A4-81B2-8285F1C5B9DE}"/>
              </a:ext>
            </a:extLst>
          </p:cNvPr>
          <p:cNvSpPr txBox="1"/>
          <p:nvPr/>
        </p:nvSpPr>
        <p:spPr>
          <a:xfrm>
            <a:off x="5014686" y="4655457"/>
            <a:ext cx="338554" cy="461665"/>
          </a:xfrm>
          <a:prstGeom prst="rect">
            <a:avLst/>
          </a:prstGeom>
          <a:noFill/>
        </p:spPr>
        <p:txBody>
          <a:bodyPr wrap="none" rtlCol="0">
            <a:spAutoFit/>
          </a:bodyPr>
          <a:lstStyle/>
          <a:p>
            <a:r>
              <a:rPr lang="en-US" altLang="zh-CN" sz="2400" b="1" dirty="0">
                <a:solidFill>
                  <a:srgbClr val="FF0000"/>
                </a:solidFill>
              </a:rPr>
              <a:t>4</a:t>
            </a:r>
            <a:endParaRPr lang="zh-CN" altLang="en-US" sz="2400" b="1" dirty="0">
              <a:solidFill>
                <a:srgbClr val="FF0000"/>
              </a:solidFill>
            </a:endParaRPr>
          </a:p>
        </p:txBody>
      </p:sp>
      <p:sp>
        <p:nvSpPr>
          <p:cNvPr id="10" name="文本框 9">
            <a:extLst>
              <a:ext uri="{FF2B5EF4-FFF2-40B4-BE49-F238E27FC236}">
                <a16:creationId xmlns:a16="http://schemas.microsoft.com/office/drawing/2014/main" id="{76D71D18-5179-4F1F-9764-F8D61DEAD4F7}"/>
              </a:ext>
            </a:extLst>
          </p:cNvPr>
          <p:cNvSpPr txBox="1"/>
          <p:nvPr/>
        </p:nvSpPr>
        <p:spPr>
          <a:xfrm>
            <a:off x="7287197" y="4626429"/>
            <a:ext cx="338554" cy="461665"/>
          </a:xfrm>
          <a:prstGeom prst="rect">
            <a:avLst/>
          </a:prstGeom>
          <a:noFill/>
        </p:spPr>
        <p:txBody>
          <a:bodyPr wrap="none" rtlCol="0">
            <a:spAutoFit/>
          </a:bodyPr>
          <a:lstStyle/>
          <a:p>
            <a:r>
              <a:rPr lang="en-US" altLang="zh-CN" sz="2400" b="1" dirty="0">
                <a:solidFill>
                  <a:srgbClr val="FF0000"/>
                </a:solidFill>
              </a:rPr>
              <a:t>5</a:t>
            </a:r>
            <a:endParaRPr lang="zh-CN" altLang="en-US" sz="2400" b="1" dirty="0">
              <a:solidFill>
                <a:srgbClr val="FF0000"/>
              </a:solidFill>
            </a:endParaRPr>
          </a:p>
        </p:txBody>
      </p:sp>
      <p:sp>
        <p:nvSpPr>
          <p:cNvPr id="11" name="文本框 10">
            <a:extLst>
              <a:ext uri="{FF2B5EF4-FFF2-40B4-BE49-F238E27FC236}">
                <a16:creationId xmlns:a16="http://schemas.microsoft.com/office/drawing/2014/main" id="{8F7521A1-350F-424B-B662-EF6A9A544D8D}"/>
              </a:ext>
            </a:extLst>
          </p:cNvPr>
          <p:cNvSpPr txBox="1"/>
          <p:nvPr/>
        </p:nvSpPr>
        <p:spPr>
          <a:xfrm>
            <a:off x="9571691" y="4661319"/>
            <a:ext cx="338554" cy="461665"/>
          </a:xfrm>
          <a:prstGeom prst="rect">
            <a:avLst/>
          </a:prstGeom>
          <a:noFill/>
        </p:spPr>
        <p:txBody>
          <a:bodyPr wrap="none" rtlCol="0">
            <a:spAutoFit/>
          </a:bodyPr>
          <a:lstStyle/>
          <a:p>
            <a:r>
              <a:rPr lang="en-US" altLang="zh-CN" sz="2400" b="1" dirty="0">
                <a:solidFill>
                  <a:srgbClr val="FF0000"/>
                </a:solidFill>
              </a:rPr>
              <a:t>6</a:t>
            </a:r>
            <a:endParaRPr lang="zh-CN" altLang="en-US" sz="2400" b="1" dirty="0">
              <a:solidFill>
                <a:srgbClr val="FF0000"/>
              </a:solidFill>
            </a:endParaRPr>
          </a:p>
        </p:txBody>
      </p:sp>
    </p:spTree>
    <p:extLst>
      <p:ext uri="{BB962C8B-B14F-4D97-AF65-F5344CB8AC3E}">
        <p14:creationId xmlns:p14="http://schemas.microsoft.com/office/powerpoint/2010/main" val="3139974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3E55D5-AE39-4093-B609-26668E47C214}"/>
              </a:ext>
            </a:extLst>
          </p:cNvPr>
          <p:cNvPicPr>
            <a:picLocks noChangeAspect="1"/>
          </p:cNvPicPr>
          <p:nvPr/>
        </p:nvPicPr>
        <p:blipFill>
          <a:blip r:embed="rId3"/>
          <a:stretch>
            <a:fillRect/>
          </a:stretch>
        </p:blipFill>
        <p:spPr>
          <a:xfrm>
            <a:off x="4934486" y="1391926"/>
            <a:ext cx="6822086" cy="4817921"/>
          </a:xfrm>
          <a:prstGeom prst="rect">
            <a:avLst/>
          </a:prstGeom>
        </p:spPr>
      </p:pic>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b="1" dirty="0">
                <a:solidFill>
                  <a:srgbClr val="0000FF"/>
                </a:solidFill>
                <a:latin typeface="宋体" panose="02010600030101010101" pitchFamily="2" charset="-122"/>
                <a:ea typeface="宋体" panose="02010600030101010101" pitchFamily="2" charset="-122"/>
              </a:rPr>
              <a:t>4</a:t>
            </a:r>
            <a:r>
              <a:rPr lang="en-US" altLang="zh-CN" sz="4400" b="1" dirty="0">
                <a:solidFill>
                  <a:srgbClr val="0000FF"/>
                </a:solidFill>
                <a:effectLst/>
                <a:latin typeface="宋体" panose="02010600030101010101" pitchFamily="2" charset="-122"/>
                <a:ea typeface="宋体" panose="02010600030101010101" pitchFamily="2" charset="-122"/>
              </a:rPr>
              <a:t>.</a:t>
            </a:r>
            <a:r>
              <a:rPr lang="zh-CN" altLang="en-US" sz="4400" b="1" dirty="0">
                <a:solidFill>
                  <a:srgbClr val="0000FF"/>
                </a:solidFill>
                <a:effectLst/>
                <a:latin typeface="黑体" panose="02010609060101010101" pitchFamily="49" charset="-122"/>
                <a:ea typeface="黑体" panose="02010609060101010101" pitchFamily="49" charset="-122"/>
              </a:rPr>
              <a:t> 强化学习任务的精确描述</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245100"/>
              </a:xfrm>
            </p:spPr>
            <p:txBody>
              <a:bodyPr>
                <a:normAutofit/>
              </a:bodyPr>
              <a:lstStyle/>
              <a:p>
                <a:pPr marL="0" indent="0" algn="just">
                  <a:lnSpc>
                    <a:spcPct val="150000"/>
                  </a:lnSpc>
                  <a:buNone/>
                </a:pPr>
                <a:r>
                  <a:rPr lang="zh-CN" altLang="en-US" sz="2400" b="1" kern="100" dirty="0">
                    <a:solidFill>
                      <a:schemeClr val="accent1">
                        <a:lumMod val="50000"/>
                      </a:schemeClr>
                    </a:solidFill>
                    <a:effectLst/>
                    <a:latin typeface="Times New Roman" panose="02020603050405020304" pitchFamily="18" charset="0"/>
                    <a:cs typeface="Times New Roman" panose="02020603050405020304" pitchFamily="18" charset="0"/>
                  </a:rPr>
                  <a:t>例子</a:t>
                </a:r>
                <a:endParaRPr lang="en-US" altLang="zh-CN" sz="2400" b="1"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50000"/>
                  </a:lnSpc>
                  <a:buNone/>
                </a:pPr>
                <a:r>
                  <a:rPr lang="zh-CN" altLang="en-US" sz="2400" b="1" kern="100" dirty="0">
                    <a:solidFill>
                      <a:schemeClr val="accent1">
                        <a:lumMod val="50000"/>
                      </a:schemeClr>
                    </a:solidFill>
                    <a:latin typeface="Times New Roman" panose="02020603050405020304" pitchFamily="18" charset="0"/>
                    <a:cs typeface="Times New Roman" panose="02020603050405020304" pitchFamily="18" charset="0"/>
                  </a:rPr>
                  <a:t>计算</a:t>
                </a:r>
                <a14:m>
                  <m:oMath xmlns:m="http://schemas.openxmlformats.org/officeDocument/2006/math">
                    <m:sSup>
                      <m:sSupPr>
                        <m:ctrlP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ctrlPr>
                      </m:sSupPr>
                      <m:e>
                        <m:r>
                          <a:rPr lang="en-US" altLang="zh-CN" sz="2400" b="0" i="1" kern="100">
                            <a:solidFill>
                              <a:schemeClr val="accent1">
                                <a:lumMod val="50000"/>
                              </a:schemeClr>
                            </a:solidFill>
                            <a:latin typeface="Cambria Math" panose="02040503050406030204" pitchFamily="18" charset="0"/>
                            <a:cs typeface="Times New Roman" panose="02020603050405020304" pitchFamily="18" charset="0"/>
                          </a:rPr>
                          <m:t>𝑉</m:t>
                        </m:r>
                      </m:e>
                      <m:sup>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m:t>
                        </m:r>
                      </m:sup>
                    </m:sSup>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𝟏</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m:t>
                    </m:r>
                  </m:oMath>
                </a14:m>
                <a:endParaRPr lang="en-US" altLang="zh-CN" sz="2400"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dirty="0" smtClean="0">
                          <a:effectLst/>
                          <a:latin typeface="Cambria Math" panose="02040503050406030204" pitchFamily="18" charset="0"/>
                        </a:rPr>
                        <m:t>𝒓</m:t>
                      </m:r>
                      <m:d>
                        <m:dPr>
                          <m:ctrlPr>
                            <a:rPr lang="en-US" altLang="zh-CN" sz="2400" b="1" i="1" kern="100" dirty="0" smtClean="0">
                              <a:effectLst/>
                              <a:latin typeface="Cambria Math" panose="02040503050406030204" pitchFamily="18" charset="0"/>
                            </a:rPr>
                          </m:ctrlPr>
                        </m:dPr>
                        <m:e>
                          <m:r>
                            <a:rPr lang="en-US" altLang="zh-CN" sz="2400" b="1" i="1" kern="100" dirty="0" smtClean="0">
                              <a:effectLst/>
                              <a:latin typeface="Cambria Math" panose="02040503050406030204" pitchFamily="18" charset="0"/>
                            </a:rPr>
                            <m:t>𝟏</m:t>
                          </m:r>
                          <m:r>
                            <a:rPr lang="en-US" altLang="zh-CN" sz="2400" b="1" i="1" kern="100" dirty="0" smtClean="0">
                              <a:effectLst/>
                              <a:latin typeface="Cambria Math" panose="02040503050406030204" pitchFamily="18" charset="0"/>
                            </a:rPr>
                            <m:t>,</m:t>
                          </m:r>
                          <m:r>
                            <a:rPr lang="zh-CN" altLang="en-US" sz="2400" b="1" i="1" kern="100" dirty="0">
                              <a:latin typeface="Cambria Math" panose="02040503050406030204" pitchFamily="18" charset="0"/>
                            </a:rPr>
                            <m:t>右</m:t>
                          </m:r>
                        </m:e>
                      </m:d>
                      <m:r>
                        <a:rPr lang="en-US" altLang="zh-CN" sz="2400" b="1" i="1" kern="100" dirty="0">
                          <a:latin typeface="Cambria Math" panose="02040503050406030204" pitchFamily="18" charset="0"/>
                        </a:rPr>
                        <m:t>=</m:t>
                      </m:r>
                      <m:r>
                        <a:rPr lang="en-US" altLang="zh-CN" sz="2400" b="1" i="1" kern="100" dirty="0" smtClean="0">
                          <a:latin typeface="Cambria Math" panose="02040503050406030204" pitchFamily="18" charset="0"/>
                        </a:rPr>
                        <m:t>𝟎</m:t>
                      </m:r>
                      <m:r>
                        <a:rPr lang="zh-CN" altLang="en-US" sz="2400" b="1" i="1" kern="100" dirty="0">
                          <a:latin typeface="Cambria Math" panose="02040503050406030204" pitchFamily="18" charset="0"/>
                        </a:rPr>
                        <m:t>；</m:t>
                      </m:r>
                      <m:r>
                        <a:rPr lang="zh-CN" altLang="zh-CN" sz="2400" b="1" i="1" kern="100" dirty="0" smtClean="0">
                          <a:latin typeface="Cambria Math" panose="02040503050406030204" pitchFamily="18" charset="0"/>
                        </a:rPr>
                        <m:t>𝜹</m:t>
                      </m:r>
                      <m:d>
                        <m:dPr>
                          <m:ctrlPr>
                            <a:rPr lang="en-US" altLang="zh-CN" sz="2400" b="0" i="1" kern="100" dirty="0" smtClean="0">
                              <a:latin typeface="Cambria Math" panose="02040503050406030204" pitchFamily="18" charset="0"/>
                            </a:rPr>
                          </m:ctrlPr>
                        </m:dPr>
                        <m:e>
                          <m:r>
                            <a:rPr lang="en-US" altLang="zh-CN" sz="2400" b="0" i="0" kern="100" dirty="0" smtClean="0">
                              <a:latin typeface="Cambria Math" panose="02040503050406030204" pitchFamily="18" charset="0"/>
                            </a:rPr>
                            <m:t>1,</m:t>
                          </m:r>
                          <m:r>
                            <a:rPr lang="zh-CN" altLang="en-US" sz="2400" i="1" kern="100" dirty="0">
                              <a:latin typeface="Cambria Math" panose="02040503050406030204" pitchFamily="18" charset="0"/>
                            </a:rPr>
                            <m:t>右</m:t>
                          </m:r>
                        </m:e>
                      </m:d>
                      <m:r>
                        <a:rPr lang="en-US" altLang="zh-CN" sz="2400" b="0" i="0" kern="100" dirty="0" smtClean="0">
                          <a:latin typeface="Cambria Math" panose="02040503050406030204" pitchFamily="18" charset="0"/>
                        </a:rPr>
                        <m:t>=2</m:t>
                      </m:r>
                      <m:r>
                        <a:rPr lang="zh-CN" altLang="en-US" sz="2400" i="1" kern="100" dirty="0">
                          <a:latin typeface="Cambria Math" panose="02040503050406030204" pitchFamily="18" charset="0"/>
                        </a:rPr>
                        <m:t>；</m:t>
                      </m:r>
                    </m:oMath>
                  </m:oMathPara>
                </a14:m>
                <a:endParaRPr lang="en-US" altLang="zh-CN" sz="2400"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dirty="0" smtClean="0">
                          <a:effectLst/>
                          <a:latin typeface="Cambria Math" panose="02040503050406030204" pitchFamily="18" charset="0"/>
                        </a:rPr>
                        <m:t>𝒓</m:t>
                      </m:r>
                      <m:d>
                        <m:dPr>
                          <m:ctrlPr>
                            <a:rPr lang="en-US" altLang="zh-CN" sz="2400" b="1" i="1" kern="100" dirty="0" smtClean="0">
                              <a:effectLst/>
                              <a:latin typeface="Cambria Math" panose="02040503050406030204" pitchFamily="18" charset="0"/>
                            </a:rPr>
                          </m:ctrlPr>
                        </m:dPr>
                        <m:e>
                          <m:r>
                            <a:rPr lang="en-US" altLang="zh-CN" sz="2400" b="1" i="1" kern="100" dirty="0" smtClean="0">
                              <a:effectLst/>
                              <a:latin typeface="Cambria Math" panose="02040503050406030204" pitchFamily="18" charset="0"/>
                            </a:rPr>
                            <m:t>𝟐</m:t>
                          </m:r>
                          <m:r>
                            <a:rPr lang="en-US" altLang="zh-CN" sz="2400" b="1" i="1" kern="100" dirty="0" smtClean="0">
                              <a:effectLst/>
                              <a:latin typeface="Cambria Math" panose="02040503050406030204" pitchFamily="18" charset="0"/>
                            </a:rPr>
                            <m:t>,</m:t>
                          </m:r>
                          <m:r>
                            <a:rPr lang="zh-CN" altLang="en-US" sz="2400" b="1" i="1" kern="100" dirty="0">
                              <a:latin typeface="Cambria Math" panose="02040503050406030204" pitchFamily="18" charset="0"/>
                            </a:rPr>
                            <m:t>右</m:t>
                          </m:r>
                        </m:e>
                      </m:d>
                      <m:r>
                        <a:rPr lang="en-US" altLang="zh-CN" sz="2400" b="1" i="1" kern="100" dirty="0">
                          <a:latin typeface="Cambria Math" panose="02040503050406030204" pitchFamily="18" charset="0"/>
                        </a:rPr>
                        <m:t>=</m:t>
                      </m:r>
                      <m:r>
                        <a:rPr lang="en-US" altLang="zh-CN" sz="2400" b="1" i="1" kern="100" dirty="0" smtClean="0">
                          <a:latin typeface="Cambria Math" panose="02040503050406030204" pitchFamily="18" charset="0"/>
                        </a:rPr>
                        <m:t>𝟏𝟎𝟎</m:t>
                      </m:r>
                      <m:r>
                        <a:rPr lang="zh-CN" altLang="en-US" sz="2400" b="1" i="1" kern="100" dirty="0">
                          <a:latin typeface="Cambria Math" panose="02040503050406030204" pitchFamily="18" charset="0"/>
                        </a:rPr>
                        <m:t>；</m:t>
                      </m:r>
                      <m:r>
                        <a:rPr lang="zh-CN" altLang="zh-CN" sz="2400" b="1" i="1" kern="100" dirty="0" smtClean="0">
                          <a:latin typeface="Cambria Math" panose="02040503050406030204" pitchFamily="18" charset="0"/>
                        </a:rPr>
                        <m:t>𝜹</m:t>
                      </m:r>
                      <m:d>
                        <m:dPr>
                          <m:ctrlPr>
                            <a:rPr lang="en-US" altLang="zh-CN" sz="2400" b="0" i="1" kern="100" dirty="0" smtClean="0">
                              <a:latin typeface="Cambria Math" panose="02040503050406030204" pitchFamily="18" charset="0"/>
                            </a:rPr>
                          </m:ctrlPr>
                        </m:dPr>
                        <m:e>
                          <m:r>
                            <a:rPr lang="en-US" altLang="zh-CN" sz="2400" b="0" i="0" kern="100" dirty="0" smtClean="0">
                              <a:latin typeface="Cambria Math" panose="02040503050406030204" pitchFamily="18" charset="0"/>
                            </a:rPr>
                            <m:t>2,</m:t>
                          </m:r>
                          <m:r>
                            <a:rPr lang="zh-CN" altLang="en-US" sz="2400" i="1" kern="100" dirty="0">
                              <a:latin typeface="Cambria Math" panose="02040503050406030204" pitchFamily="18" charset="0"/>
                            </a:rPr>
                            <m:t>右</m:t>
                          </m:r>
                        </m:e>
                      </m:d>
                      <m:r>
                        <a:rPr lang="en-US" altLang="zh-CN" sz="2400" b="0" i="0" kern="100" dirty="0" smtClean="0">
                          <a:latin typeface="Cambria Math" panose="02040503050406030204" pitchFamily="18" charset="0"/>
                        </a:rPr>
                        <m:t>=3</m:t>
                      </m:r>
                      <m:r>
                        <a:rPr lang="zh-CN" altLang="en-US" sz="2400" i="1" kern="100" dirty="0">
                          <a:latin typeface="Cambria Math" panose="02040503050406030204" pitchFamily="18" charset="0"/>
                        </a:rPr>
                        <m:t>；</m:t>
                      </m:r>
                    </m:oMath>
                  </m:oMathPara>
                </a14:m>
                <a:endParaRPr lang="en-US" altLang="zh-CN" sz="2400" kern="100" dirty="0">
                  <a:latin typeface="Times New Roman" panose="02020603050405020304" pitchFamily="18" charset="0"/>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𝑽</m:t>
                      </m:r>
                      <m:d>
                        <m:dPr>
                          <m:ctrlP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ctrlPr>
                        </m:dPr>
                        <m:e>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𝟏</m:t>
                          </m:r>
                        </m:e>
                      </m:d>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𝟗</m:t>
                      </m:r>
                      <m:r>
                        <a:rPr lang="en-US" altLang="zh-CN" sz="2400" b="1" i="1" kern="100" smtClean="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𝟏𝟎𝟎</m:t>
                      </m:r>
                      <m:r>
                        <a:rPr lang="en-US" altLang="zh-CN" sz="2400" b="1" i="1" kern="100" smtClean="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𝟗𝟎</m:t>
                      </m:r>
                    </m:oMath>
                  </m:oMathPara>
                </a14:m>
                <a:endParaRPr lang="en-US" altLang="zh-CN" sz="2400"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00000"/>
                  </a:lnSpc>
                  <a:spcBef>
                    <a:spcPts val="600"/>
                  </a:spcBef>
                  <a:buNone/>
                </a:pPr>
                <a:endParaRPr lang="en-US" altLang="zh-CN" sz="2400" b="1" i="1" kern="100" dirty="0">
                  <a:latin typeface="Cambria Math" panose="02040503050406030204" pitchFamily="18" charset="0"/>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dirty="0">
                          <a:latin typeface="Cambria Math" panose="02040503050406030204" pitchFamily="18" charset="0"/>
                        </a:rPr>
                        <m:t>𝒓</m:t>
                      </m:r>
                      <m:d>
                        <m:dPr>
                          <m:ctrlPr>
                            <a:rPr lang="en-US" altLang="zh-CN" sz="2400" b="1" i="1" kern="100" dirty="0">
                              <a:latin typeface="Cambria Math" panose="02040503050406030204" pitchFamily="18" charset="0"/>
                            </a:rPr>
                          </m:ctrlPr>
                        </m:dPr>
                        <m:e>
                          <m:r>
                            <a:rPr lang="en-US" altLang="zh-CN" sz="2400" b="1" i="1" kern="100" dirty="0">
                              <a:latin typeface="Cambria Math" panose="02040503050406030204" pitchFamily="18" charset="0"/>
                            </a:rPr>
                            <m:t>𝟏</m:t>
                          </m:r>
                          <m:r>
                            <a:rPr lang="en-US" altLang="zh-CN" sz="2400" b="1" i="1" kern="100" dirty="0">
                              <a:latin typeface="Cambria Math" panose="02040503050406030204" pitchFamily="18" charset="0"/>
                            </a:rPr>
                            <m:t>,</m:t>
                          </m:r>
                          <m:r>
                            <a:rPr lang="zh-CN" altLang="en-US" sz="2400" b="1" i="1" kern="100" dirty="0">
                              <a:latin typeface="Cambria Math" panose="02040503050406030204" pitchFamily="18" charset="0"/>
                            </a:rPr>
                            <m:t>右</m:t>
                          </m:r>
                        </m:e>
                      </m:d>
                      <m:r>
                        <a:rPr lang="en-US" altLang="zh-CN" sz="2400" b="1" i="1" kern="100" dirty="0">
                          <a:latin typeface="Cambria Math" panose="02040503050406030204" pitchFamily="18" charset="0"/>
                        </a:rPr>
                        <m:t>=</m:t>
                      </m:r>
                      <m:r>
                        <a:rPr lang="en-US" altLang="zh-CN" sz="2400" b="1" i="1" kern="100" dirty="0">
                          <a:latin typeface="Cambria Math" panose="02040503050406030204" pitchFamily="18" charset="0"/>
                        </a:rPr>
                        <m:t>𝟎</m:t>
                      </m:r>
                      <m:r>
                        <a:rPr lang="zh-CN" altLang="en-US" sz="2400" b="1" i="1" kern="100" dirty="0">
                          <a:latin typeface="Cambria Math" panose="02040503050406030204" pitchFamily="18" charset="0"/>
                        </a:rPr>
                        <m:t>；</m:t>
                      </m:r>
                      <m:r>
                        <a:rPr lang="zh-CN" altLang="zh-CN" sz="2400" b="1" i="1" kern="100" dirty="0">
                          <a:latin typeface="Cambria Math" panose="02040503050406030204" pitchFamily="18" charset="0"/>
                        </a:rPr>
                        <m:t>𝜹</m:t>
                      </m:r>
                      <m:d>
                        <m:dPr>
                          <m:ctrlPr>
                            <a:rPr lang="en-US" altLang="zh-CN" sz="2400" i="1" kern="100" dirty="0">
                              <a:latin typeface="Cambria Math" panose="02040503050406030204" pitchFamily="18" charset="0"/>
                            </a:rPr>
                          </m:ctrlPr>
                        </m:dPr>
                        <m:e>
                          <m:r>
                            <a:rPr lang="en-US" altLang="zh-CN" sz="2400" kern="100" dirty="0">
                              <a:latin typeface="Cambria Math" panose="02040503050406030204" pitchFamily="18" charset="0"/>
                            </a:rPr>
                            <m:t>1,</m:t>
                          </m:r>
                          <m:r>
                            <a:rPr lang="zh-CN" altLang="en-US" sz="2400" i="1" kern="100" dirty="0">
                              <a:latin typeface="Cambria Math" panose="02040503050406030204" pitchFamily="18" charset="0"/>
                            </a:rPr>
                            <m:t>右</m:t>
                          </m:r>
                        </m:e>
                      </m:d>
                      <m:r>
                        <a:rPr lang="en-US" altLang="zh-CN" sz="2400" kern="100" dirty="0">
                          <a:latin typeface="Cambria Math" panose="02040503050406030204" pitchFamily="18" charset="0"/>
                        </a:rPr>
                        <m:t>=2</m:t>
                      </m:r>
                      <m:r>
                        <a:rPr lang="zh-CN" altLang="en-US" sz="2400" i="1" kern="100" dirty="0">
                          <a:latin typeface="Cambria Math" panose="02040503050406030204" pitchFamily="18" charset="0"/>
                        </a:rPr>
                        <m:t>；</m:t>
                      </m:r>
                    </m:oMath>
                  </m:oMathPara>
                </a14:m>
                <a:endParaRPr lang="en-US" altLang="zh-CN" sz="2400" kern="100" dirty="0">
                  <a:solidFill>
                    <a:schemeClr val="accent1">
                      <a:lumMod val="50000"/>
                    </a:schemeClr>
                  </a:solidFill>
                  <a:latin typeface="Times New Roman" panose="02020603050405020304" pitchFamily="18" charset="0"/>
                  <a:cs typeface="Times New Roman" panose="02020603050405020304" pitchFamily="18" charset="0"/>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dirty="0">
                          <a:latin typeface="Cambria Math" panose="02040503050406030204" pitchFamily="18" charset="0"/>
                        </a:rPr>
                        <m:t>𝒓</m:t>
                      </m:r>
                      <m:d>
                        <m:dPr>
                          <m:ctrlPr>
                            <a:rPr lang="en-US" altLang="zh-CN" sz="2400" b="1" i="1" kern="100" dirty="0">
                              <a:latin typeface="Cambria Math" panose="02040503050406030204" pitchFamily="18" charset="0"/>
                            </a:rPr>
                          </m:ctrlPr>
                        </m:dPr>
                        <m:e>
                          <m:r>
                            <a:rPr lang="en-US" altLang="zh-CN" sz="2400" b="1" i="1" kern="100" dirty="0">
                              <a:latin typeface="Cambria Math" panose="02040503050406030204" pitchFamily="18" charset="0"/>
                            </a:rPr>
                            <m:t>𝟐</m:t>
                          </m:r>
                          <m:r>
                            <a:rPr lang="en-US" altLang="zh-CN" sz="2400" b="1" i="1" kern="100" dirty="0">
                              <a:latin typeface="Cambria Math" panose="02040503050406030204" pitchFamily="18" charset="0"/>
                            </a:rPr>
                            <m:t>,</m:t>
                          </m:r>
                          <m:r>
                            <a:rPr lang="zh-CN" altLang="en-US" sz="2400" b="1" i="1" kern="100" dirty="0" smtClean="0">
                              <a:latin typeface="Cambria Math" panose="02040503050406030204" pitchFamily="18" charset="0"/>
                            </a:rPr>
                            <m:t>下</m:t>
                          </m:r>
                        </m:e>
                      </m:d>
                      <m:r>
                        <a:rPr lang="en-US" altLang="zh-CN" sz="2400" b="1" i="1" kern="100" dirty="0">
                          <a:latin typeface="Cambria Math" panose="02040503050406030204" pitchFamily="18" charset="0"/>
                        </a:rPr>
                        <m:t>=</m:t>
                      </m:r>
                      <m:r>
                        <a:rPr lang="en-US" altLang="zh-CN" sz="2400" b="1" i="1" kern="100" dirty="0" smtClean="0">
                          <a:latin typeface="Cambria Math" panose="02040503050406030204" pitchFamily="18" charset="0"/>
                        </a:rPr>
                        <m:t>𝟎</m:t>
                      </m:r>
                      <m:r>
                        <a:rPr lang="zh-CN" altLang="en-US" sz="2400" b="1" i="1" kern="100" dirty="0">
                          <a:latin typeface="Cambria Math" panose="02040503050406030204" pitchFamily="18" charset="0"/>
                        </a:rPr>
                        <m:t>；</m:t>
                      </m:r>
                      <m:r>
                        <a:rPr lang="zh-CN" altLang="zh-CN" sz="2400" b="1" i="1" kern="100" dirty="0">
                          <a:latin typeface="Cambria Math" panose="02040503050406030204" pitchFamily="18" charset="0"/>
                        </a:rPr>
                        <m:t>𝜹</m:t>
                      </m:r>
                      <m:d>
                        <m:dPr>
                          <m:ctrlPr>
                            <a:rPr lang="en-US" altLang="zh-CN" sz="2400" i="1" kern="100" dirty="0">
                              <a:latin typeface="Cambria Math" panose="02040503050406030204" pitchFamily="18" charset="0"/>
                            </a:rPr>
                          </m:ctrlPr>
                        </m:dPr>
                        <m:e>
                          <m:r>
                            <a:rPr lang="en-US" altLang="zh-CN" sz="2400" kern="100" dirty="0">
                              <a:latin typeface="Cambria Math" panose="02040503050406030204" pitchFamily="18" charset="0"/>
                            </a:rPr>
                            <m:t>2,</m:t>
                          </m:r>
                          <m:r>
                            <a:rPr lang="zh-CN" altLang="en-US" sz="2400" i="1" kern="100" dirty="0" smtClean="0">
                              <a:latin typeface="Cambria Math" panose="02040503050406030204" pitchFamily="18" charset="0"/>
                            </a:rPr>
                            <m:t>下</m:t>
                          </m:r>
                        </m:e>
                      </m:d>
                      <m:r>
                        <a:rPr lang="en-US" altLang="zh-CN" sz="2400" kern="100" dirty="0">
                          <a:latin typeface="Cambria Math" panose="02040503050406030204" pitchFamily="18" charset="0"/>
                        </a:rPr>
                        <m:t>=</m:t>
                      </m:r>
                      <m:r>
                        <a:rPr lang="en-US" altLang="zh-CN" sz="2400" b="0" i="0" kern="100" dirty="0" smtClean="0">
                          <a:latin typeface="Cambria Math" panose="02040503050406030204" pitchFamily="18" charset="0"/>
                        </a:rPr>
                        <m:t>5</m:t>
                      </m:r>
                      <m:r>
                        <a:rPr lang="zh-CN" altLang="en-US" sz="2400" i="1" kern="100" dirty="0">
                          <a:latin typeface="Cambria Math" panose="02040503050406030204" pitchFamily="18" charset="0"/>
                        </a:rPr>
                        <m:t>；</m:t>
                      </m:r>
                    </m:oMath>
                  </m:oMathPara>
                </a14:m>
                <a:endParaRPr lang="en-US" altLang="zh-CN" sz="2400" kern="100" dirty="0">
                  <a:latin typeface="Times New Roman" panose="02020603050405020304" pitchFamily="18" charset="0"/>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dirty="0">
                          <a:latin typeface="Cambria Math" panose="02040503050406030204" pitchFamily="18" charset="0"/>
                        </a:rPr>
                        <m:t>𝒓</m:t>
                      </m:r>
                      <m:d>
                        <m:dPr>
                          <m:ctrlPr>
                            <a:rPr lang="en-US" altLang="zh-CN" sz="2400" b="1" i="1" kern="100" dirty="0">
                              <a:latin typeface="Cambria Math" panose="02040503050406030204" pitchFamily="18" charset="0"/>
                            </a:rPr>
                          </m:ctrlPr>
                        </m:dPr>
                        <m:e>
                          <m:r>
                            <a:rPr lang="en-US" altLang="zh-CN" sz="2400" b="1" i="1" kern="100" dirty="0" smtClean="0">
                              <a:latin typeface="Cambria Math" panose="02040503050406030204" pitchFamily="18" charset="0"/>
                            </a:rPr>
                            <m:t>𝟓</m:t>
                          </m:r>
                          <m:r>
                            <a:rPr lang="en-US" altLang="zh-CN" sz="2400" b="1" i="1" kern="100" dirty="0">
                              <a:latin typeface="Cambria Math" panose="02040503050406030204" pitchFamily="18" charset="0"/>
                            </a:rPr>
                            <m:t>,</m:t>
                          </m:r>
                          <m:r>
                            <a:rPr lang="zh-CN" altLang="en-US" sz="2400" b="1" i="1" kern="100" dirty="0">
                              <a:latin typeface="Cambria Math" panose="02040503050406030204" pitchFamily="18" charset="0"/>
                            </a:rPr>
                            <m:t>右</m:t>
                          </m:r>
                        </m:e>
                      </m:d>
                      <m:r>
                        <a:rPr lang="en-US" altLang="zh-CN" sz="2400" b="1" i="1" kern="100" dirty="0">
                          <a:latin typeface="Cambria Math" panose="02040503050406030204" pitchFamily="18" charset="0"/>
                        </a:rPr>
                        <m:t>=</m:t>
                      </m:r>
                      <m:r>
                        <a:rPr lang="en-US" altLang="zh-CN" sz="2400" b="1" i="1" kern="100" dirty="0">
                          <a:latin typeface="Cambria Math" panose="02040503050406030204" pitchFamily="18" charset="0"/>
                        </a:rPr>
                        <m:t>𝟎</m:t>
                      </m:r>
                      <m:r>
                        <a:rPr lang="zh-CN" altLang="en-US" sz="2400" b="1" i="1" kern="100" dirty="0">
                          <a:latin typeface="Cambria Math" panose="02040503050406030204" pitchFamily="18" charset="0"/>
                        </a:rPr>
                        <m:t>；</m:t>
                      </m:r>
                      <m:r>
                        <a:rPr lang="zh-CN" altLang="zh-CN" sz="2400" b="1" i="1" kern="100" dirty="0">
                          <a:latin typeface="Cambria Math" panose="02040503050406030204" pitchFamily="18" charset="0"/>
                        </a:rPr>
                        <m:t>𝜹</m:t>
                      </m:r>
                      <m:d>
                        <m:dPr>
                          <m:ctrlPr>
                            <a:rPr lang="en-US" altLang="zh-CN" sz="2400" i="1" kern="100" dirty="0">
                              <a:latin typeface="Cambria Math" panose="02040503050406030204" pitchFamily="18" charset="0"/>
                            </a:rPr>
                          </m:ctrlPr>
                        </m:dPr>
                        <m:e>
                          <m:r>
                            <a:rPr lang="en-US" altLang="zh-CN" sz="2400" b="0" i="0" kern="100" dirty="0" smtClean="0">
                              <a:latin typeface="Cambria Math" panose="02040503050406030204" pitchFamily="18" charset="0"/>
                            </a:rPr>
                            <m:t>5</m:t>
                          </m:r>
                          <m:r>
                            <a:rPr lang="en-US" altLang="zh-CN" sz="2400" kern="100" dirty="0">
                              <a:latin typeface="Cambria Math" panose="02040503050406030204" pitchFamily="18" charset="0"/>
                            </a:rPr>
                            <m:t>,</m:t>
                          </m:r>
                          <m:r>
                            <a:rPr lang="zh-CN" altLang="en-US" sz="2400" i="1" kern="100" dirty="0">
                              <a:latin typeface="Cambria Math" panose="02040503050406030204" pitchFamily="18" charset="0"/>
                            </a:rPr>
                            <m:t>右</m:t>
                          </m:r>
                        </m:e>
                      </m:d>
                      <m:r>
                        <a:rPr lang="en-US" altLang="zh-CN" sz="2400" kern="100" dirty="0">
                          <a:latin typeface="Cambria Math" panose="02040503050406030204" pitchFamily="18" charset="0"/>
                        </a:rPr>
                        <m:t>=</m:t>
                      </m:r>
                      <m:r>
                        <a:rPr lang="en-US" altLang="zh-CN" sz="2400" b="0" i="0" kern="100" dirty="0" smtClean="0">
                          <a:latin typeface="Cambria Math" panose="02040503050406030204" pitchFamily="18" charset="0"/>
                        </a:rPr>
                        <m:t>6</m:t>
                      </m:r>
                      <m:r>
                        <a:rPr lang="zh-CN" altLang="en-US" sz="2400" i="1" kern="100" dirty="0">
                          <a:latin typeface="Cambria Math" panose="02040503050406030204" pitchFamily="18" charset="0"/>
                        </a:rPr>
                        <m:t>；</m:t>
                      </m:r>
                    </m:oMath>
                  </m:oMathPara>
                </a14:m>
                <a:endParaRPr lang="en-US" altLang="zh-CN" sz="2400" kern="100" dirty="0">
                  <a:latin typeface="Times New Roman" panose="02020603050405020304" pitchFamily="18" charset="0"/>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dirty="0">
                          <a:latin typeface="Cambria Math" panose="02040503050406030204" pitchFamily="18" charset="0"/>
                        </a:rPr>
                        <m:t>𝒓</m:t>
                      </m:r>
                      <m:d>
                        <m:dPr>
                          <m:ctrlPr>
                            <a:rPr lang="en-US" altLang="zh-CN" sz="2400" b="1" i="1" kern="100" dirty="0">
                              <a:latin typeface="Cambria Math" panose="02040503050406030204" pitchFamily="18" charset="0"/>
                            </a:rPr>
                          </m:ctrlPr>
                        </m:dPr>
                        <m:e>
                          <m:r>
                            <a:rPr lang="en-US" altLang="zh-CN" sz="2400" b="1" i="1" kern="100" dirty="0" smtClean="0">
                              <a:latin typeface="Cambria Math" panose="02040503050406030204" pitchFamily="18" charset="0"/>
                            </a:rPr>
                            <m:t>𝟔</m:t>
                          </m:r>
                          <m:r>
                            <a:rPr lang="en-US" altLang="zh-CN" sz="2400" b="1" i="1" kern="100" dirty="0">
                              <a:latin typeface="Cambria Math" panose="02040503050406030204" pitchFamily="18" charset="0"/>
                            </a:rPr>
                            <m:t>,</m:t>
                          </m:r>
                          <m:r>
                            <a:rPr lang="zh-CN" altLang="en-US" sz="2400" b="1" i="1" kern="100" dirty="0">
                              <a:latin typeface="Cambria Math" panose="02040503050406030204" pitchFamily="18" charset="0"/>
                            </a:rPr>
                            <m:t>上</m:t>
                          </m:r>
                        </m:e>
                      </m:d>
                      <m:r>
                        <a:rPr lang="en-US" altLang="zh-CN" sz="2400" b="1" i="1" kern="100" dirty="0">
                          <a:latin typeface="Cambria Math" panose="02040503050406030204" pitchFamily="18" charset="0"/>
                        </a:rPr>
                        <m:t>=</m:t>
                      </m:r>
                      <m:r>
                        <a:rPr lang="en-US" altLang="zh-CN" sz="2400" b="1" i="1" kern="100" dirty="0" smtClean="0">
                          <a:latin typeface="Cambria Math" panose="02040503050406030204" pitchFamily="18" charset="0"/>
                        </a:rPr>
                        <m:t>𝟏𝟎</m:t>
                      </m:r>
                      <m:r>
                        <a:rPr lang="en-US" altLang="zh-CN" sz="2400" b="1" i="1" kern="100" dirty="0">
                          <a:latin typeface="Cambria Math" panose="02040503050406030204" pitchFamily="18" charset="0"/>
                        </a:rPr>
                        <m:t>𝟎</m:t>
                      </m:r>
                      <m:r>
                        <a:rPr lang="zh-CN" altLang="en-US" sz="2400" b="1" i="1" kern="100" dirty="0">
                          <a:latin typeface="Cambria Math" panose="02040503050406030204" pitchFamily="18" charset="0"/>
                        </a:rPr>
                        <m:t>；</m:t>
                      </m:r>
                      <m:r>
                        <a:rPr lang="zh-CN" altLang="zh-CN" sz="2400" b="1" i="1" kern="100" dirty="0">
                          <a:latin typeface="Cambria Math" panose="02040503050406030204" pitchFamily="18" charset="0"/>
                        </a:rPr>
                        <m:t>𝜹</m:t>
                      </m:r>
                      <m:d>
                        <m:dPr>
                          <m:ctrlPr>
                            <a:rPr lang="en-US" altLang="zh-CN" sz="2400" i="1" kern="100" dirty="0">
                              <a:latin typeface="Cambria Math" panose="02040503050406030204" pitchFamily="18" charset="0"/>
                            </a:rPr>
                          </m:ctrlPr>
                        </m:dPr>
                        <m:e>
                          <m:r>
                            <a:rPr lang="en-US" altLang="zh-CN" sz="2400" b="0" i="0" kern="100" dirty="0" smtClean="0">
                              <a:latin typeface="Cambria Math" panose="02040503050406030204" pitchFamily="18" charset="0"/>
                            </a:rPr>
                            <m:t>6</m:t>
                          </m:r>
                          <m:r>
                            <a:rPr lang="en-US" altLang="zh-CN" sz="2400" kern="100" dirty="0">
                              <a:latin typeface="Cambria Math" panose="02040503050406030204" pitchFamily="18" charset="0"/>
                            </a:rPr>
                            <m:t>,</m:t>
                          </m:r>
                          <m:r>
                            <a:rPr lang="zh-CN" altLang="en-US" sz="2400" i="1" kern="100" dirty="0">
                              <a:latin typeface="Cambria Math" panose="02040503050406030204" pitchFamily="18" charset="0"/>
                            </a:rPr>
                            <m:t>上</m:t>
                          </m:r>
                        </m:e>
                      </m:d>
                      <m:r>
                        <a:rPr lang="en-US" altLang="zh-CN" sz="2400" kern="100" dirty="0">
                          <a:latin typeface="Cambria Math" panose="02040503050406030204" pitchFamily="18" charset="0"/>
                        </a:rPr>
                        <m:t>=</m:t>
                      </m:r>
                      <m:r>
                        <a:rPr lang="en-US" altLang="zh-CN" sz="2400" b="0" i="0" kern="100" dirty="0" smtClean="0">
                          <a:latin typeface="Cambria Math" panose="02040503050406030204" pitchFamily="18" charset="0"/>
                        </a:rPr>
                        <m:t>3</m:t>
                      </m:r>
                      <m:r>
                        <a:rPr lang="zh-CN" altLang="en-US" sz="2400" i="1" kern="100" dirty="0">
                          <a:latin typeface="Cambria Math" panose="02040503050406030204" pitchFamily="18" charset="0"/>
                        </a:rPr>
                        <m:t>；</m:t>
                      </m:r>
                    </m:oMath>
                  </m:oMathPara>
                </a14:m>
                <a:endParaRPr lang="en-US" altLang="zh-CN" sz="2400" kern="100" dirty="0">
                  <a:latin typeface="Times New Roman" panose="02020603050405020304" pitchFamily="18" charset="0"/>
                </a:endParaRPr>
              </a:p>
              <a:p>
                <a:pPr marL="0" indent="0" algn="just">
                  <a:lnSpc>
                    <a:spcPct val="100000"/>
                  </a:lnSpc>
                  <a:spcBef>
                    <a:spcPts val="600"/>
                  </a:spcBef>
                  <a:buNone/>
                </a:pPr>
                <a14:m>
                  <m:oMathPara xmlns:m="http://schemas.openxmlformats.org/officeDocument/2006/math">
                    <m:oMathParaPr>
                      <m:jc m:val="left"/>
                    </m:oMathParaPr>
                    <m:oMath xmlns:m="http://schemas.openxmlformats.org/officeDocument/2006/math">
                      <m:r>
                        <a:rPr lang="en-US" altLang="zh-CN" sz="2400" b="1" i="1" kern="100">
                          <a:solidFill>
                            <a:schemeClr val="accent1">
                              <a:lumMod val="50000"/>
                            </a:schemeClr>
                          </a:solidFill>
                          <a:latin typeface="Cambria Math" panose="02040503050406030204" pitchFamily="18" charset="0"/>
                          <a:cs typeface="Times New Roman" panose="02020603050405020304" pitchFamily="18" charset="0"/>
                        </a:rPr>
                        <m:t>𝑽</m:t>
                      </m:r>
                      <m:d>
                        <m:dPr>
                          <m:ctrlPr>
                            <a:rPr lang="en-US" altLang="zh-CN" sz="2400" b="1" i="1" kern="100">
                              <a:solidFill>
                                <a:schemeClr val="accent1">
                                  <a:lumMod val="50000"/>
                                </a:schemeClr>
                              </a:solidFill>
                              <a:latin typeface="Cambria Math" panose="02040503050406030204" pitchFamily="18" charset="0"/>
                              <a:cs typeface="Times New Roman" panose="02020603050405020304" pitchFamily="18" charset="0"/>
                            </a:rPr>
                          </m:ctrlPr>
                        </m:dPr>
                        <m:e>
                          <m:r>
                            <a:rPr lang="en-US" altLang="zh-CN" sz="2400" b="1" i="1" kern="100">
                              <a:solidFill>
                                <a:schemeClr val="accent1">
                                  <a:lumMod val="50000"/>
                                </a:schemeClr>
                              </a:solidFill>
                              <a:latin typeface="Cambria Math" panose="02040503050406030204" pitchFamily="18" charset="0"/>
                              <a:cs typeface="Times New Roman" panose="02020603050405020304" pitchFamily="18" charset="0"/>
                            </a:rPr>
                            <m:t>𝟏</m:t>
                          </m:r>
                        </m:e>
                      </m:d>
                      <m:r>
                        <a:rPr lang="en-US" altLang="zh-CN" sz="2400" b="1" i="1" kern="10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𝟗</m:t>
                      </m:r>
                      <m:r>
                        <a:rPr lang="en-US" altLang="zh-CN" sz="2400" b="1" i="1" kern="100" smtClean="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a:solidFill>
                            <a:schemeClr val="accent1">
                              <a:lumMod val="50000"/>
                            </a:schemeClr>
                          </a:solidFill>
                          <a:latin typeface="Cambria Math" panose="02040503050406030204" pitchFamily="18" charset="0"/>
                          <a:cs typeface="Times New Roman" panose="02020603050405020304" pitchFamily="18" charset="0"/>
                        </a:rPr>
                        <m:t>+</m:t>
                      </m:r>
                      <m:sSup>
                        <m:sSupPr>
                          <m:ctrlP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ctrlPr>
                        </m:sSupPr>
                        <m:e>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𝟗</m:t>
                          </m:r>
                        </m:e>
                        <m:sup>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𝟐</m:t>
                          </m:r>
                        </m:sup>
                      </m:sSup>
                      <m:r>
                        <a:rPr lang="en-US" altLang="zh-CN" sz="2400" b="1" i="1" kern="100" smtClean="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a:solidFill>
                            <a:schemeClr val="accent1">
                              <a:lumMod val="50000"/>
                            </a:schemeClr>
                          </a:solidFill>
                          <a:latin typeface="Cambria Math" panose="02040503050406030204" pitchFamily="18" charset="0"/>
                          <a:cs typeface="Times New Roman" panose="02020603050405020304" pitchFamily="18" charset="0"/>
                        </a:rPr>
                        <m:t>+</m:t>
                      </m:r>
                      <m:sSup>
                        <m:sSupPr>
                          <m:ctrlP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ctrlPr>
                        </m:sSupPr>
                        <m:e>
                          <m:r>
                            <a:rPr lang="en-US" altLang="zh-CN" sz="2400" b="1" i="1" kern="10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a:solidFill>
                                <a:schemeClr val="accent1">
                                  <a:lumMod val="50000"/>
                                </a:schemeClr>
                              </a:solidFill>
                              <a:latin typeface="Cambria Math" panose="02040503050406030204" pitchFamily="18" charset="0"/>
                              <a:cs typeface="Times New Roman" panose="02020603050405020304" pitchFamily="18" charset="0"/>
                            </a:rPr>
                            <m:t>𝟗</m:t>
                          </m:r>
                        </m:e>
                        <m:sup>
                          <m:r>
                            <a:rPr lang="en-US" altLang="zh-CN" sz="2400" b="1" i="1" kern="100" smtClean="0">
                              <a:solidFill>
                                <a:schemeClr val="accent1">
                                  <a:lumMod val="50000"/>
                                </a:schemeClr>
                              </a:solidFill>
                              <a:latin typeface="Cambria Math" panose="02040503050406030204" pitchFamily="18" charset="0"/>
                              <a:cs typeface="Times New Roman" panose="02020603050405020304" pitchFamily="18" charset="0"/>
                            </a:rPr>
                            <m:t>𝟑</m:t>
                          </m:r>
                        </m:sup>
                      </m:sSup>
                      <m:r>
                        <a:rPr lang="en-US" altLang="zh-CN" sz="2400" b="1" i="1" kern="10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𝟏𝟎𝟎</m:t>
                      </m:r>
                      <m:r>
                        <a:rPr lang="en-US" altLang="zh-CN" sz="2400" b="1" i="1" kern="10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𝟕𝟐</m:t>
                      </m:r>
                      <m:r>
                        <a:rPr lang="en-US" altLang="zh-CN" sz="2400" b="1" i="1" kern="100" smtClean="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i="1" kern="100" smtClean="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𝟗</m:t>
                      </m:r>
                    </m:oMath>
                  </m:oMathPara>
                </a14:m>
                <a:endParaRPr lang="en-US" altLang="zh-CN" sz="2400" kern="100" dirty="0">
                  <a:solidFill>
                    <a:schemeClr val="accent1">
                      <a:lumMod val="50000"/>
                    </a:schemeClr>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2400"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50000"/>
                  </a:lnSpc>
                  <a:buNone/>
                </a:pPr>
                <a:endParaRPr lang="en-US" altLang="zh-CN" sz="2400"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50000"/>
                  </a:lnSpc>
                  <a:buNone/>
                </a:pPr>
                <a:endParaRPr lang="zh-CN" altLang="zh-CN" sz="2400"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50000"/>
                  </a:lnSpc>
                  <a:spcBef>
                    <a:spcPts val="600"/>
                  </a:spcBef>
                  <a:buNone/>
                  <a:tabLst>
                    <a:tab pos="457200" algn="l"/>
                  </a:tabLst>
                </a:pPr>
                <a:endParaRPr lang="zh-CN" altLang="zh-CN" dirty="0"/>
              </a:p>
              <a:p>
                <a:pPr marL="0" indent="0" algn="just">
                  <a:lnSpc>
                    <a:spcPct val="150000"/>
                  </a:lnSpc>
                  <a:spcBef>
                    <a:spcPts val="600"/>
                  </a:spcBef>
                  <a:buNone/>
                  <a:tabLst>
                    <a:tab pos="4572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5245100"/>
              </a:xfrm>
              <a:blipFill>
                <a:blip r:embed="rId4"/>
                <a:stretch>
                  <a:fillRect l="-90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835A2D37-09CB-48FF-B3D4-D6D8A533BD34}"/>
              </a:ext>
            </a:extLst>
          </p:cNvPr>
          <p:cNvSpPr txBox="1"/>
          <p:nvPr/>
        </p:nvSpPr>
        <p:spPr>
          <a:xfrm>
            <a:off x="5718627" y="2525487"/>
            <a:ext cx="421343" cy="461665"/>
          </a:xfrm>
          <a:prstGeom prst="rect">
            <a:avLst/>
          </a:prstGeom>
          <a:noFill/>
        </p:spPr>
        <p:txBody>
          <a:bodyPr wrap="squar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7" name="文本框 6">
            <a:extLst>
              <a:ext uri="{FF2B5EF4-FFF2-40B4-BE49-F238E27FC236}">
                <a16:creationId xmlns:a16="http://schemas.microsoft.com/office/drawing/2014/main" id="{17C13166-A783-4E4E-B89F-BBE282A9E9B7}"/>
              </a:ext>
            </a:extLst>
          </p:cNvPr>
          <p:cNvSpPr txBox="1"/>
          <p:nvPr/>
        </p:nvSpPr>
        <p:spPr>
          <a:xfrm>
            <a:off x="8069513" y="2467430"/>
            <a:ext cx="421343" cy="461665"/>
          </a:xfrm>
          <a:prstGeom prst="rect">
            <a:avLst/>
          </a:prstGeom>
          <a:noFill/>
        </p:spPr>
        <p:txBody>
          <a:bodyPr wrap="squar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8" name="文本框 7">
            <a:extLst>
              <a:ext uri="{FF2B5EF4-FFF2-40B4-BE49-F238E27FC236}">
                <a16:creationId xmlns:a16="http://schemas.microsoft.com/office/drawing/2014/main" id="{FD0B4AA4-B362-4DDE-BD8F-45960A4BE1E4}"/>
              </a:ext>
            </a:extLst>
          </p:cNvPr>
          <p:cNvSpPr txBox="1"/>
          <p:nvPr/>
        </p:nvSpPr>
        <p:spPr>
          <a:xfrm>
            <a:off x="9956585" y="2487805"/>
            <a:ext cx="421343" cy="461665"/>
          </a:xfrm>
          <a:prstGeom prst="rect">
            <a:avLst/>
          </a:prstGeom>
          <a:noFill/>
        </p:spPr>
        <p:txBody>
          <a:bodyPr wrap="squar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9" name="文本框 8">
            <a:extLst>
              <a:ext uri="{FF2B5EF4-FFF2-40B4-BE49-F238E27FC236}">
                <a16:creationId xmlns:a16="http://schemas.microsoft.com/office/drawing/2014/main" id="{0FAA776F-47E6-4A78-839D-BBAFE8A1CBD9}"/>
              </a:ext>
            </a:extLst>
          </p:cNvPr>
          <p:cNvSpPr txBox="1"/>
          <p:nvPr/>
        </p:nvSpPr>
        <p:spPr>
          <a:xfrm>
            <a:off x="5798456" y="4561115"/>
            <a:ext cx="421343" cy="461665"/>
          </a:xfrm>
          <a:prstGeom prst="rect">
            <a:avLst/>
          </a:prstGeom>
          <a:noFill/>
        </p:spPr>
        <p:txBody>
          <a:bodyPr wrap="square" rtlCol="0">
            <a:spAutoFit/>
          </a:bodyPr>
          <a:lstStyle/>
          <a:p>
            <a:r>
              <a:rPr lang="en-US" altLang="zh-CN" sz="2400" b="1" dirty="0">
                <a:solidFill>
                  <a:srgbClr val="FF0000"/>
                </a:solidFill>
              </a:rPr>
              <a:t>4</a:t>
            </a:r>
            <a:endParaRPr lang="zh-CN" altLang="en-US" sz="2400" b="1" dirty="0">
              <a:solidFill>
                <a:srgbClr val="FF0000"/>
              </a:solidFill>
            </a:endParaRPr>
          </a:p>
        </p:txBody>
      </p:sp>
      <p:sp>
        <p:nvSpPr>
          <p:cNvPr id="10" name="文本框 9">
            <a:extLst>
              <a:ext uri="{FF2B5EF4-FFF2-40B4-BE49-F238E27FC236}">
                <a16:creationId xmlns:a16="http://schemas.microsoft.com/office/drawing/2014/main" id="{BC378E4B-5F09-49D6-9912-42808723652A}"/>
              </a:ext>
            </a:extLst>
          </p:cNvPr>
          <p:cNvSpPr txBox="1"/>
          <p:nvPr/>
        </p:nvSpPr>
        <p:spPr>
          <a:xfrm>
            <a:off x="8070967" y="4532087"/>
            <a:ext cx="421343" cy="461665"/>
          </a:xfrm>
          <a:prstGeom prst="rect">
            <a:avLst/>
          </a:prstGeom>
          <a:noFill/>
        </p:spPr>
        <p:txBody>
          <a:bodyPr wrap="square" rtlCol="0">
            <a:spAutoFit/>
          </a:bodyPr>
          <a:lstStyle/>
          <a:p>
            <a:r>
              <a:rPr lang="en-US" altLang="zh-CN" sz="2400" b="1" dirty="0">
                <a:solidFill>
                  <a:srgbClr val="FF0000"/>
                </a:solidFill>
              </a:rPr>
              <a:t>5</a:t>
            </a:r>
            <a:endParaRPr lang="zh-CN" altLang="en-US" sz="2400" b="1" dirty="0">
              <a:solidFill>
                <a:srgbClr val="FF0000"/>
              </a:solidFill>
            </a:endParaRPr>
          </a:p>
        </p:txBody>
      </p:sp>
      <p:sp>
        <p:nvSpPr>
          <p:cNvPr id="11" name="文本框 10">
            <a:extLst>
              <a:ext uri="{FF2B5EF4-FFF2-40B4-BE49-F238E27FC236}">
                <a16:creationId xmlns:a16="http://schemas.microsoft.com/office/drawing/2014/main" id="{5FC7E4C8-48E5-4723-8DE6-37C02FE9B13F}"/>
              </a:ext>
            </a:extLst>
          </p:cNvPr>
          <p:cNvSpPr txBox="1"/>
          <p:nvPr/>
        </p:nvSpPr>
        <p:spPr>
          <a:xfrm>
            <a:off x="10355461" y="4566977"/>
            <a:ext cx="421343" cy="461665"/>
          </a:xfrm>
          <a:prstGeom prst="rect">
            <a:avLst/>
          </a:prstGeom>
          <a:noFill/>
        </p:spPr>
        <p:txBody>
          <a:bodyPr wrap="square" rtlCol="0">
            <a:spAutoFit/>
          </a:bodyPr>
          <a:lstStyle/>
          <a:p>
            <a:r>
              <a:rPr lang="en-US" altLang="zh-CN" sz="2400" b="1" dirty="0">
                <a:solidFill>
                  <a:srgbClr val="FF0000"/>
                </a:solidFill>
              </a:rPr>
              <a:t>6</a:t>
            </a:r>
            <a:endParaRPr lang="zh-CN" altLang="en-US" sz="2400" b="1" dirty="0">
              <a:solidFill>
                <a:srgbClr val="FF0000"/>
              </a:solidFill>
            </a:endParaRPr>
          </a:p>
        </p:txBody>
      </p:sp>
    </p:spTree>
    <p:extLst>
      <p:ext uri="{BB962C8B-B14F-4D97-AF65-F5344CB8AC3E}">
        <p14:creationId xmlns:p14="http://schemas.microsoft.com/office/powerpoint/2010/main" val="281783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b="1" dirty="0">
                <a:solidFill>
                  <a:srgbClr val="0000FF"/>
                </a:solidFill>
                <a:latin typeface="宋体" panose="02010600030101010101" pitchFamily="2" charset="-122"/>
                <a:ea typeface="宋体" panose="02010600030101010101" pitchFamily="2" charset="-122"/>
              </a:rPr>
              <a:t>4</a:t>
            </a:r>
            <a:r>
              <a:rPr lang="en-US" altLang="zh-CN" sz="4400" b="1" dirty="0">
                <a:solidFill>
                  <a:srgbClr val="0000FF"/>
                </a:solidFill>
                <a:effectLst/>
                <a:latin typeface="宋体" panose="02010600030101010101" pitchFamily="2" charset="-122"/>
                <a:ea typeface="宋体" panose="02010600030101010101" pitchFamily="2" charset="-122"/>
              </a:rPr>
              <a:t>.</a:t>
            </a:r>
            <a:r>
              <a:rPr lang="zh-CN" altLang="en-US" sz="4400" b="1" dirty="0">
                <a:solidFill>
                  <a:srgbClr val="0000FF"/>
                </a:solidFill>
                <a:effectLst/>
                <a:latin typeface="黑体" panose="02010609060101010101" pitchFamily="49" charset="-122"/>
                <a:ea typeface="黑体" panose="02010609060101010101" pitchFamily="49" charset="-122"/>
              </a:rPr>
              <a:t> 强化学习任务的精确描述</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756557" y="1743529"/>
            <a:ext cx="10795000" cy="4969329"/>
          </a:xfrm>
        </p:spPr>
        <p:txBody>
          <a:bodyPr>
            <a:normAutofit/>
          </a:bodyPr>
          <a:lstStyle/>
          <a:p>
            <a:pPr marL="0" indent="0" algn="just">
              <a:lnSpc>
                <a:spcPct val="150000"/>
              </a:lnSpc>
              <a:buNone/>
            </a:pPr>
            <a:r>
              <a:rPr lang="zh-CN" altLang="en-US" sz="2400" b="1" kern="100" dirty="0">
                <a:solidFill>
                  <a:schemeClr val="accent1">
                    <a:lumMod val="50000"/>
                  </a:schemeClr>
                </a:solidFill>
                <a:effectLst/>
                <a:latin typeface="Times New Roman" panose="02020603050405020304" pitchFamily="18" charset="0"/>
                <a:cs typeface="Times New Roman" panose="02020603050405020304" pitchFamily="18" charset="0"/>
              </a:rPr>
              <a:t>例子</a:t>
            </a:r>
            <a:endParaRPr lang="zh-CN" altLang="zh-CN" sz="2400"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50000"/>
              </a:lnSpc>
              <a:spcBef>
                <a:spcPts val="600"/>
              </a:spcBef>
              <a:buNone/>
              <a:tabLst>
                <a:tab pos="457200" algn="l"/>
              </a:tabLst>
            </a:pPr>
            <a:endParaRPr lang="zh-CN" altLang="zh-CN" dirty="0"/>
          </a:p>
          <a:p>
            <a:pPr marL="0" indent="0" algn="just">
              <a:lnSpc>
                <a:spcPct val="150000"/>
              </a:lnSpc>
              <a:spcBef>
                <a:spcPts val="600"/>
              </a:spcBef>
              <a:buNone/>
              <a:tabLst>
                <a:tab pos="4572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8F323642-2F7F-47E8-B413-930FEAF43D7B}"/>
              </a:ext>
            </a:extLst>
          </p:cNvPr>
          <p:cNvPicPr>
            <a:picLocks noChangeAspect="1"/>
          </p:cNvPicPr>
          <p:nvPr/>
        </p:nvPicPr>
        <p:blipFill>
          <a:blip r:embed="rId3"/>
          <a:stretch>
            <a:fillRect/>
          </a:stretch>
        </p:blipFill>
        <p:spPr>
          <a:xfrm>
            <a:off x="4096841" y="1779733"/>
            <a:ext cx="6716357" cy="4985966"/>
          </a:xfrm>
          <a:prstGeom prst="rect">
            <a:avLst/>
          </a:prstGeom>
        </p:spPr>
      </p:pic>
      <p:sp>
        <p:nvSpPr>
          <p:cNvPr id="5" name="文本框 4">
            <a:extLst>
              <a:ext uri="{FF2B5EF4-FFF2-40B4-BE49-F238E27FC236}">
                <a16:creationId xmlns:a16="http://schemas.microsoft.com/office/drawing/2014/main" id="{98D70828-5D97-43F9-9755-49A201787571}"/>
              </a:ext>
            </a:extLst>
          </p:cNvPr>
          <p:cNvSpPr txBox="1"/>
          <p:nvPr/>
        </p:nvSpPr>
        <p:spPr>
          <a:xfrm>
            <a:off x="4934857" y="2619829"/>
            <a:ext cx="338554" cy="461665"/>
          </a:xfrm>
          <a:prstGeom prst="rect">
            <a:avLst/>
          </a:prstGeom>
          <a:noFill/>
        </p:spPr>
        <p:txBody>
          <a:bodyPr wrap="none" rtlCol="0">
            <a:spAutoFit/>
          </a:bodyPr>
          <a:lstStyle/>
          <a:p>
            <a:r>
              <a:rPr lang="en-US" altLang="zh-CN" sz="2400" b="1" dirty="0">
                <a:solidFill>
                  <a:srgbClr val="FF0000"/>
                </a:solidFill>
              </a:rPr>
              <a:t>1</a:t>
            </a:r>
            <a:endParaRPr lang="zh-CN" altLang="en-US" sz="2400" b="1" dirty="0">
              <a:solidFill>
                <a:srgbClr val="FF0000"/>
              </a:solidFill>
            </a:endParaRPr>
          </a:p>
        </p:txBody>
      </p:sp>
      <p:sp>
        <p:nvSpPr>
          <p:cNvPr id="7" name="文本框 6">
            <a:extLst>
              <a:ext uri="{FF2B5EF4-FFF2-40B4-BE49-F238E27FC236}">
                <a16:creationId xmlns:a16="http://schemas.microsoft.com/office/drawing/2014/main" id="{30BACE14-BE77-45A4-A19A-12ACE071B086}"/>
              </a:ext>
            </a:extLst>
          </p:cNvPr>
          <p:cNvSpPr txBox="1"/>
          <p:nvPr/>
        </p:nvSpPr>
        <p:spPr>
          <a:xfrm>
            <a:off x="7285743" y="2561772"/>
            <a:ext cx="338554" cy="461665"/>
          </a:xfrm>
          <a:prstGeom prst="rect">
            <a:avLst/>
          </a:prstGeom>
          <a:noFill/>
        </p:spPr>
        <p:txBody>
          <a:bodyPr wrap="none" rtlCol="0">
            <a:spAutoFit/>
          </a:bodyPr>
          <a:lstStyle/>
          <a:p>
            <a:r>
              <a:rPr lang="en-US" altLang="zh-CN" sz="2400" b="1" dirty="0">
                <a:solidFill>
                  <a:srgbClr val="FF0000"/>
                </a:solidFill>
              </a:rPr>
              <a:t>2</a:t>
            </a:r>
            <a:endParaRPr lang="zh-CN" altLang="en-US" sz="2400" b="1" dirty="0">
              <a:solidFill>
                <a:srgbClr val="FF0000"/>
              </a:solidFill>
            </a:endParaRPr>
          </a:p>
        </p:txBody>
      </p:sp>
      <p:sp>
        <p:nvSpPr>
          <p:cNvPr id="8" name="文本框 7">
            <a:extLst>
              <a:ext uri="{FF2B5EF4-FFF2-40B4-BE49-F238E27FC236}">
                <a16:creationId xmlns:a16="http://schemas.microsoft.com/office/drawing/2014/main" id="{E5CE1C80-98F4-43DB-8D81-9FCC62A76337}"/>
              </a:ext>
            </a:extLst>
          </p:cNvPr>
          <p:cNvSpPr txBox="1"/>
          <p:nvPr/>
        </p:nvSpPr>
        <p:spPr>
          <a:xfrm>
            <a:off x="9172815" y="2582147"/>
            <a:ext cx="338554" cy="461665"/>
          </a:xfrm>
          <a:prstGeom prst="rect">
            <a:avLst/>
          </a:prstGeom>
          <a:noFill/>
        </p:spPr>
        <p:txBody>
          <a:bodyPr wrap="none" rtlCol="0">
            <a:spAutoFit/>
          </a:bodyPr>
          <a:lstStyle/>
          <a:p>
            <a:r>
              <a:rPr lang="en-US" altLang="zh-CN" sz="2400" b="1" dirty="0">
                <a:solidFill>
                  <a:srgbClr val="FF0000"/>
                </a:solidFill>
              </a:rPr>
              <a:t>3</a:t>
            </a:r>
            <a:endParaRPr lang="zh-CN" altLang="en-US" sz="2400" b="1" dirty="0">
              <a:solidFill>
                <a:srgbClr val="FF0000"/>
              </a:solidFill>
            </a:endParaRPr>
          </a:p>
        </p:txBody>
      </p:sp>
      <p:sp>
        <p:nvSpPr>
          <p:cNvPr id="9" name="文本框 8">
            <a:extLst>
              <a:ext uri="{FF2B5EF4-FFF2-40B4-BE49-F238E27FC236}">
                <a16:creationId xmlns:a16="http://schemas.microsoft.com/office/drawing/2014/main" id="{20A7DDBE-7E49-45D6-A391-325C43D7642E}"/>
              </a:ext>
            </a:extLst>
          </p:cNvPr>
          <p:cNvSpPr txBox="1"/>
          <p:nvPr/>
        </p:nvSpPr>
        <p:spPr>
          <a:xfrm>
            <a:off x="5014686" y="4655457"/>
            <a:ext cx="338554" cy="461665"/>
          </a:xfrm>
          <a:prstGeom prst="rect">
            <a:avLst/>
          </a:prstGeom>
          <a:noFill/>
        </p:spPr>
        <p:txBody>
          <a:bodyPr wrap="none" rtlCol="0">
            <a:spAutoFit/>
          </a:bodyPr>
          <a:lstStyle/>
          <a:p>
            <a:r>
              <a:rPr lang="en-US" altLang="zh-CN" sz="2400" b="1" dirty="0">
                <a:solidFill>
                  <a:srgbClr val="FF0000"/>
                </a:solidFill>
              </a:rPr>
              <a:t>4</a:t>
            </a:r>
            <a:endParaRPr lang="zh-CN" altLang="en-US" sz="2400" b="1" dirty="0">
              <a:solidFill>
                <a:srgbClr val="FF0000"/>
              </a:solidFill>
            </a:endParaRPr>
          </a:p>
        </p:txBody>
      </p:sp>
      <p:sp>
        <p:nvSpPr>
          <p:cNvPr id="10" name="文本框 9">
            <a:extLst>
              <a:ext uri="{FF2B5EF4-FFF2-40B4-BE49-F238E27FC236}">
                <a16:creationId xmlns:a16="http://schemas.microsoft.com/office/drawing/2014/main" id="{899B1B03-993E-43EE-A8FB-A525BC2FEF5F}"/>
              </a:ext>
            </a:extLst>
          </p:cNvPr>
          <p:cNvSpPr txBox="1"/>
          <p:nvPr/>
        </p:nvSpPr>
        <p:spPr>
          <a:xfrm>
            <a:off x="7287197" y="4626429"/>
            <a:ext cx="338554" cy="461665"/>
          </a:xfrm>
          <a:prstGeom prst="rect">
            <a:avLst/>
          </a:prstGeom>
          <a:noFill/>
        </p:spPr>
        <p:txBody>
          <a:bodyPr wrap="none" rtlCol="0">
            <a:spAutoFit/>
          </a:bodyPr>
          <a:lstStyle/>
          <a:p>
            <a:r>
              <a:rPr lang="en-US" altLang="zh-CN" sz="2400" b="1" dirty="0">
                <a:solidFill>
                  <a:srgbClr val="FF0000"/>
                </a:solidFill>
              </a:rPr>
              <a:t>5</a:t>
            </a:r>
            <a:endParaRPr lang="zh-CN" altLang="en-US" sz="2400" b="1" dirty="0">
              <a:solidFill>
                <a:srgbClr val="FF0000"/>
              </a:solidFill>
            </a:endParaRPr>
          </a:p>
        </p:txBody>
      </p:sp>
      <p:sp>
        <p:nvSpPr>
          <p:cNvPr id="11" name="文本框 10">
            <a:extLst>
              <a:ext uri="{FF2B5EF4-FFF2-40B4-BE49-F238E27FC236}">
                <a16:creationId xmlns:a16="http://schemas.microsoft.com/office/drawing/2014/main" id="{E0F6D7BF-51F5-4BA6-A554-6D955F87D216}"/>
              </a:ext>
            </a:extLst>
          </p:cNvPr>
          <p:cNvSpPr txBox="1"/>
          <p:nvPr/>
        </p:nvSpPr>
        <p:spPr>
          <a:xfrm>
            <a:off x="9571691" y="4661319"/>
            <a:ext cx="338554" cy="461665"/>
          </a:xfrm>
          <a:prstGeom prst="rect">
            <a:avLst/>
          </a:prstGeom>
          <a:noFill/>
        </p:spPr>
        <p:txBody>
          <a:bodyPr wrap="none" rtlCol="0">
            <a:spAutoFit/>
          </a:bodyPr>
          <a:lstStyle/>
          <a:p>
            <a:r>
              <a:rPr lang="en-US" altLang="zh-CN" sz="2400" b="1" dirty="0">
                <a:solidFill>
                  <a:srgbClr val="FF0000"/>
                </a:solidFill>
              </a:rPr>
              <a:t>6</a:t>
            </a:r>
            <a:endParaRPr lang="zh-CN" altLang="en-US" sz="2400" b="1" dirty="0">
              <a:solidFill>
                <a:srgbClr val="FF0000"/>
              </a:solidFill>
            </a:endParaRPr>
          </a:p>
        </p:txBody>
      </p:sp>
    </p:spTree>
    <p:extLst>
      <p:ext uri="{BB962C8B-B14F-4D97-AF65-F5344CB8AC3E}">
        <p14:creationId xmlns:p14="http://schemas.microsoft.com/office/powerpoint/2010/main" val="1614718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5.</a:t>
            </a:r>
            <a:r>
              <a:rPr lang="zh-CN" altLang="en-US" sz="4400" b="1" dirty="0">
                <a:solidFill>
                  <a:srgbClr val="0000FF"/>
                </a:solidFill>
                <a:effectLst/>
                <a:latin typeface="黑体" panose="02010609060101010101" pitchFamily="49" charset="-122"/>
                <a:ea typeface="黑体" panose="02010609060101010101" pitchFamily="49" charset="-122"/>
              </a:rPr>
              <a:t> 强化学习任务的种类 </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4969329"/>
          </a:xfrm>
        </p:spPr>
        <p:txBody>
          <a:bodyPr>
            <a:normAutofit fontScale="92500" lnSpcReduction="10000"/>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分类方法：一是根据回报方式，二是看</a:t>
            </a:r>
            <a:r>
              <a:rPr lang="en-US" altLang="zh-CN" sz="2400" b="1" kern="100" dirty="0">
                <a:solidFill>
                  <a:srgbClr val="0000FF"/>
                </a:solidFill>
                <a:effectLst/>
                <a:latin typeface="+mn-ea"/>
                <a:cs typeface="Times New Roman" panose="02020603050405020304" pitchFamily="18" charset="0"/>
              </a:rPr>
              <a:t>agent</a:t>
            </a:r>
            <a:r>
              <a:rPr lang="zh-CN" altLang="en-US" sz="2400" b="1" kern="100" dirty="0">
                <a:solidFill>
                  <a:srgbClr val="0000FF"/>
                </a:solidFill>
                <a:effectLst/>
                <a:latin typeface="+mn-ea"/>
                <a:cs typeface="Times New Roman" panose="02020603050405020304" pitchFamily="18" charset="0"/>
              </a:rPr>
              <a:t>是否具有环境的相关知识。</a:t>
            </a:r>
            <a:endParaRPr lang="en-US" altLang="zh-CN" sz="2400" b="1" kern="100" dirty="0">
              <a:solidFill>
                <a:srgbClr val="0000FF"/>
              </a:solidFill>
              <a:effectLst/>
              <a:latin typeface="+mn-ea"/>
              <a:cs typeface="Times New Roman" panose="02020603050405020304" pitchFamily="18" charset="0"/>
            </a:endParaRPr>
          </a:p>
          <a:p>
            <a:pPr marL="0" indent="0" algn="just">
              <a:lnSpc>
                <a:spcPct val="100000"/>
              </a:lnSpc>
              <a:buNone/>
            </a:pPr>
            <a:r>
              <a:rPr lang="en-US" altLang="zh-CN" sz="2400" b="1" kern="100" dirty="0">
                <a:solidFill>
                  <a:srgbClr val="0000FF"/>
                </a:solidFill>
                <a:effectLst/>
              </a:rPr>
              <a:t>1</a:t>
            </a:r>
            <a:r>
              <a:rPr lang="zh-CN" altLang="zh-CN" sz="2400" b="1" kern="100" dirty="0">
                <a:solidFill>
                  <a:srgbClr val="0000FF"/>
                </a:solidFill>
                <a:effectLst/>
              </a:rPr>
              <a:t>）回报方式</a:t>
            </a:r>
            <a:endParaRPr lang="zh-CN" altLang="zh-CN" sz="2400" kern="100" dirty="0">
              <a:solidFill>
                <a:srgbClr val="0000FF"/>
              </a:solidFill>
              <a:effectLst/>
            </a:endParaRPr>
          </a:p>
          <a:p>
            <a:pPr marL="800100" lvl="1" indent="-342900" algn="just">
              <a:lnSpc>
                <a:spcPct val="110000"/>
              </a:lnSpc>
              <a:spcBef>
                <a:spcPts val="1200"/>
              </a:spcBef>
              <a:buFont typeface="Wingdings" panose="05000000000000000000" pitchFamily="2" charset="2"/>
              <a:buChar char=""/>
              <a:tabLst>
                <a:tab pos="533400" algn="l"/>
              </a:tabLst>
            </a:pPr>
            <a:r>
              <a:rPr lang="zh-CN" altLang="zh-CN" b="1" kern="100" dirty="0">
                <a:solidFill>
                  <a:srgbClr val="C00000"/>
                </a:solidFill>
                <a:effectLst/>
              </a:rPr>
              <a:t>立即回报法（</a:t>
            </a:r>
            <a:r>
              <a:rPr lang="en-US" altLang="zh-CN" b="1" kern="100" dirty="0">
                <a:solidFill>
                  <a:srgbClr val="C00000"/>
                </a:solidFill>
                <a:effectLst/>
              </a:rPr>
              <a:t>immediate reward method</a:t>
            </a:r>
            <a:r>
              <a:rPr lang="zh-CN" altLang="zh-CN" b="1" kern="100" dirty="0">
                <a:solidFill>
                  <a:srgbClr val="C00000"/>
                </a:solidFill>
                <a:effectLst/>
              </a:rPr>
              <a:t>）</a:t>
            </a:r>
            <a:r>
              <a:rPr lang="zh-CN" altLang="en-US" b="1" kern="100" dirty="0">
                <a:effectLst/>
              </a:rPr>
              <a:t>：</a:t>
            </a:r>
            <a:r>
              <a:rPr lang="zh-CN" altLang="zh-CN" b="1" kern="100" dirty="0">
                <a:effectLst/>
              </a:rPr>
              <a:t>只考虑即时回报，不考虑后续状态和延迟回报。即每次选择能得到最大回报的动作。</a:t>
            </a:r>
            <a:endParaRPr lang="zh-CN" altLang="zh-CN" kern="100" dirty="0">
              <a:effectLst/>
            </a:endParaRPr>
          </a:p>
          <a:p>
            <a:pPr lvl="2" algn="just">
              <a:lnSpc>
                <a:spcPct val="110000"/>
              </a:lnSpc>
              <a:spcBef>
                <a:spcPts val="1200"/>
              </a:spcBef>
              <a:buSzPts val="1200"/>
              <a:buFont typeface="Wingdings" panose="05000000000000000000" pitchFamily="2" charset="2"/>
              <a:buChar char="ü"/>
              <a:tabLst>
                <a:tab pos="800100" algn="l"/>
              </a:tabLst>
            </a:pPr>
            <a:r>
              <a:rPr lang="zh-CN" altLang="zh-CN" sz="2400" b="1" kern="100" dirty="0">
                <a:effectLst/>
              </a:rPr>
              <a:t>动态规划（</a:t>
            </a:r>
            <a:r>
              <a:rPr lang="en-US" altLang="zh-CN" sz="2400" b="1" kern="100" dirty="0">
                <a:effectLst/>
              </a:rPr>
              <a:t>dynamic programming</a:t>
            </a:r>
            <a:r>
              <a:rPr lang="zh-CN" altLang="zh-CN" sz="2400" b="1" kern="100" dirty="0">
                <a:effectLst/>
              </a:rPr>
              <a:t>）</a:t>
            </a:r>
            <a:endParaRPr lang="zh-CN" altLang="zh-CN" sz="2400" kern="100" dirty="0">
              <a:effectLst/>
            </a:endParaRPr>
          </a:p>
          <a:p>
            <a:pPr lvl="2" algn="just">
              <a:lnSpc>
                <a:spcPct val="110000"/>
              </a:lnSpc>
              <a:spcBef>
                <a:spcPts val="1200"/>
              </a:spcBef>
              <a:buSzPts val="1200"/>
              <a:buFont typeface="Wingdings" panose="05000000000000000000" pitchFamily="2" charset="2"/>
              <a:buChar char="ü"/>
              <a:tabLst>
                <a:tab pos="800100" algn="l"/>
              </a:tabLst>
            </a:pPr>
            <a:r>
              <a:rPr lang="en-US" altLang="zh-CN" sz="2400" b="1" kern="100" dirty="0">
                <a:effectLst/>
              </a:rPr>
              <a:t>Gittins</a:t>
            </a:r>
            <a:r>
              <a:rPr lang="zh-CN" altLang="zh-CN" sz="2400" b="1" kern="100" dirty="0">
                <a:effectLst/>
              </a:rPr>
              <a:t>分配索引法（</a:t>
            </a:r>
            <a:r>
              <a:rPr lang="en-US" altLang="zh-CN" sz="2400" b="1" kern="100" dirty="0">
                <a:effectLst/>
              </a:rPr>
              <a:t>Gittins Allocation Indices</a:t>
            </a:r>
            <a:r>
              <a:rPr lang="zh-CN" altLang="zh-CN" sz="2400" b="1" kern="100" dirty="0">
                <a:effectLst/>
              </a:rPr>
              <a:t>）</a:t>
            </a:r>
            <a:endParaRPr lang="zh-CN" altLang="zh-CN" sz="2400" kern="100" dirty="0">
              <a:effectLst/>
            </a:endParaRPr>
          </a:p>
          <a:p>
            <a:pPr lvl="2" algn="just">
              <a:lnSpc>
                <a:spcPct val="110000"/>
              </a:lnSpc>
              <a:spcBef>
                <a:spcPts val="1200"/>
              </a:spcBef>
              <a:buSzPts val="1200"/>
              <a:buFont typeface="Wingdings" panose="05000000000000000000" pitchFamily="2" charset="2"/>
              <a:buChar char="ü"/>
              <a:tabLst>
                <a:tab pos="800100" algn="l"/>
              </a:tabLst>
            </a:pPr>
            <a:r>
              <a:rPr lang="zh-CN" altLang="zh-CN" sz="2400" b="1" kern="100" dirty="0">
                <a:effectLst/>
              </a:rPr>
              <a:t>学习自动机（</a:t>
            </a:r>
            <a:r>
              <a:rPr lang="en-US" altLang="zh-CN" sz="2400" b="1" kern="100" dirty="0">
                <a:effectLst/>
              </a:rPr>
              <a:t>Learning Automata</a:t>
            </a:r>
            <a:r>
              <a:rPr lang="zh-CN" altLang="zh-CN" sz="2400" b="1" kern="100" dirty="0">
                <a:effectLst/>
              </a:rPr>
              <a:t>）</a:t>
            </a:r>
            <a:endParaRPr lang="zh-CN" altLang="zh-CN" sz="2400" kern="100" dirty="0">
              <a:effectLst/>
            </a:endParaRPr>
          </a:p>
          <a:p>
            <a:pPr lvl="2" algn="just">
              <a:lnSpc>
                <a:spcPct val="110000"/>
              </a:lnSpc>
              <a:spcBef>
                <a:spcPts val="1200"/>
              </a:spcBef>
              <a:buSzPts val="1200"/>
              <a:buFont typeface="Wingdings" panose="05000000000000000000" pitchFamily="2" charset="2"/>
              <a:buChar char="ü"/>
              <a:tabLst>
                <a:tab pos="800100" algn="l"/>
              </a:tabLst>
            </a:pPr>
            <a:r>
              <a:rPr lang="zh-CN" altLang="zh-CN" sz="2400" b="1" kern="100" dirty="0">
                <a:effectLst/>
              </a:rPr>
              <a:t>经验式方法（</a:t>
            </a:r>
            <a:r>
              <a:rPr lang="en-US" altLang="zh-CN" sz="2400" b="1" kern="100" dirty="0">
                <a:effectLst/>
              </a:rPr>
              <a:t>Ad-Hoc Techniques</a:t>
            </a:r>
            <a:r>
              <a:rPr lang="zh-CN" altLang="zh-CN" sz="2400" b="1" kern="100" dirty="0">
                <a:effectLst/>
              </a:rPr>
              <a:t>）</a:t>
            </a:r>
            <a:endParaRPr lang="en-US" altLang="zh-CN" sz="2400" kern="100" dirty="0"/>
          </a:p>
          <a:p>
            <a:pPr marL="1657350" lvl="3" indent="-285750" algn="just">
              <a:lnSpc>
                <a:spcPct val="110000"/>
              </a:lnSpc>
              <a:spcBef>
                <a:spcPts val="1200"/>
              </a:spcBef>
              <a:buSzPts val="1200"/>
              <a:buFont typeface="Wingdings" panose="05000000000000000000" pitchFamily="2" charset="2"/>
              <a:buChar char=""/>
              <a:tabLst>
                <a:tab pos="800100" algn="l"/>
              </a:tabLst>
            </a:pPr>
            <a:r>
              <a:rPr lang="zh-CN" altLang="zh-CN" sz="2400" b="1" kern="100" dirty="0">
                <a:effectLst/>
              </a:rPr>
              <a:t>贪心策略（</a:t>
            </a:r>
            <a:r>
              <a:rPr lang="en-US" altLang="zh-CN" sz="2400" b="1" kern="100" dirty="0">
                <a:effectLst/>
              </a:rPr>
              <a:t>greed method</a:t>
            </a:r>
            <a:r>
              <a:rPr lang="zh-CN" altLang="zh-CN" sz="2400" b="1" kern="100" dirty="0">
                <a:effectLst/>
              </a:rPr>
              <a:t>）</a:t>
            </a:r>
            <a:endParaRPr lang="en-US" altLang="zh-CN" sz="2400" kern="100" dirty="0"/>
          </a:p>
          <a:p>
            <a:pPr marL="1657350" lvl="3" indent="-285750" algn="just">
              <a:lnSpc>
                <a:spcPct val="110000"/>
              </a:lnSpc>
              <a:spcBef>
                <a:spcPts val="1200"/>
              </a:spcBef>
              <a:buSzPts val="1200"/>
              <a:buFont typeface="Wingdings" panose="05000000000000000000" pitchFamily="2" charset="2"/>
              <a:buChar char=""/>
              <a:tabLst>
                <a:tab pos="800100" algn="l"/>
              </a:tabLst>
            </a:pPr>
            <a:r>
              <a:rPr lang="zh-CN" altLang="zh-CN" sz="2400" b="1" kern="100" dirty="0">
                <a:effectLst/>
              </a:rPr>
              <a:t>随机策略（</a:t>
            </a:r>
            <a:r>
              <a:rPr lang="en-US" altLang="zh-CN" sz="2400" b="1" kern="100" dirty="0">
                <a:effectLst/>
              </a:rPr>
              <a:t>Randomized Strategies</a:t>
            </a:r>
            <a:r>
              <a:rPr lang="zh-CN" altLang="zh-CN" sz="2400" b="1" kern="100" dirty="0">
                <a:effectLst/>
              </a:rPr>
              <a:t>）</a:t>
            </a:r>
            <a:endParaRPr lang="zh-CN" altLang="zh-CN" sz="2400" b="1" kern="100" dirty="0">
              <a:solidFill>
                <a:srgbClr val="0000FF"/>
              </a:solidFill>
              <a:effectLst/>
              <a:latin typeface="+mn-ea"/>
              <a:cs typeface="Times New Roman" panose="02020603050405020304" pitchFamily="18" charset="0"/>
            </a:endParaRPr>
          </a:p>
          <a:p>
            <a:pPr marL="0" indent="0" algn="just">
              <a:lnSpc>
                <a:spcPct val="150000"/>
              </a:lnSpc>
              <a:spcBef>
                <a:spcPts val="600"/>
              </a:spcBef>
              <a:buNone/>
              <a:tabLst>
                <a:tab pos="457200" algn="l"/>
              </a:tabLst>
            </a:pPr>
            <a:endParaRPr lang="zh-CN" altLang="zh-CN" dirty="0"/>
          </a:p>
          <a:p>
            <a:pPr marL="0" indent="0" algn="just">
              <a:lnSpc>
                <a:spcPct val="150000"/>
              </a:lnSpc>
              <a:spcBef>
                <a:spcPts val="600"/>
              </a:spcBef>
              <a:buNone/>
              <a:tabLst>
                <a:tab pos="4572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40957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lstStyle/>
          <a:p>
            <a:r>
              <a:rPr lang="zh-CN" altLang="en-US" sz="4400" b="1" dirty="0">
                <a:latin typeface="微软雅黑" panose="020B0503020204020204" pitchFamily="34" charset="-122"/>
                <a:ea typeface="微软雅黑" panose="020B0503020204020204" pitchFamily="34" charset="-122"/>
              </a:rPr>
              <a:t>第 </a:t>
            </a:r>
            <a:r>
              <a:rPr lang="en-US" altLang="zh-CN" sz="4400" b="1" dirty="0">
                <a:latin typeface="微软雅黑" panose="020B0503020204020204" pitchFamily="34" charset="-122"/>
                <a:ea typeface="微软雅黑" panose="020B0503020204020204" pitchFamily="34" charset="-122"/>
              </a:rPr>
              <a:t>7 </a:t>
            </a:r>
            <a:r>
              <a:rPr lang="zh-CN" altLang="en-US" sz="4400" b="1" dirty="0">
                <a:latin typeface="微软雅黑" panose="020B0503020204020204" pitchFamily="34" charset="-122"/>
                <a:ea typeface="微软雅黑" panose="020B0503020204020204" pitchFamily="34" charset="-122"/>
              </a:rPr>
              <a:t>章  强化学习</a:t>
            </a:r>
            <a:endParaRPr lang="zh-CN" altLang="en-US" b="1"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p:txBody>
          <a:bodyPr>
            <a:normAutofit/>
          </a:bodyPr>
          <a:lstStyle/>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1. </a:t>
            </a:r>
            <a:r>
              <a:rPr lang="zh-CN" altLang="en-US" sz="2400" b="1" dirty="0">
                <a:solidFill>
                  <a:srgbClr val="000000"/>
                </a:solidFill>
                <a:effectLst/>
                <a:latin typeface="微软雅黑" panose="020B0503020204020204" pitchFamily="34" charset="-122"/>
                <a:ea typeface="微软雅黑" panose="020B0503020204020204" pitchFamily="34" charset="-122"/>
              </a:rPr>
              <a:t>强化学习的产生</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2. </a:t>
            </a:r>
            <a:r>
              <a:rPr lang="zh-CN" altLang="en-US" sz="2400" b="1" dirty="0">
                <a:solidFill>
                  <a:srgbClr val="000000"/>
                </a:solidFill>
                <a:effectLst/>
                <a:latin typeface="微软雅黑" panose="020B0503020204020204" pitchFamily="34" charset="-122"/>
                <a:ea typeface="微软雅黑" panose="020B0503020204020204" pitchFamily="34" charset="-122"/>
              </a:rPr>
              <a:t>强化学习的应用领域</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3. </a:t>
            </a:r>
            <a:r>
              <a:rPr lang="zh-CN" altLang="en-US" sz="2400" b="1" dirty="0">
                <a:solidFill>
                  <a:srgbClr val="000000"/>
                </a:solidFill>
                <a:effectLst/>
                <a:latin typeface="微软雅黑" panose="020B0503020204020204" pitchFamily="34" charset="-122"/>
                <a:ea typeface="微软雅黑" panose="020B0503020204020204" pitchFamily="34" charset="-122"/>
              </a:rPr>
              <a:t>强化学习任务的一般描述</a:t>
            </a:r>
            <a:endParaRPr lang="zh-CN" altLang="en-US" sz="3600" b="1" dirty="0">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4. </a:t>
            </a:r>
            <a:r>
              <a:rPr lang="zh-CN" altLang="en-US" sz="2400" b="1" dirty="0">
                <a:solidFill>
                  <a:srgbClr val="000000"/>
                </a:solidFill>
                <a:effectLst/>
                <a:latin typeface="微软雅黑" panose="020B0503020204020204" pitchFamily="34" charset="-122"/>
                <a:ea typeface="微软雅黑" panose="020B0503020204020204" pitchFamily="34" charset="-122"/>
              </a:rPr>
              <a:t>强化学习任务的精确描述</a:t>
            </a:r>
            <a:endParaRPr lang="en-US" altLang="zh-CN" sz="2400" b="1" dirty="0">
              <a:solidFill>
                <a:srgbClr val="000000"/>
              </a:solidFill>
              <a:effectLst/>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effectLst/>
                <a:latin typeface="微软雅黑" panose="020B0503020204020204" pitchFamily="34" charset="-122"/>
                <a:ea typeface="微软雅黑" panose="020B0503020204020204" pitchFamily="34" charset="-122"/>
              </a:rPr>
              <a:t>5. </a:t>
            </a:r>
            <a:r>
              <a:rPr lang="zh-CN" altLang="en-US" sz="2400" b="1" dirty="0">
                <a:solidFill>
                  <a:srgbClr val="000000"/>
                </a:solidFill>
                <a:effectLst/>
                <a:latin typeface="微软雅黑" panose="020B0503020204020204" pitchFamily="34" charset="-122"/>
                <a:ea typeface="微软雅黑" panose="020B0503020204020204" pitchFamily="34" charset="-122"/>
              </a:rPr>
              <a:t>强化学习的分类</a:t>
            </a:r>
            <a:endParaRPr lang="en-US" altLang="zh-CN" sz="2400" b="1" dirty="0">
              <a:solidFill>
                <a:srgbClr val="000000"/>
              </a:solidFill>
              <a:effectLst/>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latin typeface="微软雅黑" panose="020B0503020204020204" pitchFamily="34" charset="-122"/>
                <a:ea typeface="微软雅黑" panose="020B0503020204020204" pitchFamily="34" charset="-122"/>
              </a:rPr>
              <a:t>6. Q-learning</a:t>
            </a:r>
          </a:p>
          <a:p>
            <a:pPr marL="0" indent="0">
              <a:lnSpc>
                <a:spcPct val="110000"/>
              </a:lnSpc>
              <a:buNone/>
            </a:pPr>
            <a:r>
              <a:rPr lang="en-US" altLang="zh-CN" sz="2400" b="1" dirty="0">
                <a:solidFill>
                  <a:srgbClr val="000000"/>
                </a:solidFill>
                <a:latin typeface="微软雅黑" panose="020B0503020204020204" pitchFamily="34" charset="-122"/>
                <a:ea typeface="微软雅黑" panose="020B0503020204020204" pitchFamily="34" charset="-122"/>
              </a:rPr>
              <a:t>7. </a:t>
            </a:r>
            <a:r>
              <a:rPr lang="zh-CN" altLang="en-US" sz="2400" b="1" dirty="0">
                <a:solidFill>
                  <a:srgbClr val="000000"/>
                </a:solidFill>
                <a:latin typeface="微软雅黑" panose="020B0503020204020204" pitchFamily="34" charset="-122"/>
                <a:ea typeface="微软雅黑" panose="020B0503020204020204" pitchFamily="34" charset="-122"/>
              </a:rPr>
              <a:t>强化学习的总结与讨论</a:t>
            </a:r>
            <a:endParaRPr lang="en-US" altLang="zh-CN" sz="2400" b="1" dirty="0">
              <a:solidFill>
                <a:srgbClr val="000000"/>
              </a:solidFill>
              <a:latin typeface="微软雅黑" panose="020B0503020204020204" pitchFamily="34" charset="-122"/>
              <a:ea typeface="微软雅黑" panose="020B0503020204020204" pitchFamily="34" charset="-122"/>
            </a:endParaRPr>
          </a:p>
          <a:p>
            <a:pPr marL="0" indent="0">
              <a:lnSpc>
                <a:spcPct val="110000"/>
              </a:lnSpc>
              <a:buNone/>
            </a:pPr>
            <a:r>
              <a:rPr lang="en-US" altLang="zh-CN" sz="2400" b="1" dirty="0">
                <a:solidFill>
                  <a:srgbClr val="000000"/>
                </a:solidFill>
                <a:latin typeface="微软雅黑" panose="020B0503020204020204" pitchFamily="34" charset="-122"/>
                <a:ea typeface="微软雅黑" panose="020B0503020204020204" pitchFamily="34" charset="-122"/>
              </a:rPr>
              <a:t>8. </a:t>
            </a:r>
            <a:r>
              <a:rPr lang="zh-CN" altLang="en-US" sz="2400" b="1" dirty="0">
                <a:solidFill>
                  <a:srgbClr val="000000"/>
                </a:solidFill>
                <a:latin typeface="微软雅黑" panose="020B0503020204020204" pitchFamily="34" charset="-122"/>
                <a:ea typeface="微软雅黑" panose="020B0503020204020204" pitchFamily="34" charset="-122"/>
              </a:rPr>
              <a:t>深度强化学习</a:t>
            </a:r>
            <a:endParaRPr lang="zh-CN" altLang="en-US" sz="3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3453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5.</a:t>
            </a:r>
            <a:r>
              <a:rPr lang="zh-CN" altLang="en-US" sz="4400" b="1" dirty="0">
                <a:solidFill>
                  <a:srgbClr val="0000FF"/>
                </a:solidFill>
                <a:effectLst/>
                <a:latin typeface="黑体" panose="02010609060101010101" pitchFamily="49" charset="-122"/>
                <a:ea typeface="黑体" panose="02010609060101010101" pitchFamily="49" charset="-122"/>
              </a:rPr>
              <a:t> 强化学习任务的种类 </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4969329"/>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分类方法：一是根据回报方式，二是看</a:t>
            </a:r>
            <a:r>
              <a:rPr lang="en-US" altLang="zh-CN" sz="2400" b="1" kern="100" dirty="0">
                <a:solidFill>
                  <a:srgbClr val="0000FF"/>
                </a:solidFill>
                <a:effectLst/>
                <a:latin typeface="+mn-ea"/>
                <a:cs typeface="Times New Roman" panose="02020603050405020304" pitchFamily="18" charset="0"/>
              </a:rPr>
              <a:t>agent</a:t>
            </a:r>
            <a:r>
              <a:rPr lang="zh-CN" altLang="en-US" sz="2400" b="1" kern="100" dirty="0">
                <a:solidFill>
                  <a:srgbClr val="0000FF"/>
                </a:solidFill>
                <a:effectLst/>
                <a:latin typeface="+mn-ea"/>
                <a:cs typeface="Times New Roman" panose="02020603050405020304" pitchFamily="18" charset="0"/>
              </a:rPr>
              <a:t>是否具有环境的相关知识。</a:t>
            </a:r>
            <a:endParaRPr lang="en-US" altLang="zh-CN" sz="2400" b="1" kern="100" dirty="0">
              <a:solidFill>
                <a:srgbClr val="0000FF"/>
              </a:solidFill>
              <a:effectLst/>
              <a:latin typeface="+mn-ea"/>
              <a:cs typeface="Times New Roman" panose="02020603050405020304" pitchFamily="18" charset="0"/>
            </a:endParaRPr>
          </a:p>
          <a:p>
            <a:pPr marL="0" indent="0" algn="just">
              <a:lnSpc>
                <a:spcPct val="150000"/>
              </a:lnSpc>
              <a:buNone/>
            </a:pPr>
            <a:r>
              <a:rPr lang="en-US" altLang="zh-CN" sz="2400" b="1" kern="100" dirty="0">
                <a:effectLst/>
              </a:rPr>
              <a:t>1</a:t>
            </a:r>
            <a:r>
              <a:rPr lang="zh-CN" altLang="zh-CN" sz="2400" b="1" kern="100" dirty="0">
                <a:effectLst/>
              </a:rPr>
              <a:t>）回报方式</a:t>
            </a:r>
            <a:endParaRPr lang="zh-CN" altLang="zh-CN" sz="2400" kern="100" dirty="0">
              <a:effectLst/>
            </a:endParaRPr>
          </a:p>
          <a:p>
            <a:pPr marL="800100" lvl="1" indent="-342900" algn="just">
              <a:lnSpc>
                <a:spcPct val="150000"/>
              </a:lnSpc>
              <a:spcBef>
                <a:spcPts val="1200"/>
              </a:spcBef>
              <a:buFont typeface="Wingdings" panose="05000000000000000000" pitchFamily="2" charset="2"/>
              <a:buChar char=""/>
              <a:tabLst>
                <a:tab pos="533400" algn="l"/>
              </a:tabLst>
            </a:pPr>
            <a:r>
              <a:rPr lang="zh-CN" altLang="zh-CN" b="1" kern="100" dirty="0">
                <a:solidFill>
                  <a:srgbClr val="C00000"/>
                </a:solidFill>
              </a:rPr>
              <a:t>延迟回报法（</a:t>
            </a:r>
            <a:r>
              <a:rPr lang="en-US" altLang="zh-CN" b="1" kern="100" dirty="0">
                <a:solidFill>
                  <a:srgbClr val="C00000"/>
                </a:solidFill>
              </a:rPr>
              <a:t>delay reward method</a:t>
            </a:r>
            <a:r>
              <a:rPr lang="zh-CN" altLang="zh-CN" b="1" kern="100" dirty="0">
                <a:solidFill>
                  <a:srgbClr val="C00000"/>
                </a:solidFill>
              </a:rPr>
              <a:t>）</a:t>
            </a:r>
            <a:r>
              <a:rPr lang="zh-CN" altLang="en-US" b="1" kern="100" dirty="0"/>
              <a:t>：</a:t>
            </a:r>
            <a:r>
              <a:rPr lang="zh-CN" altLang="zh-CN" b="1" kern="100" dirty="0"/>
              <a:t>不仅考虑及时回报，还要考虑执行动作所得到的后续状态和延迟回报。</a:t>
            </a:r>
          </a:p>
          <a:p>
            <a:pPr indent="0" algn="just">
              <a:lnSpc>
                <a:spcPct val="150000"/>
              </a:lnSpc>
              <a:spcBef>
                <a:spcPts val="1200"/>
              </a:spcBef>
              <a:buNone/>
            </a:pPr>
            <a:r>
              <a:rPr lang="en-US" altLang="zh-CN" sz="2400" b="1" kern="100" dirty="0"/>
              <a:t>   </a:t>
            </a:r>
            <a:r>
              <a:rPr lang="zh-CN" altLang="zh-CN" sz="2400" b="1" kern="100" dirty="0"/>
              <a:t>在很多情况下，只考虑具有最大回报的动作是不够的，因为有时连续执行几个具有较小回报的行为有可能使在执行完某个未来行为时得到的回报之和相比之下更大。考虑延迟回报的强化学习算法一般用上面介绍的</a:t>
            </a:r>
            <a:r>
              <a:rPr lang="en-US" altLang="zh-CN" sz="2400" b="1" kern="100" dirty="0" err="1"/>
              <a:t>MDP</a:t>
            </a:r>
            <a:r>
              <a:rPr lang="zh-CN" altLang="zh-CN" sz="2400" b="1" kern="100" dirty="0"/>
              <a:t>来建模。</a:t>
            </a:r>
          </a:p>
          <a:p>
            <a:pPr marL="0" indent="0" algn="just">
              <a:lnSpc>
                <a:spcPct val="150000"/>
              </a:lnSpc>
              <a:buNone/>
            </a:pPr>
            <a:endParaRPr lang="zh-CN" altLang="zh-CN" sz="2400" b="1" kern="100" dirty="0">
              <a:solidFill>
                <a:srgbClr val="0000FF"/>
              </a:solidFill>
              <a:effectLst/>
              <a:latin typeface="+mn-ea"/>
              <a:cs typeface="Times New Roman" panose="02020603050405020304" pitchFamily="18" charset="0"/>
            </a:endParaRPr>
          </a:p>
          <a:p>
            <a:pPr marL="0" indent="0" algn="just">
              <a:lnSpc>
                <a:spcPct val="150000"/>
              </a:lnSpc>
              <a:spcBef>
                <a:spcPts val="600"/>
              </a:spcBef>
              <a:buNone/>
              <a:tabLst>
                <a:tab pos="457200" algn="l"/>
              </a:tabLst>
            </a:pPr>
            <a:endParaRPr lang="zh-CN" altLang="zh-CN" dirty="0"/>
          </a:p>
          <a:p>
            <a:pPr marL="0" indent="0" algn="just">
              <a:lnSpc>
                <a:spcPct val="150000"/>
              </a:lnSpc>
              <a:spcBef>
                <a:spcPts val="600"/>
              </a:spcBef>
              <a:buNone/>
              <a:tabLst>
                <a:tab pos="4572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86808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5.</a:t>
            </a:r>
            <a:r>
              <a:rPr lang="zh-CN" altLang="en-US" sz="4400" b="1" dirty="0">
                <a:solidFill>
                  <a:srgbClr val="0000FF"/>
                </a:solidFill>
                <a:effectLst/>
                <a:latin typeface="黑体" panose="02010609060101010101" pitchFamily="49" charset="-122"/>
                <a:ea typeface="黑体" panose="02010609060101010101" pitchFamily="49" charset="-122"/>
              </a:rPr>
              <a:t> 强化学习任务的种类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361214"/>
              </a:xfrm>
            </p:spPr>
            <p:txBody>
              <a:bodyPr>
                <a:normAutofit lnSpcReduction="10000"/>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分类方法：一是根据回报方式，二是看</a:t>
                </a:r>
                <a:r>
                  <a:rPr lang="en-US" altLang="zh-CN" sz="2400" b="1" kern="100" dirty="0">
                    <a:solidFill>
                      <a:srgbClr val="0000FF"/>
                    </a:solidFill>
                    <a:effectLst/>
                    <a:latin typeface="+mn-ea"/>
                    <a:cs typeface="Times New Roman" panose="02020603050405020304" pitchFamily="18" charset="0"/>
                  </a:rPr>
                  <a:t>agent</a:t>
                </a:r>
                <a:r>
                  <a:rPr lang="zh-CN" altLang="en-US" sz="2400" b="1" kern="100" dirty="0">
                    <a:solidFill>
                      <a:srgbClr val="0000FF"/>
                    </a:solidFill>
                    <a:effectLst/>
                    <a:latin typeface="+mn-ea"/>
                    <a:cs typeface="Times New Roman" panose="02020603050405020304" pitchFamily="18" charset="0"/>
                  </a:rPr>
                  <a:t>是否具有环境的相关知识。</a:t>
                </a:r>
                <a:endParaRPr lang="en-US" altLang="zh-CN" sz="2400" b="1" kern="100" dirty="0">
                  <a:solidFill>
                    <a:srgbClr val="0000FF"/>
                  </a:solidFill>
                  <a:effectLst/>
                  <a:latin typeface="+mn-ea"/>
                  <a:cs typeface="Times New Roman" panose="02020603050405020304" pitchFamily="18" charset="0"/>
                </a:endParaRPr>
              </a:p>
              <a:p>
                <a:pPr marL="0" indent="0" algn="just">
                  <a:lnSpc>
                    <a:spcPct val="100000"/>
                  </a:lnSpc>
                  <a:buNone/>
                </a:pPr>
                <a:r>
                  <a:rPr lang="en-US" altLang="zh-CN" sz="2400" b="1" kern="100" dirty="0">
                    <a:solidFill>
                      <a:srgbClr val="0000FF"/>
                    </a:solidFill>
                  </a:rPr>
                  <a:t>2</a:t>
                </a:r>
                <a:r>
                  <a:rPr lang="zh-CN" altLang="zh-CN" sz="2400" b="1" kern="100" dirty="0">
                    <a:solidFill>
                      <a:srgbClr val="0000FF"/>
                    </a:solidFill>
                    <a:effectLst/>
                  </a:rPr>
                  <a:t>）</a:t>
                </a:r>
                <a:r>
                  <a:rPr lang="en-US" altLang="zh-CN" sz="2400" b="1" kern="100" dirty="0">
                    <a:solidFill>
                      <a:srgbClr val="0000FF"/>
                    </a:solidFill>
                    <a:effectLst/>
                  </a:rPr>
                  <a:t>agent</a:t>
                </a:r>
                <a:r>
                  <a:rPr lang="zh-CN" altLang="en-US" sz="2400" b="1" kern="100" dirty="0">
                    <a:solidFill>
                      <a:srgbClr val="0000FF"/>
                    </a:solidFill>
                    <a:effectLst/>
                  </a:rPr>
                  <a:t>是否具有环境的相关知识</a:t>
                </a:r>
                <a:endParaRPr lang="zh-CN" altLang="zh-CN" sz="2400" kern="100" dirty="0">
                  <a:solidFill>
                    <a:srgbClr val="0000FF"/>
                  </a:solidFill>
                  <a:effectLst/>
                </a:endParaRPr>
              </a:p>
              <a:p>
                <a:pPr marL="800100" lvl="1" indent="-342900" algn="just">
                  <a:lnSpc>
                    <a:spcPct val="130000"/>
                  </a:lnSpc>
                  <a:spcBef>
                    <a:spcPts val="600"/>
                  </a:spcBef>
                  <a:buFont typeface="Wingdings" panose="05000000000000000000" pitchFamily="2" charset="2"/>
                  <a:buChar char=""/>
                  <a:tabLst>
                    <a:tab pos="533400" algn="l"/>
                  </a:tabLst>
                </a:pPr>
                <a:r>
                  <a:rPr lang="zh-CN" altLang="en-US" b="1" kern="100" dirty="0">
                    <a:solidFill>
                      <a:srgbClr val="C00000"/>
                    </a:solidFill>
                    <a:effectLst/>
                  </a:rPr>
                  <a:t>有模型方法（</a:t>
                </a:r>
                <a:r>
                  <a:rPr lang="en-US" altLang="zh-CN" b="1" kern="100" dirty="0">
                    <a:solidFill>
                      <a:srgbClr val="C00000"/>
                    </a:solidFill>
                    <a:effectLst/>
                  </a:rPr>
                  <a:t>Model-based method</a:t>
                </a:r>
                <a:r>
                  <a:rPr lang="zh-CN" altLang="en-US" b="1" kern="100" dirty="0">
                    <a:solidFill>
                      <a:srgbClr val="C00000"/>
                    </a:solidFill>
                    <a:effectLst/>
                  </a:rPr>
                  <a:t>）</a:t>
                </a:r>
                <a:r>
                  <a:rPr lang="zh-CN" altLang="en-US" b="1" kern="100" dirty="0">
                    <a:effectLst/>
                  </a:rPr>
                  <a:t>：</a:t>
                </a:r>
                <a:r>
                  <a:rPr lang="en-US" altLang="zh-CN" b="1" kern="100" dirty="0">
                    <a:effectLst/>
                  </a:rPr>
                  <a:t>agent</a:t>
                </a:r>
                <a:r>
                  <a:rPr lang="zh-CN" altLang="en-US" b="1" kern="100" dirty="0">
                    <a:effectLst/>
                  </a:rPr>
                  <a:t>具有环境的完美知识，即知道</a:t>
                </a:r>
                <a14:m>
                  <m:oMath xmlns:m="http://schemas.openxmlformats.org/officeDocument/2006/math">
                    <m:r>
                      <a:rPr lang="el-GR" altLang="zh-CN" b="1" i="1" kern="100" dirty="0" smtClean="0">
                        <a:effectLst/>
                        <a:latin typeface="Cambria Math" panose="02040503050406030204" pitchFamily="18" charset="0"/>
                      </a:rPr>
                      <m:t>𝜹</m:t>
                    </m:r>
                    <m:r>
                      <a:rPr lang="en-US" altLang="zh-CN" b="1" i="1" kern="100" dirty="0" smtClean="0">
                        <a:effectLst/>
                        <a:latin typeface="Cambria Math" panose="02040503050406030204" pitchFamily="18" charset="0"/>
                      </a:rPr>
                      <m:t>(</m:t>
                    </m:r>
                    <m:r>
                      <a:rPr lang="en-US" altLang="zh-CN" b="1" i="1" kern="100" dirty="0">
                        <a:latin typeface="Cambria Math" panose="02040503050406030204" pitchFamily="18" charset="0"/>
                      </a:rPr>
                      <m:t>𝒔</m:t>
                    </m:r>
                    <m:r>
                      <a:rPr lang="en-US" altLang="zh-CN" b="1" i="1" kern="100" dirty="0">
                        <a:latin typeface="Cambria Math" panose="02040503050406030204" pitchFamily="18" charset="0"/>
                      </a:rPr>
                      <m:t>,</m:t>
                    </m:r>
                    <m:r>
                      <a:rPr lang="en-US" altLang="zh-CN" b="1" i="1" kern="100" dirty="0">
                        <a:latin typeface="Cambria Math" panose="02040503050406030204" pitchFamily="18" charset="0"/>
                      </a:rPr>
                      <m:t>𝒂</m:t>
                    </m:r>
                    <m:r>
                      <a:rPr lang="en-US" altLang="zh-CN" b="1" i="1" kern="100" dirty="0" smtClean="0">
                        <a:effectLst/>
                        <a:latin typeface="Cambria Math" panose="02040503050406030204" pitchFamily="18" charset="0"/>
                      </a:rPr>
                      <m:t>)</m:t>
                    </m:r>
                  </m:oMath>
                </a14:m>
                <a:r>
                  <a:rPr lang="zh-CN" altLang="en-US" b="1" kern="100" dirty="0">
                    <a:effectLst/>
                  </a:rPr>
                  <a:t>和 </a:t>
                </a:r>
                <a14:m>
                  <m:oMath xmlns:m="http://schemas.openxmlformats.org/officeDocument/2006/math">
                    <m:r>
                      <a:rPr lang="en-US" altLang="zh-CN" b="1" i="1" kern="100" dirty="0" smtClean="0">
                        <a:effectLst/>
                        <a:latin typeface="Cambria Math" panose="02040503050406030204" pitchFamily="18" charset="0"/>
                      </a:rPr>
                      <m:t>𝒓</m:t>
                    </m:r>
                    <m:r>
                      <a:rPr lang="en-US" altLang="zh-CN" b="1" i="1" kern="100" dirty="0" smtClean="0">
                        <a:effectLst/>
                        <a:latin typeface="Cambria Math" panose="02040503050406030204" pitchFamily="18" charset="0"/>
                      </a:rPr>
                      <m:t>(</m:t>
                    </m:r>
                    <m:r>
                      <a:rPr lang="en-US" altLang="zh-CN" b="1" i="1" kern="100" dirty="0" err="1" smtClean="0">
                        <a:effectLst/>
                        <a:latin typeface="Cambria Math" panose="02040503050406030204" pitchFamily="18" charset="0"/>
                      </a:rPr>
                      <m:t>𝒔</m:t>
                    </m:r>
                    <m:r>
                      <a:rPr lang="en-US" altLang="zh-CN" b="1" i="1" kern="100" dirty="0" err="1" smtClean="0">
                        <a:effectLst/>
                        <a:latin typeface="Cambria Math" panose="02040503050406030204" pitchFamily="18" charset="0"/>
                      </a:rPr>
                      <m:t>,</m:t>
                    </m:r>
                    <m:r>
                      <a:rPr lang="en-US" altLang="zh-CN" b="1" i="1" kern="100" dirty="0" err="1" smtClean="0">
                        <a:effectLst/>
                        <a:latin typeface="Cambria Math" panose="02040503050406030204" pitchFamily="18" charset="0"/>
                      </a:rPr>
                      <m:t>𝒂</m:t>
                    </m:r>
                    <m:r>
                      <a:rPr lang="en-US" altLang="zh-CN" b="1" i="1" kern="100" dirty="0" smtClean="0">
                        <a:effectLst/>
                        <a:latin typeface="Cambria Math" panose="02040503050406030204" pitchFamily="18" charset="0"/>
                      </a:rPr>
                      <m:t>)</m:t>
                    </m:r>
                  </m:oMath>
                </a14:m>
                <a:r>
                  <a:rPr lang="zh-CN" altLang="en-US" b="1" kern="100" dirty="0">
                    <a:effectLst/>
                  </a:rPr>
                  <a:t>；可采用动态规划、值迭代解决</a:t>
                </a:r>
                <a:r>
                  <a:rPr lang="zh-CN" altLang="en-US" b="1" kern="100" dirty="0"/>
                  <a:t>。</a:t>
                </a:r>
                <a:endParaRPr lang="en-US" altLang="zh-CN" b="1" kern="100" dirty="0"/>
              </a:p>
              <a:p>
                <a:pPr marL="800100" lvl="1" indent="-342900" algn="just">
                  <a:lnSpc>
                    <a:spcPct val="130000"/>
                  </a:lnSpc>
                  <a:spcBef>
                    <a:spcPts val="600"/>
                  </a:spcBef>
                  <a:buFont typeface="Wingdings" panose="05000000000000000000" pitchFamily="2" charset="2"/>
                  <a:buChar char=""/>
                  <a:tabLst>
                    <a:tab pos="533400" algn="l"/>
                  </a:tabLst>
                </a:pPr>
                <a:r>
                  <a:rPr lang="zh-CN" altLang="en-US" b="1" kern="100" dirty="0">
                    <a:solidFill>
                      <a:srgbClr val="C00000"/>
                    </a:solidFill>
                  </a:rPr>
                  <a:t>无</a:t>
                </a:r>
                <a:r>
                  <a:rPr lang="zh-CN" altLang="en-US" b="1" kern="100" dirty="0">
                    <a:solidFill>
                      <a:srgbClr val="C00000"/>
                    </a:solidFill>
                    <a:effectLst/>
                  </a:rPr>
                  <a:t>模型方法（</a:t>
                </a:r>
                <a:r>
                  <a:rPr lang="en-US" altLang="zh-CN" b="1" kern="100" dirty="0">
                    <a:solidFill>
                      <a:srgbClr val="C00000"/>
                    </a:solidFill>
                  </a:rPr>
                  <a:t>Model-free </a:t>
                </a:r>
                <a:r>
                  <a:rPr lang="en-US" altLang="zh-CN" b="1" kern="100" dirty="0">
                    <a:solidFill>
                      <a:srgbClr val="C00000"/>
                    </a:solidFill>
                    <a:effectLst/>
                  </a:rPr>
                  <a:t>method</a:t>
                </a:r>
                <a:r>
                  <a:rPr lang="zh-CN" altLang="en-US" b="1" kern="100" dirty="0">
                    <a:solidFill>
                      <a:srgbClr val="C00000"/>
                    </a:solidFill>
                    <a:effectLst/>
                  </a:rPr>
                  <a:t>）</a:t>
                </a:r>
                <a:r>
                  <a:rPr lang="zh-CN" altLang="en-US" b="1" kern="100" dirty="0">
                    <a:effectLst/>
                  </a:rPr>
                  <a:t>：</a:t>
                </a:r>
                <a:r>
                  <a:rPr lang="en-US" altLang="zh-CN" b="1" kern="100" dirty="0">
                    <a:effectLst/>
                  </a:rPr>
                  <a:t>agent</a:t>
                </a:r>
                <a:r>
                  <a:rPr lang="zh-CN" altLang="en-US" b="1" kern="100" dirty="0">
                    <a:effectLst/>
                  </a:rPr>
                  <a:t>不具有环境的完美知识，即不知道</a:t>
                </a:r>
                <a14:m>
                  <m:oMath xmlns:m="http://schemas.openxmlformats.org/officeDocument/2006/math">
                    <m:r>
                      <a:rPr lang="el-GR" altLang="zh-CN" b="1" i="1" kern="100" dirty="0" smtClean="0">
                        <a:effectLst/>
                        <a:latin typeface="Cambria Math" panose="02040503050406030204" pitchFamily="18" charset="0"/>
                      </a:rPr>
                      <m:t>𝜹</m:t>
                    </m:r>
                    <m:r>
                      <a:rPr lang="en-US" altLang="zh-CN" b="1" i="1" kern="100" dirty="0" smtClean="0">
                        <a:effectLst/>
                        <a:latin typeface="Cambria Math" panose="02040503050406030204" pitchFamily="18" charset="0"/>
                      </a:rPr>
                      <m:t>(</m:t>
                    </m:r>
                    <m:r>
                      <a:rPr lang="en-US" altLang="zh-CN" b="1" i="1" kern="100" dirty="0">
                        <a:latin typeface="Cambria Math" panose="02040503050406030204" pitchFamily="18" charset="0"/>
                      </a:rPr>
                      <m:t>𝒔</m:t>
                    </m:r>
                    <m:r>
                      <a:rPr lang="en-US" altLang="zh-CN" b="1" i="1" kern="100" dirty="0">
                        <a:latin typeface="Cambria Math" panose="02040503050406030204" pitchFamily="18" charset="0"/>
                      </a:rPr>
                      <m:t>,</m:t>
                    </m:r>
                    <m:r>
                      <a:rPr lang="en-US" altLang="zh-CN" b="1" i="1" kern="100" dirty="0">
                        <a:latin typeface="Cambria Math" panose="02040503050406030204" pitchFamily="18" charset="0"/>
                      </a:rPr>
                      <m:t>𝒂</m:t>
                    </m:r>
                    <m:r>
                      <a:rPr lang="en-US" altLang="zh-CN" b="1" i="1" kern="100" dirty="0" smtClean="0">
                        <a:effectLst/>
                        <a:latin typeface="Cambria Math" panose="02040503050406030204" pitchFamily="18" charset="0"/>
                      </a:rPr>
                      <m:t>)</m:t>
                    </m:r>
                  </m:oMath>
                </a14:m>
                <a:r>
                  <a:rPr lang="zh-CN" altLang="en-US" b="1" kern="100" dirty="0">
                    <a:effectLst/>
                  </a:rPr>
                  <a:t>和 </a:t>
                </a:r>
                <a14:m>
                  <m:oMath xmlns:m="http://schemas.openxmlformats.org/officeDocument/2006/math">
                    <m:r>
                      <a:rPr lang="en-US" altLang="zh-CN" b="1" i="1" kern="100" dirty="0" smtClean="0">
                        <a:effectLst/>
                        <a:latin typeface="Cambria Math" panose="02040503050406030204" pitchFamily="18" charset="0"/>
                      </a:rPr>
                      <m:t>𝒓</m:t>
                    </m:r>
                    <m:r>
                      <a:rPr lang="en-US" altLang="zh-CN" b="1" i="1" kern="100" dirty="0" smtClean="0">
                        <a:effectLst/>
                        <a:latin typeface="Cambria Math" panose="02040503050406030204" pitchFamily="18" charset="0"/>
                      </a:rPr>
                      <m:t>(</m:t>
                    </m:r>
                    <m:r>
                      <a:rPr lang="en-US" altLang="zh-CN" b="1" i="1" kern="100" dirty="0" err="1" smtClean="0">
                        <a:effectLst/>
                        <a:latin typeface="Cambria Math" panose="02040503050406030204" pitchFamily="18" charset="0"/>
                      </a:rPr>
                      <m:t>𝒔</m:t>
                    </m:r>
                    <m:r>
                      <a:rPr lang="en-US" altLang="zh-CN" b="1" i="1" kern="100" dirty="0" err="1" smtClean="0">
                        <a:effectLst/>
                        <a:latin typeface="Cambria Math" panose="02040503050406030204" pitchFamily="18" charset="0"/>
                      </a:rPr>
                      <m:t>,</m:t>
                    </m:r>
                    <m:r>
                      <a:rPr lang="en-US" altLang="zh-CN" b="1" i="1" kern="100" dirty="0" err="1" smtClean="0">
                        <a:effectLst/>
                        <a:latin typeface="Cambria Math" panose="02040503050406030204" pitchFamily="18" charset="0"/>
                      </a:rPr>
                      <m:t>𝒂</m:t>
                    </m:r>
                    <m:r>
                      <a:rPr lang="en-US" altLang="zh-CN" b="1" i="1" kern="100" dirty="0" smtClean="0">
                        <a:effectLst/>
                        <a:latin typeface="Cambria Math" panose="02040503050406030204" pitchFamily="18" charset="0"/>
                      </a:rPr>
                      <m:t>)</m:t>
                    </m:r>
                  </m:oMath>
                </a14:m>
                <a:r>
                  <a:rPr lang="zh-CN" altLang="en-US" b="1" kern="100" dirty="0">
                    <a:effectLst/>
                  </a:rPr>
                  <a:t> </a:t>
                </a:r>
                <a:r>
                  <a:rPr lang="zh-CN" altLang="en-US" b="1" kern="100" dirty="0"/>
                  <a:t>。</a:t>
                </a:r>
                <a:endParaRPr lang="en-US" altLang="zh-CN" b="1" kern="100" dirty="0"/>
              </a:p>
              <a:p>
                <a:pPr lvl="2" algn="just">
                  <a:lnSpc>
                    <a:spcPct val="130000"/>
                  </a:lnSpc>
                  <a:spcBef>
                    <a:spcPts val="600"/>
                  </a:spcBef>
                  <a:buFont typeface="Wingdings" panose="05000000000000000000" pitchFamily="2" charset="2"/>
                  <a:buChar char="ü"/>
                  <a:tabLst>
                    <a:tab pos="533400" algn="l"/>
                  </a:tabLst>
                </a:pPr>
                <a:r>
                  <a:rPr lang="en-US" altLang="zh-CN" sz="2400" b="1" kern="100" dirty="0">
                    <a:effectLst/>
                    <a:latin typeface="Times New Roman" panose="02020603050405020304" pitchFamily="18" charset="0"/>
                    <a:cs typeface="Times New Roman" panose="02020603050405020304" pitchFamily="18" charset="0"/>
                  </a:rPr>
                  <a:t>Model-free method</a:t>
                </a:r>
                <a:r>
                  <a:rPr lang="zh-CN" altLang="zh-CN" sz="2400" b="1" kern="100" dirty="0">
                    <a:effectLst/>
                    <a:latin typeface="Times New Roman" panose="02020603050405020304" pitchFamily="18" charset="0"/>
                    <a:cs typeface="Times New Roman" panose="02020603050405020304" pitchFamily="18" charset="0"/>
                  </a:rPr>
                  <a:t>：直接学习最优控制策略π。典型方法有：</a:t>
                </a:r>
                <a:endParaRPr lang="zh-CN" altLang="zh-CN" sz="2400" kern="100" dirty="0">
                  <a:effectLst/>
                  <a:latin typeface="Times New Roman" panose="02020603050405020304" pitchFamily="18" charset="0"/>
                  <a:cs typeface="Times New Roman" panose="02020603050405020304" pitchFamily="18" charset="0"/>
                </a:endParaRPr>
              </a:p>
              <a:p>
                <a:pPr lvl="3" algn="just">
                  <a:lnSpc>
                    <a:spcPct val="130000"/>
                  </a:lnSpc>
                  <a:spcBef>
                    <a:spcPts val="600"/>
                  </a:spcBef>
                  <a:buFont typeface="Wingdings" panose="05000000000000000000" pitchFamily="2" charset="2"/>
                  <a:buChar char="u"/>
                  <a:tabLst>
                    <a:tab pos="533400" algn="l"/>
                  </a:tabLst>
                </a:pPr>
                <a:r>
                  <a:rPr lang="zh-CN" altLang="zh-CN" sz="2400" b="1" kern="100" dirty="0">
                    <a:effectLst/>
                    <a:latin typeface="Times New Roman" panose="02020603050405020304" pitchFamily="18" charset="0"/>
                    <a:cs typeface="Times New Roman" panose="02020603050405020304" pitchFamily="18" charset="0"/>
                  </a:rPr>
                  <a:t>自适应启发式评论家</a:t>
                </a:r>
                <a:r>
                  <a:rPr lang="en-US" altLang="zh-CN" sz="2400" b="1" kern="100" dirty="0">
                    <a:effectLst/>
                    <a:latin typeface="Times New Roman" panose="02020603050405020304" pitchFamily="18" charset="0"/>
                    <a:cs typeface="Times New Roman" panose="02020603050405020304" pitchFamily="18" charset="0"/>
                  </a:rPr>
                  <a:t>AHC</a:t>
                </a:r>
                <a:r>
                  <a:rPr lang="zh-CN" altLang="zh-CN" sz="2400" b="1" kern="100" dirty="0">
                    <a:effectLst/>
                    <a:latin typeface="Times New Roman" panose="02020603050405020304" pitchFamily="18" charset="0"/>
                    <a:cs typeface="Times New Roman" panose="02020603050405020304" pitchFamily="18" charset="0"/>
                  </a:rPr>
                  <a:t>和时间差分算法</a:t>
                </a:r>
                <a:r>
                  <a:rPr lang="en-US" altLang="zh-CN" sz="2400" b="1" kern="100" dirty="0">
                    <a:effectLst/>
                    <a:latin typeface="Times New Roman" panose="02020603050405020304" pitchFamily="18" charset="0"/>
                    <a:cs typeface="Times New Roman" panose="02020603050405020304" pitchFamily="18" charset="0"/>
                  </a:rPr>
                  <a:t>TD</a:t>
                </a:r>
                <a:r>
                  <a:rPr lang="zh-CN" altLang="zh-CN" sz="2400" b="1" kern="100" dirty="0">
                    <a:effectLst/>
                    <a:latin typeface="Times New Roman" panose="02020603050405020304" pitchFamily="18" charset="0"/>
                    <a:cs typeface="Times New Roman" panose="02020603050405020304" pitchFamily="18" charset="0"/>
                  </a:rPr>
                  <a:t>（</a:t>
                </a:r>
                <a14:m>
                  <m:oMath xmlns:m="http://schemas.openxmlformats.org/officeDocument/2006/math">
                    <m:r>
                      <a:rPr lang="en-US" altLang="zh-CN" sz="2400" b="1" i="1" kern="100">
                        <a:effectLst/>
                        <a:latin typeface="Cambria Math" panose="02040503050406030204" pitchFamily="18" charset="0"/>
                        <a:cs typeface="Times New Roman" panose="02020603050405020304" pitchFamily="18" charset="0"/>
                      </a:rPr>
                      <m:t>𝝀</m:t>
                    </m:r>
                  </m:oMath>
                </a14:m>
                <a:r>
                  <a:rPr lang="zh-CN" altLang="zh-CN" sz="2400" b="1" kern="100" dirty="0">
                    <a:effectLst/>
                    <a:latin typeface="Times New Roman" panose="02020603050405020304" pitchFamily="18" charset="0"/>
                    <a:cs typeface="Times New Roman" panose="02020603050405020304" pitchFamily="18" charset="0"/>
                  </a:rPr>
                  <a:t>）</a:t>
                </a:r>
                <a:endParaRPr lang="en-US" altLang="zh-CN" sz="2400" b="1" kern="100" dirty="0">
                  <a:effectLst/>
                  <a:latin typeface="Times New Roman" panose="02020603050405020304" pitchFamily="18" charset="0"/>
                  <a:cs typeface="Times New Roman" panose="02020603050405020304" pitchFamily="18" charset="0"/>
                </a:endParaRPr>
              </a:p>
              <a:p>
                <a:pPr lvl="3" algn="just">
                  <a:lnSpc>
                    <a:spcPct val="130000"/>
                  </a:lnSpc>
                  <a:spcBef>
                    <a:spcPts val="600"/>
                  </a:spcBef>
                  <a:buFont typeface="Wingdings" panose="05000000000000000000" pitchFamily="2" charset="2"/>
                  <a:buChar char="u"/>
                  <a:tabLst>
                    <a:tab pos="533400" algn="l"/>
                  </a:tabLst>
                </a:pPr>
                <a:r>
                  <a:rPr lang="en-US" altLang="zh-CN" sz="2400" b="1" kern="100" dirty="0">
                    <a:effectLst/>
                    <a:latin typeface="Times New Roman" panose="02020603050405020304" pitchFamily="18" charset="0"/>
                    <a:cs typeface="Times New Roman" panose="02020603050405020304" pitchFamily="18" charset="0"/>
                  </a:rPr>
                  <a:t>Q</a:t>
                </a:r>
                <a:r>
                  <a:rPr lang="zh-CN" altLang="zh-CN" sz="2400" b="1" kern="100" dirty="0">
                    <a:effectLst/>
                    <a:latin typeface="Times New Roman" panose="02020603050405020304" pitchFamily="18" charset="0"/>
                    <a:cs typeface="Times New Roman" panose="02020603050405020304" pitchFamily="18" charset="0"/>
                  </a:rPr>
                  <a:t>学习（</a:t>
                </a:r>
                <a:r>
                  <a:rPr lang="en-US" altLang="zh-CN" sz="2400" b="1" kern="100" dirty="0">
                    <a:effectLst/>
                    <a:latin typeface="Times New Roman" panose="02020603050405020304" pitchFamily="18" charset="0"/>
                    <a:cs typeface="Times New Roman" panose="02020603050405020304" pitchFamily="18" charset="0"/>
                  </a:rPr>
                  <a:t>Q-learning</a:t>
                </a:r>
                <a:r>
                  <a:rPr lang="zh-CN" altLang="zh-CN" sz="2400" b="1" kern="100" dirty="0">
                    <a:effectLst/>
                    <a:latin typeface="Times New Roman" panose="02020603050405020304" pitchFamily="18" charset="0"/>
                    <a:cs typeface="Times New Roman" panose="02020603050405020304" pitchFamily="18" charset="0"/>
                  </a:rPr>
                  <a:t>）算法</a:t>
                </a:r>
                <a:endParaRPr lang="zh-CN" altLang="zh-CN" sz="2400" kern="100" dirty="0">
                  <a:effectLst/>
                  <a:latin typeface="Times New Roman" panose="02020603050405020304" pitchFamily="18" charset="0"/>
                  <a:cs typeface="Times New Roman" panose="02020603050405020304" pitchFamily="18" charset="0"/>
                </a:endParaRPr>
              </a:p>
              <a:p>
                <a:pPr lvl="3" algn="just">
                  <a:lnSpc>
                    <a:spcPct val="130000"/>
                  </a:lnSpc>
                  <a:spcBef>
                    <a:spcPts val="600"/>
                  </a:spcBef>
                  <a:buFont typeface="Wingdings" panose="05000000000000000000" pitchFamily="2" charset="2"/>
                  <a:buChar char="u"/>
                  <a:tabLst>
                    <a:tab pos="533400" algn="l"/>
                  </a:tabLst>
                </a:pPr>
                <a:r>
                  <a:rPr lang="zh-CN" altLang="zh-CN" sz="2400" b="1" kern="100" dirty="0">
                    <a:effectLst/>
                    <a:latin typeface="Times New Roman" panose="02020603050405020304" pitchFamily="18" charset="0"/>
                    <a:cs typeface="Times New Roman" panose="02020603050405020304" pitchFamily="18" charset="0"/>
                  </a:rPr>
                  <a:t>策略梯度法</a:t>
                </a:r>
                <a:endParaRPr lang="en-US" altLang="zh-CN" sz="2400" b="1" kern="100" dirty="0">
                  <a:latin typeface="Times New Roman" panose="02020603050405020304" pitchFamily="18" charset="0"/>
                  <a:cs typeface="Times New Roman" panose="02020603050405020304" pitchFamily="18" charset="0"/>
                </a:endParaRPr>
              </a:p>
              <a:p>
                <a:pPr marL="800100" lvl="1" indent="-342900" algn="just">
                  <a:lnSpc>
                    <a:spcPct val="130000"/>
                  </a:lnSpc>
                  <a:spcBef>
                    <a:spcPts val="1200"/>
                  </a:spcBef>
                  <a:buFont typeface="Wingdings" panose="05000000000000000000" pitchFamily="2" charset="2"/>
                  <a:buChar char=""/>
                  <a:tabLst>
                    <a:tab pos="5334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5361214"/>
              </a:xfrm>
              <a:blipFill>
                <a:blip r:embed="rId3"/>
                <a:stretch>
                  <a:fillRect l="-904" r="-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1563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5.</a:t>
            </a:r>
            <a:r>
              <a:rPr lang="zh-CN" altLang="en-US" sz="4400" b="1" dirty="0">
                <a:solidFill>
                  <a:srgbClr val="0000FF"/>
                </a:solidFill>
                <a:effectLst/>
                <a:latin typeface="黑体" panose="02010609060101010101" pitchFamily="49" charset="-122"/>
                <a:ea typeface="黑体" panose="02010609060101010101" pitchFamily="49" charset="-122"/>
              </a:rPr>
              <a:t> 强化学习任务的种类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361214"/>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分类方法：一是根据回报方式，二是看</a:t>
                </a:r>
                <a:r>
                  <a:rPr lang="en-US" altLang="zh-CN" sz="2400" b="1" kern="100" dirty="0">
                    <a:solidFill>
                      <a:srgbClr val="0000FF"/>
                    </a:solidFill>
                    <a:effectLst/>
                    <a:latin typeface="+mn-ea"/>
                    <a:cs typeface="Times New Roman" panose="02020603050405020304" pitchFamily="18" charset="0"/>
                  </a:rPr>
                  <a:t>agent</a:t>
                </a:r>
                <a:r>
                  <a:rPr lang="zh-CN" altLang="en-US" sz="2400" b="1" kern="100" dirty="0">
                    <a:solidFill>
                      <a:srgbClr val="0000FF"/>
                    </a:solidFill>
                    <a:effectLst/>
                    <a:latin typeface="+mn-ea"/>
                    <a:cs typeface="Times New Roman" panose="02020603050405020304" pitchFamily="18" charset="0"/>
                  </a:rPr>
                  <a:t>是否具有环境的相关知识。</a:t>
                </a:r>
                <a:endParaRPr lang="en-US" altLang="zh-CN" sz="2400" b="1" kern="100" dirty="0">
                  <a:solidFill>
                    <a:srgbClr val="0000FF"/>
                  </a:solidFill>
                  <a:effectLst/>
                  <a:latin typeface="+mn-ea"/>
                  <a:cs typeface="Times New Roman" panose="02020603050405020304" pitchFamily="18" charset="0"/>
                </a:endParaRPr>
              </a:p>
              <a:p>
                <a:pPr marL="0" indent="0" algn="just">
                  <a:lnSpc>
                    <a:spcPct val="100000"/>
                  </a:lnSpc>
                  <a:buNone/>
                </a:pPr>
                <a:r>
                  <a:rPr lang="en-US" altLang="zh-CN" sz="2400" b="1" kern="100" dirty="0">
                    <a:solidFill>
                      <a:srgbClr val="0000FF"/>
                    </a:solidFill>
                  </a:rPr>
                  <a:t>2</a:t>
                </a:r>
                <a:r>
                  <a:rPr lang="zh-CN" altLang="zh-CN" sz="2400" b="1" kern="100" dirty="0">
                    <a:solidFill>
                      <a:srgbClr val="0000FF"/>
                    </a:solidFill>
                    <a:effectLst/>
                  </a:rPr>
                  <a:t>）</a:t>
                </a:r>
                <a:r>
                  <a:rPr lang="en-US" altLang="zh-CN" sz="2400" b="1" kern="100" dirty="0">
                    <a:solidFill>
                      <a:srgbClr val="0000FF"/>
                    </a:solidFill>
                    <a:effectLst/>
                  </a:rPr>
                  <a:t>agent</a:t>
                </a:r>
                <a:r>
                  <a:rPr lang="zh-CN" altLang="en-US" sz="2400" b="1" kern="100" dirty="0">
                    <a:solidFill>
                      <a:srgbClr val="0000FF"/>
                    </a:solidFill>
                    <a:effectLst/>
                  </a:rPr>
                  <a:t>是否具有环境的相关知识</a:t>
                </a:r>
                <a:endParaRPr lang="zh-CN" altLang="zh-CN" sz="2400" kern="100" dirty="0">
                  <a:solidFill>
                    <a:srgbClr val="0000FF"/>
                  </a:solidFill>
                  <a:effectLst/>
                </a:endParaRPr>
              </a:p>
              <a:p>
                <a:pPr marL="800100" lvl="1" indent="-342900" algn="just">
                  <a:lnSpc>
                    <a:spcPct val="130000"/>
                  </a:lnSpc>
                  <a:spcBef>
                    <a:spcPts val="600"/>
                  </a:spcBef>
                  <a:buFont typeface="Wingdings" panose="05000000000000000000" pitchFamily="2" charset="2"/>
                  <a:buChar char=""/>
                  <a:tabLst>
                    <a:tab pos="533400" algn="l"/>
                  </a:tabLst>
                </a:pPr>
                <a:r>
                  <a:rPr lang="zh-CN" altLang="en-US" b="1" kern="100" dirty="0">
                    <a:solidFill>
                      <a:srgbClr val="C00000"/>
                    </a:solidFill>
                  </a:rPr>
                  <a:t>无</a:t>
                </a:r>
                <a:r>
                  <a:rPr lang="zh-CN" altLang="en-US" b="1" kern="100" dirty="0">
                    <a:solidFill>
                      <a:srgbClr val="C00000"/>
                    </a:solidFill>
                    <a:effectLst/>
                  </a:rPr>
                  <a:t>模型方法（</a:t>
                </a:r>
                <a:r>
                  <a:rPr lang="en-US" altLang="zh-CN" b="1" kern="100" dirty="0">
                    <a:solidFill>
                      <a:srgbClr val="C00000"/>
                    </a:solidFill>
                  </a:rPr>
                  <a:t>Model-free </a:t>
                </a:r>
                <a:r>
                  <a:rPr lang="en-US" altLang="zh-CN" b="1" kern="100" dirty="0">
                    <a:solidFill>
                      <a:srgbClr val="C00000"/>
                    </a:solidFill>
                    <a:effectLst/>
                  </a:rPr>
                  <a:t>method</a:t>
                </a:r>
                <a:r>
                  <a:rPr lang="zh-CN" altLang="en-US" b="1" kern="100" dirty="0">
                    <a:solidFill>
                      <a:srgbClr val="C00000"/>
                    </a:solidFill>
                    <a:effectLst/>
                  </a:rPr>
                  <a:t>）</a:t>
                </a:r>
                <a:r>
                  <a:rPr lang="zh-CN" altLang="en-US" b="1" kern="100" dirty="0">
                    <a:effectLst/>
                  </a:rPr>
                  <a:t>：</a:t>
                </a:r>
                <a:r>
                  <a:rPr lang="en-US" altLang="zh-CN" b="1" kern="100" dirty="0">
                    <a:effectLst/>
                  </a:rPr>
                  <a:t>agent</a:t>
                </a:r>
                <a:r>
                  <a:rPr lang="zh-CN" altLang="en-US" b="1" kern="100" dirty="0">
                    <a:effectLst/>
                  </a:rPr>
                  <a:t>不具有环境的完美知识，即不知道</a:t>
                </a:r>
                <a14:m>
                  <m:oMath xmlns:m="http://schemas.openxmlformats.org/officeDocument/2006/math">
                    <m:r>
                      <a:rPr lang="el-GR" altLang="zh-CN" b="1" i="1" kern="100" dirty="0" smtClean="0">
                        <a:effectLst/>
                        <a:latin typeface="Cambria Math" panose="02040503050406030204" pitchFamily="18" charset="0"/>
                      </a:rPr>
                      <m:t>𝜹</m:t>
                    </m:r>
                    <m:r>
                      <a:rPr lang="en-US" altLang="zh-CN" b="1" i="1" kern="100" dirty="0" smtClean="0">
                        <a:effectLst/>
                        <a:latin typeface="Cambria Math" panose="02040503050406030204" pitchFamily="18" charset="0"/>
                      </a:rPr>
                      <m:t>(</m:t>
                    </m:r>
                    <m:r>
                      <a:rPr lang="en-US" altLang="zh-CN" b="1" i="1" kern="100" dirty="0">
                        <a:latin typeface="Cambria Math" panose="02040503050406030204" pitchFamily="18" charset="0"/>
                      </a:rPr>
                      <m:t>𝒔</m:t>
                    </m:r>
                    <m:r>
                      <a:rPr lang="en-US" altLang="zh-CN" b="1" i="1" kern="100" dirty="0">
                        <a:latin typeface="Cambria Math" panose="02040503050406030204" pitchFamily="18" charset="0"/>
                      </a:rPr>
                      <m:t>,</m:t>
                    </m:r>
                    <m:r>
                      <a:rPr lang="en-US" altLang="zh-CN" b="1" i="1" kern="100" dirty="0">
                        <a:latin typeface="Cambria Math" panose="02040503050406030204" pitchFamily="18" charset="0"/>
                      </a:rPr>
                      <m:t>𝒂</m:t>
                    </m:r>
                    <m:r>
                      <a:rPr lang="en-US" altLang="zh-CN" b="1" i="1" kern="100" dirty="0" smtClean="0">
                        <a:effectLst/>
                        <a:latin typeface="Cambria Math" panose="02040503050406030204" pitchFamily="18" charset="0"/>
                      </a:rPr>
                      <m:t>)</m:t>
                    </m:r>
                  </m:oMath>
                </a14:m>
                <a:r>
                  <a:rPr lang="zh-CN" altLang="en-US" b="1" kern="100" dirty="0">
                    <a:effectLst/>
                  </a:rPr>
                  <a:t>和 </a:t>
                </a:r>
                <a14:m>
                  <m:oMath xmlns:m="http://schemas.openxmlformats.org/officeDocument/2006/math">
                    <m:r>
                      <a:rPr lang="en-US" altLang="zh-CN" b="1" i="1" kern="100" dirty="0" smtClean="0">
                        <a:effectLst/>
                        <a:latin typeface="Cambria Math" panose="02040503050406030204" pitchFamily="18" charset="0"/>
                      </a:rPr>
                      <m:t>𝒓</m:t>
                    </m:r>
                    <m:r>
                      <a:rPr lang="en-US" altLang="zh-CN" b="1" i="1" kern="100" dirty="0" smtClean="0">
                        <a:effectLst/>
                        <a:latin typeface="Cambria Math" panose="02040503050406030204" pitchFamily="18" charset="0"/>
                      </a:rPr>
                      <m:t>(</m:t>
                    </m:r>
                    <m:r>
                      <a:rPr lang="en-US" altLang="zh-CN" b="1" i="1" kern="100" dirty="0" err="1" smtClean="0">
                        <a:effectLst/>
                        <a:latin typeface="Cambria Math" panose="02040503050406030204" pitchFamily="18" charset="0"/>
                      </a:rPr>
                      <m:t>𝒔</m:t>
                    </m:r>
                    <m:r>
                      <a:rPr lang="en-US" altLang="zh-CN" b="1" i="1" kern="100" dirty="0" err="1" smtClean="0">
                        <a:effectLst/>
                        <a:latin typeface="Cambria Math" panose="02040503050406030204" pitchFamily="18" charset="0"/>
                      </a:rPr>
                      <m:t>,</m:t>
                    </m:r>
                    <m:r>
                      <a:rPr lang="en-US" altLang="zh-CN" b="1" i="1" kern="100" dirty="0" err="1" smtClean="0">
                        <a:effectLst/>
                        <a:latin typeface="Cambria Math" panose="02040503050406030204" pitchFamily="18" charset="0"/>
                      </a:rPr>
                      <m:t>𝒂</m:t>
                    </m:r>
                    <m:r>
                      <a:rPr lang="en-US" altLang="zh-CN" b="1" i="1" kern="100" dirty="0" smtClean="0">
                        <a:effectLst/>
                        <a:latin typeface="Cambria Math" panose="02040503050406030204" pitchFamily="18" charset="0"/>
                      </a:rPr>
                      <m:t>)</m:t>
                    </m:r>
                  </m:oMath>
                </a14:m>
                <a:r>
                  <a:rPr lang="zh-CN" altLang="en-US" b="1" kern="100" dirty="0">
                    <a:effectLst/>
                  </a:rPr>
                  <a:t> </a:t>
                </a:r>
                <a:r>
                  <a:rPr lang="zh-CN" altLang="en-US" b="1" kern="100" dirty="0"/>
                  <a:t>。</a:t>
                </a:r>
                <a:endParaRPr lang="en-US" altLang="zh-CN" b="1" kern="100" dirty="0"/>
              </a:p>
              <a:p>
                <a:pPr lvl="2" algn="just">
                  <a:lnSpc>
                    <a:spcPct val="130000"/>
                  </a:lnSpc>
                  <a:spcBef>
                    <a:spcPts val="600"/>
                  </a:spcBef>
                  <a:buFont typeface="Wingdings" panose="05000000000000000000" pitchFamily="2" charset="2"/>
                  <a:buChar char="ü"/>
                  <a:tabLst>
                    <a:tab pos="533400" algn="l"/>
                  </a:tabLst>
                </a:pPr>
                <a:r>
                  <a:rPr lang="en-US" altLang="zh-CN" sz="2400" b="1" kern="100" dirty="0">
                    <a:effectLst/>
                    <a:latin typeface="Times New Roman" panose="02020603050405020304" pitchFamily="18" charset="0"/>
                    <a:cs typeface="Times New Roman" panose="02020603050405020304" pitchFamily="18" charset="0"/>
                  </a:rPr>
                  <a:t>Model learning method</a:t>
                </a:r>
                <a:r>
                  <a:rPr lang="zh-CN" altLang="en-US" sz="2400" b="1" kern="100" dirty="0">
                    <a:effectLst/>
                    <a:latin typeface="Times New Roman" panose="02020603050405020304" pitchFamily="18" charset="0"/>
                    <a:cs typeface="Times New Roman" panose="02020603050405020304" pitchFamily="18" charset="0"/>
                  </a:rPr>
                  <a:t>：先学习模型</a:t>
                </a:r>
                <a14:m>
                  <m:oMath xmlns:m="http://schemas.openxmlformats.org/officeDocument/2006/math">
                    <m:r>
                      <a:rPr lang="el-GR" altLang="zh-CN" sz="2400" b="1" i="1" kern="100" dirty="0" smtClean="0">
                        <a:effectLst/>
                        <a:latin typeface="Cambria Math" panose="02040503050406030204" pitchFamily="18" charset="0"/>
                        <a:cs typeface="Times New Roman" panose="02020603050405020304" pitchFamily="18" charset="0"/>
                      </a:rPr>
                      <m:t>𝜹</m:t>
                    </m:r>
                    <m:r>
                      <a:rPr lang="en-US" altLang="zh-CN" sz="2400" b="1" i="1" kern="100" dirty="0" smtClean="0">
                        <a:effectLst/>
                        <a:latin typeface="Cambria Math" panose="02040503050406030204" pitchFamily="18" charset="0"/>
                        <a:cs typeface="Times New Roman" panose="02020603050405020304" pitchFamily="18" charset="0"/>
                      </a:rPr>
                      <m:t>(</m:t>
                    </m:r>
                    <m:r>
                      <a:rPr lang="en-US" altLang="zh-CN" sz="2400" b="1" i="1" kern="100" dirty="0" err="1" smtClean="0">
                        <a:effectLst/>
                        <a:latin typeface="Cambria Math" panose="02040503050406030204" pitchFamily="18" charset="0"/>
                        <a:cs typeface="Times New Roman" panose="02020603050405020304" pitchFamily="18" charset="0"/>
                      </a:rPr>
                      <m:t>𝒔</m:t>
                    </m:r>
                    <m:r>
                      <a:rPr lang="en-US" altLang="zh-CN" sz="2400" b="1" i="1" kern="100" dirty="0" err="1" smtClean="0">
                        <a:effectLst/>
                        <a:latin typeface="Cambria Math" panose="02040503050406030204" pitchFamily="18" charset="0"/>
                        <a:cs typeface="Times New Roman" panose="02020603050405020304" pitchFamily="18" charset="0"/>
                      </a:rPr>
                      <m:t>,</m:t>
                    </m:r>
                    <m:r>
                      <a:rPr lang="en-US" altLang="zh-CN" sz="2400" b="1" i="1" kern="100" dirty="0" err="1" smtClean="0">
                        <a:effectLst/>
                        <a:latin typeface="Cambria Math" panose="02040503050406030204" pitchFamily="18" charset="0"/>
                        <a:cs typeface="Times New Roman" panose="02020603050405020304" pitchFamily="18" charset="0"/>
                      </a:rPr>
                      <m:t>𝒂</m:t>
                    </m:r>
                    <m:r>
                      <a:rPr lang="en-US" altLang="zh-CN" sz="2400" b="1" i="1" kern="100" dirty="0" smtClean="0">
                        <a:effectLst/>
                        <a:latin typeface="Cambria Math" panose="02040503050406030204" pitchFamily="18" charset="0"/>
                        <a:cs typeface="Times New Roman" panose="02020603050405020304" pitchFamily="18" charset="0"/>
                      </a:rPr>
                      <m:t>)</m:t>
                    </m:r>
                  </m:oMath>
                </a14:m>
                <a:r>
                  <a:rPr lang="zh-CN" altLang="el-GR" sz="2400" b="1" kern="100" dirty="0">
                    <a:effectLst/>
                    <a:latin typeface="Times New Roman" panose="02020603050405020304" pitchFamily="18" charset="0"/>
                    <a:cs typeface="Times New Roman" panose="02020603050405020304" pitchFamily="18" charset="0"/>
                  </a:rPr>
                  <a:t> </a:t>
                </a:r>
                <a:r>
                  <a:rPr lang="zh-CN" altLang="en-US" sz="2400" b="1" kern="100" dirty="0">
                    <a:effectLst/>
                    <a:latin typeface="Times New Roman" panose="02020603050405020304" pitchFamily="18" charset="0"/>
                    <a:cs typeface="Times New Roman" panose="02020603050405020304" pitchFamily="18" charset="0"/>
                  </a:rPr>
                  <a:t>和 </a:t>
                </a:r>
                <a14:m>
                  <m:oMath xmlns:m="http://schemas.openxmlformats.org/officeDocument/2006/math">
                    <m:r>
                      <a:rPr lang="en-US" altLang="zh-CN" sz="2400" b="1" i="1" kern="100" dirty="0" smtClean="0">
                        <a:effectLst/>
                        <a:latin typeface="Cambria Math" panose="02040503050406030204" pitchFamily="18" charset="0"/>
                        <a:cs typeface="Times New Roman" panose="02020603050405020304" pitchFamily="18" charset="0"/>
                      </a:rPr>
                      <m:t>𝒓</m:t>
                    </m:r>
                    <m:r>
                      <a:rPr lang="en-US" altLang="zh-CN" sz="2400" b="1" i="1" kern="100" dirty="0" smtClean="0">
                        <a:effectLst/>
                        <a:latin typeface="Cambria Math" panose="02040503050406030204" pitchFamily="18" charset="0"/>
                        <a:cs typeface="Times New Roman" panose="02020603050405020304" pitchFamily="18" charset="0"/>
                      </a:rPr>
                      <m:t>(</m:t>
                    </m:r>
                    <m:r>
                      <a:rPr lang="en-US" altLang="zh-CN" sz="2400" b="1" i="1" kern="100" dirty="0" err="1" smtClean="0">
                        <a:effectLst/>
                        <a:latin typeface="Cambria Math" panose="02040503050406030204" pitchFamily="18" charset="0"/>
                        <a:cs typeface="Times New Roman" panose="02020603050405020304" pitchFamily="18" charset="0"/>
                      </a:rPr>
                      <m:t>𝒔</m:t>
                    </m:r>
                    <m:r>
                      <a:rPr lang="en-US" altLang="zh-CN" sz="2400" b="1" i="1" kern="100" dirty="0" err="1" smtClean="0">
                        <a:effectLst/>
                        <a:latin typeface="Cambria Math" panose="02040503050406030204" pitchFamily="18" charset="0"/>
                        <a:cs typeface="Times New Roman" panose="02020603050405020304" pitchFamily="18" charset="0"/>
                      </a:rPr>
                      <m:t>,</m:t>
                    </m:r>
                    <m:r>
                      <a:rPr lang="en-US" altLang="zh-CN" sz="2400" b="1" i="1" kern="100" dirty="0" err="1" smtClean="0">
                        <a:effectLst/>
                        <a:latin typeface="Cambria Math" panose="02040503050406030204" pitchFamily="18" charset="0"/>
                        <a:cs typeface="Times New Roman" panose="02020603050405020304" pitchFamily="18" charset="0"/>
                      </a:rPr>
                      <m:t>𝒂</m:t>
                    </m:r>
                    <m:r>
                      <a:rPr lang="en-US" altLang="zh-CN" sz="2400" b="1" i="1" kern="100" dirty="0" smtClean="0">
                        <a:effectLst/>
                        <a:latin typeface="Cambria Math" panose="02040503050406030204" pitchFamily="18" charset="0"/>
                        <a:cs typeface="Times New Roman" panose="02020603050405020304" pitchFamily="18" charset="0"/>
                      </a:rPr>
                      <m:t>)</m:t>
                    </m:r>
                  </m:oMath>
                </a14:m>
                <a:r>
                  <a:rPr lang="zh-CN" altLang="en-US" sz="2400" b="1" kern="100" dirty="0">
                    <a:effectLst/>
                    <a:latin typeface="Times New Roman" panose="02020603050405020304" pitchFamily="18" charset="0"/>
                    <a:cs typeface="Times New Roman" panose="02020603050405020304" pitchFamily="18" charset="0"/>
                  </a:rPr>
                  <a:t>，再通过模型计算最优控制策略</a:t>
                </a:r>
                <a:r>
                  <a:rPr lang="el-GR" altLang="zh-CN" sz="2400" b="1" kern="100" dirty="0">
                    <a:effectLst/>
                    <a:latin typeface="Times New Roman" panose="02020603050405020304" pitchFamily="18" charset="0"/>
                    <a:cs typeface="Times New Roman" panose="02020603050405020304" pitchFamily="18" charset="0"/>
                  </a:rPr>
                  <a:t>π</a:t>
                </a:r>
                <a:r>
                  <a:rPr lang="zh-CN" altLang="el-GR" sz="2400" b="1" kern="100" dirty="0">
                    <a:effectLst/>
                    <a:latin typeface="Times New Roman" panose="02020603050405020304" pitchFamily="18" charset="0"/>
                    <a:cs typeface="Times New Roman" panose="02020603050405020304" pitchFamily="18" charset="0"/>
                  </a:rPr>
                  <a:t>。</a:t>
                </a:r>
                <a:r>
                  <a:rPr lang="zh-CN" altLang="zh-CN" sz="2400" b="1" kern="100" dirty="0">
                    <a:effectLst/>
                    <a:latin typeface="Times New Roman" panose="02020603050405020304" pitchFamily="18" charset="0"/>
                    <a:cs typeface="Times New Roman" panose="02020603050405020304" pitchFamily="18" charset="0"/>
                  </a:rPr>
                  <a:t>典型方法有：</a:t>
                </a:r>
                <a:endParaRPr lang="zh-CN" altLang="zh-CN" sz="2400" kern="100" dirty="0">
                  <a:effectLst/>
                  <a:latin typeface="Times New Roman" panose="02020603050405020304" pitchFamily="18" charset="0"/>
                  <a:cs typeface="Times New Roman" panose="02020603050405020304" pitchFamily="18" charset="0"/>
                </a:endParaRPr>
              </a:p>
              <a:p>
                <a:pPr lvl="3" algn="just">
                  <a:lnSpc>
                    <a:spcPct val="130000"/>
                  </a:lnSpc>
                  <a:spcBef>
                    <a:spcPts val="600"/>
                  </a:spcBef>
                  <a:buFont typeface="Wingdings" panose="05000000000000000000" pitchFamily="2" charset="2"/>
                  <a:buChar char="u"/>
                  <a:tabLst>
                    <a:tab pos="533400" algn="l"/>
                  </a:tabLst>
                </a:pPr>
                <a:r>
                  <a:rPr lang="zh-CN" altLang="en-US" sz="2400" b="1" kern="100" dirty="0">
                    <a:latin typeface="Times New Roman" panose="02020603050405020304" pitchFamily="18" charset="0"/>
                    <a:cs typeface="Times New Roman" panose="02020603050405020304" pitchFamily="18" charset="0"/>
                  </a:rPr>
                  <a:t>确定性等价方法（</a:t>
                </a:r>
                <a:r>
                  <a:rPr lang="en-US" altLang="zh-CN" sz="2400" b="1" kern="100" dirty="0">
                    <a:latin typeface="Times New Roman" panose="02020603050405020304" pitchFamily="18" charset="0"/>
                    <a:cs typeface="Times New Roman" panose="02020603050405020304" pitchFamily="18" charset="0"/>
                  </a:rPr>
                  <a:t>Certainty Equivalent Methods</a:t>
                </a:r>
                <a:r>
                  <a:rPr lang="zh-CN" altLang="en-US" sz="2400" b="1" kern="100" dirty="0">
                    <a:latin typeface="Times New Roman" panose="02020603050405020304" pitchFamily="18" charset="0"/>
                    <a:cs typeface="Times New Roman" panose="02020603050405020304" pitchFamily="18" charset="0"/>
                  </a:rPr>
                  <a:t>）</a:t>
                </a:r>
                <a:endParaRPr lang="en-US" altLang="zh-CN" sz="2400" b="1" kern="100" dirty="0">
                  <a:latin typeface="Times New Roman" panose="02020603050405020304" pitchFamily="18" charset="0"/>
                  <a:cs typeface="Times New Roman" panose="02020603050405020304" pitchFamily="18" charset="0"/>
                </a:endParaRPr>
              </a:p>
              <a:p>
                <a:pPr lvl="3" algn="just">
                  <a:lnSpc>
                    <a:spcPct val="130000"/>
                  </a:lnSpc>
                  <a:spcBef>
                    <a:spcPts val="600"/>
                  </a:spcBef>
                  <a:buFont typeface="Wingdings" panose="05000000000000000000" pitchFamily="2" charset="2"/>
                  <a:buChar char="u"/>
                  <a:tabLst>
                    <a:tab pos="533400" algn="l"/>
                  </a:tabLst>
                </a:pPr>
                <a:r>
                  <a:rPr lang="en-US" altLang="zh-CN" sz="2400" b="1" kern="100" dirty="0">
                    <a:effectLst/>
                    <a:latin typeface="Times New Roman" panose="02020603050405020304" pitchFamily="18" charset="0"/>
                    <a:cs typeface="Times New Roman" panose="02020603050405020304" pitchFamily="18" charset="0"/>
                  </a:rPr>
                  <a:t>Dyna</a:t>
                </a:r>
                <a:r>
                  <a:rPr lang="zh-CN" altLang="en-US" sz="2400" b="1" kern="100" dirty="0">
                    <a:effectLst/>
                    <a:latin typeface="Times New Roman" panose="02020603050405020304" pitchFamily="18" charset="0"/>
                    <a:cs typeface="Times New Roman" panose="02020603050405020304" pitchFamily="18" charset="0"/>
                  </a:rPr>
                  <a:t>方法（</a:t>
                </a:r>
                <a:r>
                  <a:rPr lang="en-US" altLang="zh-CN" sz="2400" b="1" kern="100" dirty="0">
                    <a:effectLst/>
                    <a:latin typeface="Times New Roman" panose="02020603050405020304" pitchFamily="18" charset="0"/>
                    <a:cs typeface="Times New Roman" panose="02020603050405020304" pitchFamily="18" charset="0"/>
                  </a:rPr>
                  <a:t>Dyna Methods</a:t>
                </a:r>
                <a:r>
                  <a:rPr lang="zh-CN" altLang="en-US" sz="2400" b="1" kern="100" dirty="0">
                    <a:effectLst/>
                    <a:latin typeface="Times New Roman" panose="02020603050405020304" pitchFamily="18" charset="0"/>
                    <a:cs typeface="Times New Roman" panose="02020603050405020304" pitchFamily="18" charset="0"/>
                  </a:rPr>
                  <a:t>）</a:t>
                </a:r>
                <a:endParaRPr lang="zh-CN" altLang="zh-CN" sz="2400" kern="100" dirty="0">
                  <a:effectLst/>
                  <a:latin typeface="Times New Roman" panose="02020603050405020304" pitchFamily="18" charset="0"/>
                  <a:cs typeface="Times New Roman" panose="02020603050405020304" pitchFamily="18" charset="0"/>
                </a:endParaRPr>
              </a:p>
              <a:p>
                <a:pPr lvl="3" algn="just">
                  <a:lnSpc>
                    <a:spcPct val="130000"/>
                  </a:lnSpc>
                  <a:spcBef>
                    <a:spcPts val="600"/>
                  </a:spcBef>
                  <a:buFont typeface="Wingdings" panose="05000000000000000000" pitchFamily="2" charset="2"/>
                  <a:buChar char="u"/>
                  <a:tabLst>
                    <a:tab pos="533400" algn="l"/>
                  </a:tabLst>
                </a:pPr>
                <a:r>
                  <a:rPr lang="zh-CN" altLang="en-US" sz="2400" b="1" kern="100" dirty="0">
                    <a:effectLst/>
                    <a:latin typeface="Times New Roman" panose="02020603050405020304" pitchFamily="18" charset="0"/>
                    <a:cs typeface="Times New Roman" panose="02020603050405020304" pitchFamily="18" charset="0"/>
                  </a:rPr>
                  <a:t>优先扫描方法</a:t>
                </a:r>
                <a:r>
                  <a:rPr lang="en-US" altLang="zh-CN" sz="2400" b="1" kern="100" dirty="0">
                    <a:effectLst/>
                    <a:latin typeface="Times New Roman" panose="02020603050405020304" pitchFamily="18" charset="0"/>
                    <a:cs typeface="Times New Roman" panose="02020603050405020304" pitchFamily="18" charset="0"/>
                  </a:rPr>
                  <a:t>/</a:t>
                </a:r>
                <a:r>
                  <a:rPr lang="zh-CN" altLang="en-US" sz="2400" b="1" kern="100" dirty="0">
                    <a:effectLst/>
                    <a:latin typeface="Times New Roman" panose="02020603050405020304" pitchFamily="18" charset="0"/>
                    <a:cs typeface="Times New Roman" panose="02020603050405020304" pitchFamily="18" charset="0"/>
                  </a:rPr>
                  <a:t>队列</a:t>
                </a:r>
                <a:r>
                  <a:rPr lang="en-US" altLang="zh-CN" sz="2400" b="1" kern="100" dirty="0">
                    <a:effectLst/>
                    <a:latin typeface="Times New Roman" panose="02020603050405020304" pitchFamily="18" charset="0"/>
                    <a:cs typeface="Times New Roman" panose="02020603050405020304" pitchFamily="18" charset="0"/>
                  </a:rPr>
                  <a:t>Dyna</a:t>
                </a:r>
                <a:r>
                  <a:rPr lang="zh-CN" altLang="en-US" sz="2400" b="1" kern="100" dirty="0">
                    <a:effectLst/>
                    <a:latin typeface="Times New Roman" panose="02020603050405020304" pitchFamily="18" charset="0"/>
                    <a:cs typeface="Times New Roman" panose="02020603050405020304" pitchFamily="18" charset="0"/>
                  </a:rPr>
                  <a:t>（</a:t>
                </a:r>
                <a:r>
                  <a:rPr lang="en-US" altLang="zh-CN" sz="2400" b="1" kern="100" dirty="0">
                    <a:effectLst/>
                    <a:latin typeface="Times New Roman" panose="02020603050405020304" pitchFamily="18" charset="0"/>
                    <a:cs typeface="Times New Roman" panose="02020603050405020304" pitchFamily="18" charset="0"/>
                  </a:rPr>
                  <a:t>Prioritized Sweeping / Queue-Dyna</a:t>
                </a:r>
                <a:r>
                  <a:rPr lang="zh-CN" altLang="en-US" sz="2400" b="1" kern="100" dirty="0">
                    <a:effectLst/>
                    <a:latin typeface="Times New Roman" panose="02020603050405020304" pitchFamily="18" charset="0"/>
                    <a:cs typeface="Times New Roman" panose="02020603050405020304" pitchFamily="18" charset="0"/>
                  </a:rPr>
                  <a:t>）</a:t>
                </a:r>
                <a:endParaRPr lang="en-US" altLang="zh-CN" sz="2400" b="1" kern="100" dirty="0">
                  <a:latin typeface="Times New Roman" panose="02020603050405020304" pitchFamily="18" charset="0"/>
                  <a:cs typeface="Times New Roman" panose="02020603050405020304" pitchFamily="18" charset="0"/>
                </a:endParaRPr>
              </a:p>
              <a:p>
                <a:pPr marL="800100" lvl="1" indent="-342900" algn="just">
                  <a:lnSpc>
                    <a:spcPct val="130000"/>
                  </a:lnSpc>
                  <a:spcBef>
                    <a:spcPts val="1200"/>
                  </a:spcBef>
                  <a:buFont typeface="Wingdings" panose="05000000000000000000" pitchFamily="2" charset="2"/>
                  <a:buChar char=""/>
                  <a:tabLst>
                    <a:tab pos="533400" algn="l"/>
                  </a:tabLst>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5361214"/>
              </a:xfrm>
              <a:blipFill>
                <a:blip r:embed="rId3"/>
                <a:stretch>
                  <a:fillRect l="-904" r="-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5959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4359729"/>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6.1</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Agent</a:t>
                </a:r>
                <a:r>
                  <a:rPr lang="zh-CN" altLang="en-US" sz="2400" b="1" kern="100" dirty="0">
                    <a:solidFill>
                      <a:srgbClr val="0000FF"/>
                    </a:solidFill>
                    <a:effectLst/>
                    <a:latin typeface="+mn-ea"/>
                    <a:cs typeface="Times New Roman" panose="02020603050405020304" pitchFamily="18" charset="0"/>
                  </a:rPr>
                  <a:t>应该学习什么函数？</a:t>
                </a:r>
                <a:endParaRPr lang="en-US" altLang="zh-CN" sz="2400" b="1" kern="100" dirty="0">
                  <a:solidFill>
                    <a:srgbClr val="0000FF"/>
                  </a:solidFill>
                  <a:effectLst/>
                  <a:latin typeface="+mn-ea"/>
                  <a:cs typeface="Times New Roman" panose="02020603050405020304" pitchFamily="18" charset="0"/>
                </a:endParaRPr>
              </a:p>
              <a:p>
                <a:pPr marL="0" indent="0" algn="just">
                  <a:lnSpc>
                    <a:spcPct val="150000"/>
                  </a:lnSpc>
                  <a:spcBef>
                    <a:spcPts val="600"/>
                  </a:spcBef>
                  <a:buNone/>
                </a:pPr>
                <a:r>
                  <a:rPr lang="zh-CN" altLang="en-US" sz="2400" b="1" kern="100" dirty="0">
                    <a:solidFill>
                      <a:srgbClr val="C00000"/>
                    </a:solidFill>
                    <a:effectLst/>
                    <a:ea typeface="微软雅黑" panose="020B0503020204020204" pitchFamily="34" charset="-122"/>
                    <a:cs typeface="Times New Roman" panose="02020603050405020304" pitchFamily="18" charset="0"/>
                  </a:rPr>
                  <a:t>（</a:t>
                </a:r>
                <a:r>
                  <a:rPr lang="en-US" altLang="zh-CN" sz="2400" b="1" kern="100" dirty="0">
                    <a:solidFill>
                      <a:srgbClr val="C00000"/>
                    </a:solidFill>
                    <a:effectLst/>
                    <a:ea typeface="微软雅黑" panose="020B0503020204020204" pitchFamily="34" charset="-122"/>
                    <a:cs typeface="Times New Roman" panose="02020603050405020304" pitchFamily="18" charset="0"/>
                  </a:rPr>
                  <a:t>1</a:t>
                </a:r>
                <a:r>
                  <a:rPr lang="zh-CN" altLang="en-US" sz="2400" b="1" kern="100" dirty="0">
                    <a:solidFill>
                      <a:srgbClr val="C00000"/>
                    </a:solidFill>
                    <a:effectLst/>
                    <a:ea typeface="微软雅黑" panose="020B0503020204020204" pitchFamily="34" charset="-122"/>
                    <a:cs typeface="Times New Roman" panose="02020603050405020304" pitchFamily="18" charset="0"/>
                  </a:rPr>
                  <a:t>）学习</a:t>
                </a:r>
                <a:r>
                  <a:rPr lang="en-US" altLang="zh-CN" sz="2400" b="1" i="1" kern="100" dirty="0">
                    <a:solidFill>
                      <a:srgbClr val="C00000"/>
                    </a:solidFill>
                    <a:effectLst/>
                    <a:ea typeface="微软雅黑" panose="020B0503020204020204" pitchFamily="34" charset="-122"/>
                    <a:cs typeface="Times New Roman" panose="02020603050405020304" pitchFamily="18" charset="0"/>
                  </a:rPr>
                  <a:t>π*</a:t>
                </a:r>
                <a:r>
                  <a:rPr lang="en-US" altLang="zh-CN" sz="2400" b="1" kern="100" dirty="0">
                    <a:solidFill>
                      <a:srgbClr val="C00000"/>
                    </a:solidFill>
                    <a:effectLst/>
                    <a:ea typeface="微软雅黑" panose="020B0503020204020204" pitchFamily="34" charset="-122"/>
                    <a:cs typeface="Times New Roman" panose="02020603050405020304" pitchFamily="18" charset="0"/>
                  </a:rPr>
                  <a:t>: </a:t>
                </a:r>
                <a:r>
                  <a:rPr lang="en-US" altLang="zh-CN" sz="2400" b="1" kern="100" dirty="0" err="1">
                    <a:solidFill>
                      <a:srgbClr val="C00000"/>
                    </a:solidFill>
                    <a:effectLst/>
                    <a:ea typeface="微软雅黑" panose="020B0503020204020204" pitchFamily="34" charset="-122"/>
                    <a:cs typeface="Times New Roman" panose="02020603050405020304" pitchFamily="18" charset="0"/>
                  </a:rPr>
                  <a:t>S→A</a:t>
                </a:r>
                <a:endParaRPr lang="en-US" altLang="zh-CN" sz="2400" b="1" kern="100" dirty="0">
                  <a:solidFill>
                    <a:srgbClr val="C00000"/>
                  </a:solidFill>
                  <a:effectLst/>
                  <a:ea typeface="微软雅黑" panose="020B0503020204020204" pitchFamily="34" charset="-122"/>
                  <a:cs typeface="Times New Roman" panose="02020603050405020304" pitchFamily="18" charset="0"/>
                </a:endParaRPr>
              </a:p>
              <a:p>
                <a:pPr marL="0" indent="0" algn="just">
                  <a:lnSpc>
                    <a:spcPct val="150000"/>
                  </a:lnSpc>
                  <a:spcBef>
                    <a:spcPts val="600"/>
                  </a:spcBef>
                  <a:buNone/>
                </a:pPr>
                <a:r>
                  <a:rPr lang="en-US" altLang="zh-CN" sz="2400" b="1" kern="100" dirty="0">
                    <a:effectLst/>
                    <a:ea typeface="微软雅黑" panose="020B0503020204020204" pitchFamily="34" charset="-122"/>
                    <a:cs typeface="Times New Roman" panose="02020603050405020304" pitchFamily="18" charset="0"/>
                  </a:rPr>
                  <a:t>     </a:t>
                </a:r>
                <a:r>
                  <a:rPr lang="zh-CN" altLang="en-US" sz="2400" b="1" kern="100" dirty="0">
                    <a:effectLst/>
                    <a:ea typeface="微软雅黑" panose="020B0503020204020204" pitchFamily="34" charset="-122"/>
                    <a:cs typeface="Times New Roman" panose="02020603050405020304" pitchFamily="18" charset="0"/>
                  </a:rPr>
                  <a:t>在强化学习过程中，</a:t>
                </a:r>
                <a:r>
                  <a:rPr lang="en-US" altLang="zh-CN" sz="2400" b="1" kern="100" dirty="0">
                    <a:effectLst/>
                    <a:ea typeface="微软雅黑" panose="020B0503020204020204" pitchFamily="34" charset="-122"/>
                    <a:cs typeface="Times New Roman" panose="02020603050405020304" pitchFamily="18" charset="0"/>
                  </a:rPr>
                  <a:t>agent</a:t>
                </a:r>
                <a:r>
                  <a:rPr lang="zh-CN" altLang="en-US" sz="2400" b="1" kern="100" dirty="0">
                    <a:effectLst/>
                    <a:ea typeface="微软雅黑" panose="020B0503020204020204" pitchFamily="34" charset="-122"/>
                    <a:cs typeface="Times New Roman" panose="02020603050405020304" pitchFamily="18" charset="0"/>
                  </a:rPr>
                  <a:t>获得的唯一训练信息就是回报值，而不是</a:t>
                </a:r>
                <a14:m>
                  <m:oMath xmlns:m="http://schemas.openxmlformats.org/officeDocument/2006/math">
                    <m:r>
                      <a:rPr lang="en-US" altLang="zh-CN" sz="2400" b="1"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&lt;</m:t>
                    </m:r>
                    <m:r>
                      <a:rPr lang="en-US" altLang="zh-CN" sz="2400" b="1" i="1" kern="100" dirty="0" err="1" smtClean="0">
                        <a:effectLst/>
                        <a:latin typeface="Cambria Math" panose="02040503050406030204" pitchFamily="18" charset="0"/>
                        <a:ea typeface="微软雅黑" panose="020B0503020204020204" pitchFamily="34" charset="-122"/>
                        <a:cs typeface="Times New Roman" panose="02020603050405020304" pitchFamily="18" charset="0"/>
                      </a:rPr>
                      <m:t>𝒔</m:t>
                    </m:r>
                    <m:r>
                      <a:rPr lang="en-US" altLang="zh-CN" sz="2400" b="1" i="1" kern="100" dirty="0" err="1" smtClean="0">
                        <a:effectLst/>
                        <a:latin typeface="Cambria Math" panose="02040503050406030204" pitchFamily="18" charset="0"/>
                        <a:ea typeface="微软雅黑" panose="020B0503020204020204" pitchFamily="34" charset="-122"/>
                        <a:cs typeface="Times New Roman" panose="02020603050405020304" pitchFamily="18" charset="0"/>
                      </a:rPr>
                      <m:t>,</m:t>
                    </m:r>
                    <m:r>
                      <a:rPr lang="en-US" altLang="zh-CN" sz="2400" b="1" i="1" kern="100" dirty="0" err="1" smtClean="0">
                        <a:effectLst/>
                        <a:latin typeface="Cambria Math" panose="02040503050406030204" pitchFamily="18" charset="0"/>
                        <a:ea typeface="微软雅黑" panose="020B0503020204020204" pitchFamily="34" charset="-122"/>
                        <a:cs typeface="Times New Roman" panose="02020603050405020304" pitchFamily="18" charset="0"/>
                      </a:rPr>
                      <m:t>𝒂</m:t>
                    </m:r>
                    <m:r>
                      <a:rPr lang="en-US" altLang="zh-CN" sz="2400" b="1" i="1" kern="100" dirty="0" smtClean="0">
                        <a:effectLst/>
                        <a:latin typeface="Cambria Math" panose="02040503050406030204" pitchFamily="18" charset="0"/>
                        <a:ea typeface="微软雅黑" panose="020B0503020204020204" pitchFamily="34" charset="-122"/>
                        <a:cs typeface="Times New Roman" panose="02020603050405020304" pitchFamily="18" charset="0"/>
                      </a:rPr>
                      <m:t>&gt;</m:t>
                    </m:r>
                  </m:oMath>
                </a14:m>
                <a:r>
                  <a:rPr lang="zh-CN" altLang="en-US" sz="2400" b="1" kern="100" dirty="0">
                    <a:effectLst/>
                    <a:ea typeface="微软雅黑" panose="020B0503020204020204" pitchFamily="34" charset="-122"/>
                    <a:cs typeface="Times New Roman" panose="02020603050405020304" pitchFamily="18" charset="0"/>
                  </a:rPr>
                  <a:t>形式的训练样例，因此</a:t>
                </a:r>
                <a:r>
                  <a:rPr lang="zh-CN" altLang="en-US" sz="2400" b="1" kern="100" dirty="0">
                    <a:solidFill>
                      <a:srgbClr val="0000FF"/>
                    </a:solidFill>
                    <a:effectLst/>
                    <a:ea typeface="微软雅黑" panose="020B0503020204020204" pitchFamily="34" charset="-122"/>
                    <a:cs typeface="Times New Roman" panose="02020603050405020304" pitchFamily="18" charset="0"/>
                  </a:rPr>
                  <a:t>直接学习控制策略函数很困难</a:t>
                </a:r>
                <a:r>
                  <a:rPr lang="zh-CN" altLang="en-US" sz="2400" b="1" kern="100" dirty="0">
                    <a:effectLst/>
                    <a:ea typeface="微软雅黑" panose="020B0503020204020204" pitchFamily="34" charset="-122"/>
                    <a:cs typeface="Times New Roman" panose="02020603050405020304" pitchFamily="18" charset="0"/>
                  </a:rPr>
                  <a:t>。</a:t>
                </a:r>
                <a:endParaRPr lang="en-US" altLang="zh-CN" sz="2400" b="1" kern="100" dirty="0">
                  <a:effectLst/>
                  <a:ea typeface="微软雅黑" panose="020B0503020204020204" pitchFamily="34" charset="-122"/>
                  <a:cs typeface="Times New Roman" panose="02020603050405020304" pitchFamily="18" charset="0"/>
                </a:endParaRPr>
              </a:p>
              <a:p>
                <a:pPr marL="0" indent="0" algn="just">
                  <a:lnSpc>
                    <a:spcPct val="150000"/>
                  </a:lnSpc>
                  <a:buNone/>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4359729"/>
              </a:xfrm>
              <a:blipFill>
                <a:blip r:embed="rId3"/>
                <a:stretch>
                  <a:fillRect l="-904" r="-1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0317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361214"/>
              </a:xfrm>
            </p:spPr>
            <p:txBody>
              <a:bodyPr>
                <a:normAutofit fontScale="85000" lnSpcReduction="10000"/>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6.1</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Agent</a:t>
                </a:r>
                <a:r>
                  <a:rPr lang="zh-CN" altLang="en-US" sz="2400" b="1" kern="100" dirty="0">
                    <a:solidFill>
                      <a:srgbClr val="0000FF"/>
                    </a:solidFill>
                    <a:effectLst/>
                    <a:latin typeface="+mn-ea"/>
                    <a:cs typeface="Times New Roman" panose="02020603050405020304" pitchFamily="18" charset="0"/>
                  </a:rPr>
                  <a:t>应该学习什么函数？</a:t>
                </a:r>
                <a:endParaRPr lang="en-US" altLang="zh-CN" sz="2400" b="1" kern="100" dirty="0">
                  <a:solidFill>
                    <a:srgbClr val="0000FF"/>
                  </a:solidFill>
                  <a:effectLst/>
                  <a:latin typeface="+mn-ea"/>
                  <a:cs typeface="Times New Roman" panose="02020603050405020304" pitchFamily="18" charset="0"/>
                </a:endParaRPr>
              </a:p>
              <a:p>
                <a:pPr marL="0" indent="0" algn="just">
                  <a:lnSpc>
                    <a:spcPct val="120000"/>
                  </a:lnSpc>
                  <a:spcBef>
                    <a:spcPts val="600"/>
                  </a:spcBef>
                  <a:buNone/>
                </a:pPr>
                <a:r>
                  <a:rPr lang="zh-CN" altLang="zh-CN" b="1" kern="100" dirty="0">
                    <a:solidFill>
                      <a:srgbClr val="C00000"/>
                    </a:solidFill>
                    <a:effectLst/>
                    <a:latin typeface="Times New Roman" panose="02020603050405020304" pitchFamily="18" charset="0"/>
                    <a:cs typeface="Times New Roman" panose="02020603050405020304" pitchFamily="18" charset="0"/>
                  </a:rPr>
                  <a:t>（</a:t>
                </a:r>
                <a:r>
                  <a:rPr lang="en-US" altLang="zh-CN" b="1" kern="100" dirty="0">
                    <a:solidFill>
                      <a:srgbClr val="C00000"/>
                    </a:solidFill>
                    <a:effectLst/>
                    <a:latin typeface="Times New Roman" panose="02020603050405020304" pitchFamily="18" charset="0"/>
                    <a:cs typeface="Times New Roman" panose="02020603050405020304" pitchFamily="18" charset="0"/>
                  </a:rPr>
                  <a:t>2</a:t>
                </a:r>
                <a:r>
                  <a:rPr lang="zh-CN" altLang="zh-CN" b="1" kern="100" dirty="0">
                    <a:solidFill>
                      <a:srgbClr val="C00000"/>
                    </a:solidFill>
                    <a:effectLst/>
                    <a:latin typeface="Times New Roman" panose="02020603050405020304" pitchFamily="18" charset="0"/>
                    <a:cs typeface="Times New Roman" panose="02020603050405020304" pitchFamily="18" charset="0"/>
                  </a:rPr>
                  <a:t>）学习评估函数</a:t>
                </a:r>
                <a:r>
                  <a:rPr lang="en-US" altLang="zh-CN" b="1" i="1" kern="100" dirty="0">
                    <a:solidFill>
                      <a:srgbClr val="C00000"/>
                    </a:solidFill>
                    <a:effectLst/>
                    <a:latin typeface="Times New Roman" panose="02020603050405020304" pitchFamily="18" charset="0"/>
                    <a:cs typeface="Times New Roman" panose="02020603050405020304" pitchFamily="18" charset="0"/>
                  </a:rPr>
                  <a:t>V*</a:t>
                </a:r>
                <a:endParaRPr lang="zh-CN" altLang="zh-CN" i="1" kern="100" dirty="0">
                  <a:solidFill>
                    <a:srgbClr val="C00000"/>
                  </a:solidFill>
                  <a:effectLst/>
                  <a:latin typeface="Times New Roman" panose="02020603050405020304" pitchFamily="18" charset="0"/>
                  <a:cs typeface="Times New Roman" panose="02020603050405020304" pitchFamily="18" charset="0"/>
                </a:endParaRPr>
              </a:p>
              <a:p>
                <a:pPr indent="0" algn="just">
                  <a:lnSpc>
                    <a:spcPct val="120000"/>
                  </a:lnSpc>
                  <a:buNone/>
                </a:pPr>
                <a:r>
                  <a:rPr lang="en-US" altLang="zh-CN" b="1" kern="100" dirty="0">
                    <a:solidFill>
                      <a:srgbClr val="FF0000"/>
                    </a:solidFill>
                    <a:effectLst/>
                    <a:latin typeface="Times New Roman" panose="02020603050405020304" pitchFamily="18" charset="0"/>
                    <a:cs typeface="Times New Roman" panose="02020603050405020304" pitchFamily="18" charset="0"/>
                  </a:rPr>
                  <a:t>V</a:t>
                </a:r>
                <a:r>
                  <a:rPr lang="en-US" altLang="zh-CN" b="1" kern="100" baseline="30000" dirty="0">
                    <a:solidFill>
                      <a:srgbClr val="FF0000"/>
                    </a:solidFill>
                    <a:effectLst/>
                    <a:latin typeface="Times New Roman" panose="02020603050405020304" pitchFamily="18" charset="0"/>
                    <a:cs typeface="Times New Roman" panose="02020603050405020304" pitchFamily="18" charset="0"/>
                  </a:rPr>
                  <a:t>*</a:t>
                </a:r>
                <a:r>
                  <a:rPr lang="en-US" altLang="zh-CN" b="1" kern="100" dirty="0">
                    <a:solidFill>
                      <a:srgbClr val="FF0000"/>
                    </a:solidFill>
                    <a:effectLst/>
                    <a:latin typeface="Times New Roman" panose="02020603050405020304" pitchFamily="18" charset="0"/>
                    <a:cs typeface="Times New Roman" panose="02020603050405020304" pitchFamily="18" charset="0"/>
                  </a:rPr>
                  <a:t>(s)</a:t>
                </a:r>
                <a:r>
                  <a:rPr lang="zh-CN" altLang="zh-CN" b="1" kern="100" dirty="0">
                    <a:solidFill>
                      <a:srgbClr val="FF0000"/>
                    </a:solidFill>
                    <a:effectLst/>
                    <a:latin typeface="Times New Roman" panose="02020603050405020304" pitchFamily="18" charset="0"/>
                    <a:cs typeface="Times New Roman" panose="02020603050405020304" pitchFamily="18" charset="0"/>
                  </a:rPr>
                  <a:t>定义为：</a:t>
                </a:r>
                <a:r>
                  <a:rPr lang="en-US" altLang="zh-CN" b="1" kern="100" dirty="0">
                    <a:solidFill>
                      <a:srgbClr val="FF0000"/>
                    </a:solidFill>
                    <a:effectLst/>
                    <a:latin typeface="Times New Roman" panose="02020603050405020304" pitchFamily="18" charset="0"/>
                    <a:cs typeface="Times New Roman" panose="02020603050405020304" pitchFamily="18" charset="0"/>
                  </a:rPr>
                  <a:t>agent</a:t>
                </a:r>
                <a:r>
                  <a:rPr lang="zh-CN" altLang="zh-CN" b="1" kern="100" dirty="0">
                    <a:solidFill>
                      <a:srgbClr val="FF0000"/>
                    </a:solidFill>
                    <a:effectLst/>
                    <a:latin typeface="Times New Roman" panose="02020603050405020304" pitchFamily="18" charset="0"/>
                    <a:cs typeface="Times New Roman" panose="02020603050405020304" pitchFamily="18" charset="0"/>
                  </a:rPr>
                  <a:t>从初始状态</a:t>
                </a:r>
                <a:r>
                  <a:rPr lang="en-US" altLang="zh-CN" b="1" kern="100" dirty="0">
                    <a:solidFill>
                      <a:srgbClr val="FF0000"/>
                    </a:solidFill>
                    <a:effectLst/>
                    <a:latin typeface="Times New Roman" panose="02020603050405020304" pitchFamily="18" charset="0"/>
                    <a:cs typeface="Times New Roman" panose="02020603050405020304" pitchFamily="18" charset="0"/>
                  </a:rPr>
                  <a:t>s</a:t>
                </a:r>
                <a:r>
                  <a:rPr lang="zh-CN" altLang="zh-CN" b="1" kern="100" dirty="0">
                    <a:solidFill>
                      <a:srgbClr val="FF0000"/>
                    </a:solidFill>
                    <a:effectLst/>
                    <a:latin typeface="Times New Roman" panose="02020603050405020304" pitchFamily="18" charset="0"/>
                    <a:cs typeface="Times New Roman" panose="02020603050405020304" pitchFamily="18" charset="0"/>
                  </a:rPr>
                  <a:t>开始到达目的状态时所获得的最大累计回报。</a:t>
                </a:r>
                <a:endParaRPr lang="zh-CN" altLang="zh-CN" kern="100" dirty="0">
                  <a:solidFill>
                    <a:srgbClr val="FF0000"/>
                  </a:solidFill>
                  <a:effectLst/>
                  <a:latin typeface="Times New Roman" panose="02020603050405020304" pitchFamily="18" charset="0"/>
                  <a:cs typeface="Times New Roman" panose="02020603050405020304" pitchFamily="18" charset="0"/>
                </a:endParaRPr>
              </a:p>
              <a:p>
                <a:pPr indent="0" algn="just">
                  <a:lnSpc>
                    <a:spcPct val="120000"/>
                  </a:lnSpc>
                  <a:buNone/>
                </a:pPr>
                <a:r>
                  <a:rPr lang="zh-CN" altLang="zh-CN" b="1" kern="100" dirty="0">
                    <a:effectLst/>
                    <a:latin typeface="Times New Roman" panose="02020603050405020304" pitchFamily="18" charset="0"/>
                    <a:cs typeface="Times New Roman" panose="02020603050405020304" pitchFamily="18" charset="0"/>
                  </a:rPr>
                  <a:t>如果</a:t>
                </a:r>
                <a:r>
                  <a:rPr lang="en-US" altLang="zh-CN" b="1" kern="100" dirty="0">
                    <a:effectLst/>
                    <a:latin typeface="Times New Roman" panose="02020603050405020304" pitchFamily="18" charset="0"/>
                    <a:cs typeface="Times New Roman" panose="02020603050405020304" pitchFamily="18" charset="0"/>
                  </a:rPr>
                  <a:t>agent</a:t>
                </a:r>
                <a:r>
                  <a:rPr lang="zh-CN" altLang="zh-CN" b="1" kern="100" dirty="0">
                    <a:effectLst/>
                    <a:latin typeface="Times New Roman" panose="02020603050405020304" pitchFamily="18" charset="0"/>
                    <a:cs typeface="Times New Roman" panose="02020603050405020304" pitchFamily="18" charset="0"/>
                  </a:rPr>
                  <a:t>学习到了</a:t>
                </a:r>
                <a:r>
                  <a:rPr lang="en-US" altLang="zh-CN" b="1" kern="100" dirty="0">
                    <a:effectLst/>
                    <a:latin typeface="Times New Roman" panose="02020603050405020304" pitchFamily="18" charset="0"/>
                    <a:cs typeface="Times New Roman" panose="02020603050405020304" pitchFamily="18" charset="0"/>
                  </a:rPr>
                  <a:t>V</a:t>
                </a:r>
                <a:r>
                  <a:rPr lang="en-US" altLang="zh-CN" b="1" kern="100" baseline="30000" dirty="0">
                    <a:effectLst/>
                    <a:latin typeface="Times New Roman" panose="02020603050405020304" pitchFamily="18" charset="0"/>
                    <a:cs typeface="Times New Roman" panose="02020603050405020304" pitchFamily="18" charset="0"/>
                  </a:rPr>
                  <a:t>*</a:t>
                </a:r>
                <a:r>
                  <a:rPr lang="en-US" altLang="zh-CN" b="1" kern="100" dirty="0">
                    <a:effectLst/>
                    <a:latin typeface="Times New Roman" panose="02020603050405020304" pitchFamily="18" charset="0"/>
                    <a:cs typeface="Times New Roman" panose="02020603050405020304" pitchFamily="18" charset="0"/>
                  </a:rPr>
                  <a:t>(s)</a:t>
                </a:r>
                <a:r>
                  <a:rPr lang="zh-CN" altLang="zh-CN" b="1" kern="100" dirty="0">
                    <a:effectLst/>
                    <a:latin typeface="Times New Roman" panose="02020603050405020304" pitchFamily="18" charset="0"/>
                    <a:cs typeface="Times New Roman" panose="02020603050405020304" pitchFamily="18" charset="0"/>
                  </a:rPr>
                  <a:t>函数，就可以用下式求得最优控制策略函数π</a:t>
                </a:r>
                <a:r>
                  <a:rPr lang="en-US" altLang="zh-CN" b="1" kern="100" dirty="0">
                    <a:effectLst/>
                    <a:latin typeface="Times New Roman" panose="02020603050405020304" pitchFamily="18" charset="0"/>
                    <a:cs typeface="Times New Roman" panose="02020603050405020304" pitchFamily="18" charset="0"/>
                  </a:rPr>
                  <a:t>*</a:t>
                </a:r>
                <a:endParaRPr lang="zh-CN" altLang="zh-CN" kern="100" dirty="0">
                  <a:effectLst/>
                  <a:latin typeface="Times New Roman" panose="02020603050405020304" pitchFamily="18" charset="0"/>
                  <a:cs typeface="Times New Roman" panose="02020603050405020304" pitchFamily="18" charset="0"/>
                </a:endParaRPr>
              </a:p>
              <a:p>
                <a:pPr indent="0" algn="ctr">
                  <a:lnSpc>
                    <a:spcPct val="120000"/>
                  </a:lnSpc>
                  <a:buNone/>
                </a:pPr>
                <a14:m>
                  <m:oMath xmlns:m="http://schemas.openxmlformats.org/officeDocument/2006/math">
                    <m:sSup>
                      <m:sSupPr>
                        <m:ctrlPr>
                          <a:rPr lang="zh-CN" altLang="zh-CN" b="1" i="1" kern="100">
                            <a:effectLst/>
                            <a:latin typeface="Cambria Math" panose="02040503050406030204" pitchFamily="18" charset="0"/>
                          </a:rPr>
                        </m:ctrlPr>
                      </m:sSupPr>
                      <m:e>
                        <m:r>
                          <a:rPr lang="en-US" altLang="zh-CN" b="1" i="1" kern="100">
                            <a:effectLst/>
                            <a:latin typeface="Cambria Math" panose="02040503050406030204" pitchFamily="18" charset="0"/>
                          </a:rPr>
                          <m:t>𝝅</m:t>
                        </m:r>
                      </m:e>
                      <m:sup>
                        <m:r>
                          <a:rPr lang="zh-CN" altLang="en-US" b="1" i="1" kern="100">
                            <a:effectLst/>
                            <a:latin typeface="Cambria Math" panose="02040503050406030204" pitchFamily="18" charset="0"/>
                            <a:cs typeface="MS Gothic" panose="020B0609070205080204" pitchFamily="49" charset="-128"/>
                          </a:rPr>
                          <m:t>∗</m:t>
                        </m:r>
                      </m:sup>
                    </m:sSup>
                    <m:r>
                      <a:rPr lang="en-US" altLang="zh-CN" b="1" i="1" kern="100">
                        <a:effectLst/>
                        <a:latin typeface="Cambria Math" panose="02040503050406030204" pitchFamily="18" charset="0"/>
                      </a:rPr>
                      <m:t>(</m:t>
                    </m:r>
                    <m:r>
                      <a:rPr lang="en-US" altLang="zh-CN" b="1" i="1" kern="100">
                        <a:effectLst/>
                        <a:latin typeface="Cambria Math" panose="02040503050406030204" pitchFamily="18" charset="0"/>
                      </a:rPr>
                      <m:t>𝒔</m:t>
                    </m:r>
                    <m:r>
                      <a:rPr lang="en-US" altLang="zh-CN" b="1" i="1" kern="100">
                        <a:effectLst/>
                        <a:latin typeface="Cambria Math" panose="02040503050406030204" pitchFamily="18" charset="0"/>
                      </a:rPr>
                      <m:t>)=</m:t>
                    </m:r>
                    <m:func>
                      <m:funcPr>
                        <m:ctrlPr>
                          <a:rPr lang="zh-CN" altLang="zh-CN" b="1" i="1" kern="100">
                            <a:effectLst/>
                            <a:latin typeface="Cambria Math" panose="02040503050406030204" pitchFamily="18" charset="0"/>
                          </a:rPr>
                        </m:ctrlPr>
                      </m:funcPr>
                      <m:fName>
                        <m:r>
                          <a:rPr lang="en-US" altLang="zh-CN" b="1" i="1" kern="100">
                            <a:effectLst/>
                            <a:latin typeface="Cambria Math" panose="02040503050406030204" pitchFamily="18" charset="0"/>
                          </a:rPr>
                          <m:t>𝒂𝒓𝒈</m:t>
                        </m:r>
                      </m:fName>
                      <m:e>
                        <m:limLow>
                          <m:limLowPr>
                            <m:ctrlPr>
                              <a:rPr lang="zh-CN" altLang="zh-CN" b="1" i="1" kern="100">
                                <a:effectLst/>
                                <a:latin typeface="Cambria Math" panose="02040503050406030204" pitchFamily="18" charset="0"/>
                              </a:rPr>
                            </m:ctrlPr>
                          </m:limLowPr>
                          <m:e>
                            <m:r>
                              <a:rPr lang="en-US" altLang="zh-CN" b="1" i="1" kern="100">
                                <a:effectLst/>
                                <a:latin typeface="Cambria Math" panose="02040503050406030204" pitchFamily="18" charset="0"/>
                              </a:rPr>
                              <m:t>𝒎𝒂𝒙</m:t>
                            </m:r>
                          </m:e>
                          <m:lim>
                            <m:r>
                              <a:rPr lang="en-US" altLang="zh-CN" b="1" i="1" kern="100">
                                <a:effectLst/>
                                <a:latin typeface="Cambria Math" panose="02040503050406030204" pitchFamily="18" charset="0"/>
                              </a:rPr>
                              <m:t>𝒂</m:t>
                            </m:r>
                          </m:lim>
                        </m:limLow>
                      </m:e>
                    </m:func>
                    <m:r>
                      <a:rPr lang="en-US" altLang="zh-CN" b="1" i="1" kern="100">
                        <a:effectLst/>
                        <a:latin typeface="Cambria Math" panose="02040503050406030204" pitchFamily="18" charset="0"/>
                      </a:rPr>
                      <m:t>[</m:t>
                    </m:r>
                    <m:r>
                      <a:rPr lang="en-US" altLang="zh-CN" b="1" i="1" kern="100">
                        <a:effectLst/>
                        <a:latin typeface="Cambria Math" panose="02040503050406030204" pitchFamily="18" charset="0"/>
                      </a:rPr>
                      <m:t>𝒓</m:t>
                    </m:r>
                    <m:r>
                      <a:rPr lang="en-US" altLang="zh-CN" b="1" i="1" kern="100">
                        <a:effectLst/>
                        <a:latin typeface="Cambria Math" panose="02040503050406030204" pitchFamily="18" charset="0"/>
                      </a:rPr>
                      <m:t>(</m:t>
                    </m:r>
                    <m:r>
                      <a:rPr lang="en-US" altLang="zh-CN" b="1" i="1" kern="100">
                        <a:effectLst/>
                        <a:latin typeface="Cambria Math" panose="02040503050406030204" pitchFamily="18" charset="0"/>
                      </a:rPr>
                      <m:t>𝒔</m:t>
                    </m:r>
                    <m:r>
                      <a:rPr lang="en-US" altLang="zh-CN" b="1" i="1" kern="100">
                        <a:effectLst/>
                        <a:latin typeface="Cambria Math" panose="02040503050406030204" pitchFamily="18" charset="0"/>
                      </a:rPr>
                      <m:t>,</m:t>
                    </m:r>
                    <m:r>
                      <a:rPr lang="en-US" altLang="zh-CN" b="1" i="1" kern="100">
                        <a:effectLst/>
                        <a:latin typeface="Cambria Math" panose="02040503050406030204" pitchFamily="18" charset="0"/>
                      </a:rPr>
                      <m:t>𝒂</m:t>
                    </m:r>
                    <m:r>
                      <a:rPr lang="en-US" altLang="zh-CN" b="1" i="1" kern="100">
                        <a:effectLst/>
                        <a:latin typeface="Cambria Math" panose="02040503050406030204" pitchFamily="18" charset="0"/>
                      </a:rPr>
                      <m:t>)+</m:t>
                    </m:r>
                    <m:r>
                      <a:rPr lang="en-US" altLang="zh-CN" b="1" i="1" kern="100">
                        <a:effectLst/>
                        <a:latin typeface="Cambria Math" panose="02040503050406030204" pitchFamily="18" charset="0"/>
                      </a:rPr>
                      <m:t>𝜸</m:t>
                    </m:r>
                    <m:sSup>
                      <m:sSupPr>
                        <m:ctrlPr>
                          <a:rPr lang="zh-CN" altLang="zh-CN" b="1" i="1" kern="100">
                            <a:effectLst/>
                            <a:latin typeface="Cambria Math" panose="02040503050406030204" pitchFamily="18" charset="0"/>
                          </a:rPr>
                        </m:ctrlPr>
                      </m:sSupPr>
                      <m:e>
                        <m:r>
                          <a:rPr lang="en-US" altLang="zh-CN" b="1" i="1" kern="100">
                            <a:effectLst/>
                            <a:latin typeface="Cambria Math" panose="02040503050406030204" pitchFamily="18" charset="0"/>
                          </a:rPr>
                          <m:t>𝑽</m:t>
                        </m:r>
                      </m:e>
                      <m:sup>
                        <m:r>
                          <a:rPr lang="zh-CN" altLang="en-US" b="1" i="1" kern="100">
                            <a:effectLst/>
                            <a:latin typeface="Cambria Math" panose="02040503050406030204" pitchFamily="18" charset="0"/>
                            <a:cs typeface="MS Gothic" panose="020B0609070205080204" pitchFamily="49" charset="-128"/>
                          </a:rPr>
                          <m:t>∗</m:t>
                        </m:r>
                      </m:sup>
                    </m:sSup>
                    <m:r>
                      <a:rPr lang="en-US" altLang="zh-CN" b="1" i="1" kern="100">
                        <a:effectLst/>
                        <a:latin typeface="Cambria Math" panose="02040503050406030204" pitchFamily="18" charset="0"/>
                      </a:rPr>
                      <m:t>(</m:t>
                    </m:r>
                    <m:r>
                      <a:rPr lang="en-US" altLang="zh-CN" b="1" i="1" kern="100">
                        <a:effectLst/>
                        <a:latin typeface="Cambria Math" panose="02040503050406030204" pitchFamily="18" charset="0"/>
                      </a:rPr>
                      <m:t>𝜹</m:t>
                    </m:r>
                    <m:r>
                      <a:rPr lang="en-US" altLang="zh-CN" b="1" i="1" kern="100">
                        <a:effectLst/>
                        <a:latin typeface="Cambria Math" panose="02040503050406030204" pitchFamily="18" charset="0"/>
                      </a:rPr>
                      <m:t>(</m:t>
                    </m:r>
                    <m:r>
                      <a:rPr lang="en-US" altLang="zh-CN" b="1" i="1" kern="100">
                        <a:effectLst/>
                        <a:latin typeface="Cambria Math" panose="02040503050406030204" pitchFamily="18" charset="0"/>
                      </a:rPr>
                      <m:t>𝒔</m:t>
                    </m:r>
                    <m:r>
                      <a:rPr lang="en-US" altLang="zh-CN" b="1" i="1" kern="100">
                        <a:effectLst/>
                        <a:latin typeface="Cambria Math" panose="02040503050406030204" pitchFamily="18" charset="0"/>
                      </a:rPr>
                      <m:t>,</m:t>
                    </m:r>
                    <m:r>
                      <a:rPr lang="en-US" altLang="zh-CN" b="1" i="1" kern="100">
                        <a:effectLst/>
                        <a:latin typeface="Cambria Math" panose="02040503050406030204" pitchFamily="18" charset="0"/>
                      </a:rPr>
                      <m:t>𝒂</m:t>
                    </m:r>
                    <m:r>
                      <a:rPr lang="en-US" altLang="zh-CN" b="1" i="1" kern="100">
                        <a:effectLst/>
                        <a:latin typeface="Cambria Math" panose="02040503050406030204" pitchFamily="18" charset="0"/>
                      </a:rPr>
                      <m:t>))]</m:t>
                    </m:r>
                  </m:oMath>
                </a14:m>
                <a:r>
                  <a:rPr lang="en-US" altLang="zh-CN" b="1" kern="100" dirty="0">
                    <a:effectLst/>
                    <a:latin typeface="Times New Roman" panose="02020603050405020304" pitchFamily="18" charset="0"/>
                    <a:cs typeface="Times New Roman" panose="02020603050405020304" pitchFamily="18" charset="0"/>
                  </a:rPr>
                  <a:t>   </a:t>
                </a:r>
                <a:r>
                  <a:rPr lang="zh-CN" altLang="zh-CN" b="1" kern="100" dirty="0">
                    <a:effectLst/>
                    <a:latin typeface="Times New Roman" panose="02020603050405020304" pitchFamily="18" charset="0"/>
                    <a:cs typeface="Times New Roman" panose="02020603050405020304" pitchFamily="18" charset="0"/>
                  </a:rPr>
                  <a:t>（</a:t>
                </a:r>
                <a:r>
                  <a:rPr lang="en-US" altLang="zh-CN" b="1" kern="100" dirty="0">
                    <a:effectLst/>
                    <a:latin typeface="Times New Roman" panose="02020603050405020304" pitchFamily="18" charset="0"/>
                    <a:cs typeface="Times New Roman" panose="02020603050405020304" pitchFamily="18" charset="0"/>
                  </a:rPr>
                  <a:t>3</a:t>
                </a:r>
                <a:r>
                  <a:rPr lang="zh-CN" altLang="zh-CN" b="1" kern="100" dirty="0">
                    <a:effectLst/>
                    <a:latin typeface="Times New Roman" panose="02020603050405020304" pitchFamily="18" charset="0"/>
                    <a:cs typeface="Times New Roman" panose="02020603050405020304" pitchFamily="18" charset="0"/>
                  </a:rPr>
                  <a:t>）</a:t>
                </a:r>
                <a:endParaRPr lang="zh-CN" altLang="zh-CN" kern="100" dirty="0">
                  <a:effectLst/>
                  <a:latin typeface="Times New Roman" panose="02020603050405020304" pitchFamily="18" charset="0"/>
                  <a:cs typeface="Times New Roman" panose="02020603050405020304" pitchFamily="18" charset="0"/>
                </a:endParaRPr>
              </a:p>
              <a:p>
                <a:pPr indent="0" algn="just">
                  <a:lnSpc>
                    <a:spcPct val="120000"/>
                  </a:lnSpc>
                  <a:buNone/>
                </a:pPr>
                <a:r>
                  <a:rPr lang="zh-CN" altLang="zh-CN" b="1" kern="100" dirty="0">
                    <a:effectLst/>
                    <a:latin typeface="Times New Roman" panose="02020603050405020304" pitchFamily="18" charset="0"/>
                    <a:cs typeface="Times New Roman" panose="02020603050405020304" pitchFamily="18" charset="0"/>
                  </a:rPr>
                  <a:t>但这需要知道环境的相关知识，</a:t>
                </a:r>
                <a14:m>
                  <m:oMath xmlns:m="http://schemas.openxmlformats.org/officeDocument/2006/math">
                    <m:r>
                      <a:rPr lang="en-US" altLang="zh-CN" b="1" i="1" kern="100" smtClean="0">
                        <a:solidFill>
                          <a:srgbClr val="C00000"/>
                        </a:solidFill>
                        <a:effectLst/>
                        <a:latin typeface="Cambria Math" panose="02040503050406030204" pitchFamily="18" charset="0"/>
                      </a:rPr>
                      <m:t>𝜹</m:t>
                    </m:r>
                    <m:r>
                      <a:rPr lang="en-US" altLang="zh-CN" b="1" i="1" kern="100">
                        <a:solidFill>
                          <a:srgbClr val="C00000"/>
                        </a:solidFill>
                        <a:latin typeface="Cambria Math" panose="02040503050406030204" pitchFamily="18" charset="0"/>
                      </a:rPr>
                      <m:t>(</m:t>
                    </m:r>
                    <m:r>
                      <a:rPr lang="en-US" altLang="zh-CN" b="1" i="1" kern="100">
                        <a:solidFill>
                          <a:srgbClr val="C00000"/>
                        </a:solidFill>
                        <a:latin typeface="Cambria Math" panose="02040503050406030204" pitchFamily="18" charset="0"/>
                      </a:rPr>
                      <m:t>𝒔</m:t>
                    </m:r>
                    <m:r>
                      <a:rPr lang="en-US" altLang="zh-CN" b="1" i="1" kern="100">
                        <a:solidFill>
                          <a:srgbClr val="C00000"/>
                        </a:solidFill>
                        <a:latin typeface="Cambria Math" panose="02040503050406030204" pitchFamily="18" charset="0"/>
                      </a:rPr>
                      <m:t>,</m:t>
                    </m:r>
                    <m:r>
                      <a:rPr lang="en-US" altLang="zh-CN" b="1" i="1" kern="100">
                        <a:solidFill>
                          <a:srgbClr val="C00000"/>
                        </a:solidFill>
                        <a:latin typeface="Cambria Math" panose="02040503050406030204" pitchFamily="18" charset="0"/>
                      </a:rPr>
                      <m:t>𝒂</m:t>
                    </m:r>
                    <m:r>
                      <a:rPr lang="en-US" altLang="zh-CN" b="1" i="1" kern="100">
                        <a:solidFill>
                          <a:srgbClr val="C00000"/>
                        </a:solidFill>
                        <a:latin typeface="Cambria Math" panose="02040503050406030204" pitchFamily="18" charset="0"/>
                      </a:rPr>
                      <m:t>)</m:t>
                    </m:r>
                  </m:oMath>
                </a14:m>
                <a:r>
                  <a:rPr lang="zh-CN" altLang="zh-CN" b="1" kern="100" dirty="0">
                    <a:solidFill>
                      <a:srgbClr val="C00000"/>
                    </a:solidFill>
                    <a:effectLst/>
                    <a:latin typeface="Times New Roman" panose="02020603050405020304" pitchFamily="18" charset="0"/>
                    <a:cs typeface="Times New Roman" panose="02020603050405020304" pitchFamily="18" charset="0"/>
                  </a:rPr>
                  <a:t>和 </a:t>
                </a:r>
                <a14:m>
                  <m:oMath xmlns:m="http://schemas.openxmlformats.org/officeDocument/2006/math">
                    <m:r>
                      <a:rPr lang="en-US" altLang="zh-CN" b="1" i="1" kern="100" dirty="0" smtClean="0">
                        <a:solidFill>
                          <a:srgbClr val="C00000"/>
                        </a:solidFill>
                        <a:effectLst/>
                        <a:latin typeface="Cambria Math" panose="02040503050406030204" pitchFamily="18" charset="0"/>
                        <a:cs typeface="Times New Roman" panose="02020603050405020304" pitchFamily="18" charset="0"/>
                      </a:rPr>
                      <m:t>𝒓</m:t>
                    </m:r>
                    <m:r>
                      <a:rPr lang="en-US" altLang="zh-CN" b="1" i="1" kern="100" dirty="0" smtClean="0">
                        <a:solidFill>
                          <a:srgbClr val="C00000"/>
                        </a:solidFill>
                        <a:effectLst/>
                        <a:latin typeface="Cambria Math" panose="02040503050406030204" pitchFamily="18" charset="0"/>
                        <a:cs typeface="Times New Roman" panose="02020603050405020304" pitchFamily="18" charset="0"/>
                      </a:rPr>
                      <m:t>(</m:t>
                    </m:r>
                    <m:r>
                      <a:rPr lang="en-US" altLang="zh-CN" b="1" i="1" kern="100" dirty="0" err="1">
                        <a:solidFill>
                          <a:srgbClr val="C00000"/>
                        </a:solidFill>
                        <a:effectLst/>
                        <a:latin typeface="Cambria Math" panose="02040503050406030204" pitchFamily="18" charset="0"/>
                        <a:cs typeface="Times New Roman" panose="02020603050405020304" pitchFamily="18" charset="0"/>
                      </a:rPr>
                      <m:t>𝒔</m:t>
                    </m:r>
                    <m:r>
                      <a:rPr lang="en-US" altLang="zh-CN" b="1" i="1" kern="100" dirty="0" err="1">
                        <a:solidFill>
                          <a:srgbClr val="C00000"/>
                        </a:solidFill>
                        <a:effectLst/>
                        <a:latin typeface="Cambria Math" panose="02040503050406030204" pitchFamily="18" charset="0"/>
                        <a:cs typeface="Times New Roman" panose="02020603050405020304" pitchFamily="18" charset="0"/>
                      </a:rPr>
                      <m:t>,</m:t>
                    </m:r>
                    <m:r>
                      <a:rPr lang="en-US" altLang="zh-CN" b="1" i="1" kern="100" dirty="0" err="1">
                        <a:solidFill>
                          <a:srgbClr val="C00000"/>
                        </a:solidFill>
                        <a:effectLst/>
                        <a:latin typeface="Cambria Math" panose="02040503050406030204" pitchFamily="18" charset="0"/>
                        <a:cs typeface="Times New Roman" panose="02020603050405020304" pitchFamily="18" charset="0"/>
                      </a:rPr>
                      <m:t>𝒂</m:t>
                    </m:r>
                    <m:r>
                      <a:rPr lang="en-US" altLang="zh-CN" b="1" i="1" kern="100" dirty="0">
                        <a:solidFill>
                          <a:srgbClr val="C00000"/>
                        </a:solidFill>
                        <a:effectLst/>
                        <a:latin typeface="Cambria Math" panose="02040503050406030204" pitchFamily="18" charset="0"/>
                        <a:cs typeface="Times New Roman" panose="02020603050405020304" pitchFamily="18" charset="0"/>
                      </a:rPr>
                      <m:t>)</m:t>
                    </m:r>
                  </m:oMath>
                </a14:m>
                <a:r>
                  <a:rPr lang="zh-CN" altLang="zh-CN" b="1" kern="100" dirty="0">
                    <a:effectLst/>
                    <a:latin typeface="Times New Roman" panose="02020603050405020304" pitchFamily="18" charset="0"/>
                    <a:cs typeface="Times New Roman" panose="02020603050405020304" pitchFamily="18" charset="0"/>
                  </a:rPr>
                  <a:t>，因此这种强化学习属于</a:t>
                </a:r>
                <a:r>
                  <a:rPr lang="zh-CN" altLang="zh-CN" b="1" kern="100" dirty="0">
                    <a:solidFill>
                      <a:srgbClr val="0000FF"/>
                    </a:solidFill>
                    <a:effectLst/>
                    <a:latin typeface="Times New Roman" panose="02020603050405020304" pitchFamily="18" charset="0"/>
                    <a:cs typeface="Times New Roman" panose="02020603050405020304" pitchFamily="18" charset="0"/>
                  </a:rPr>
                  <a:t>有模型方法（</a:t>
                </a:r>
                <a:r>
                  <a:rPr lang="en-US" altLang="zh-CN" b="1" kern="100" dirty="0">
                    <a:solidFill>
                      <a:srgbClr val="0000FF"/>
                    </a:solidFill>
                    <a:effectLst/>
                    <a:latin typeface="Times New Roman" panose="02020603050405020304" pitchFamily="18" charset="0"/>
                    <a:cs typeface="Times New Roman" panose="02020603050405020304" pitchFamily="18" charset="0"/>
                  </a:rPr>
                  <a:t>Model-based method</a:t>
                </a:r>
                <a:r>
                  <a:rPr lang="zh-CN" altLang="zh-CN" b="1" kern="100" dirty="0">
                    <a:solidFill>
                      <a:srgbClr val="0000FF"/>
                    </a:solidFill>
                    <a:effectLst/>
                    <a:latin typeface="Times New Roman" panose="02020603050405020304" pitchFamily="18" charset="0"/>
                    <a:cs typeface="Times New Roman" panose="02020603050405020304" pitchFamily="18" charset="0"/>
                  </a:rPr>
                  <a:t>）</a:t>
                </a:r>
                <a:r>
                  <a:rPr lang="zh-CN" altLang="zh-CN" b="1" kern="100" dirty="0">
                    <a:effectLst/>
                    <a:latin typeface="Times New Roman" panose="02020603050405020304" pitchFamily="18" charset="0"/>
                    <a:cs typeface="Times New Roman" panose="02020603050405020304" pitchFamily="18" charset="0"/>
                  </a:rPr>
                  <a:t>。</a:t>
                </a:r>
                <a:r>
                  <a:rPr lang="zh-CN" altLang="zh-CN" b="1" kern="100" dirty="0">
                    <a:effectLst/>
                    <a:latin typeface="+mn-ea"/>
                  </a:rPr>
                  <a:t>而在许多实际问题中，</a:t>
                </a:r>
                <a:r>
                  <a:rPr lang="en-US" altLang="zh-CN" b="1" kern="100" dirty="0">
                    <a:effectLst/>
                    <a:latin typeface="+mn-ea"/>
                  </a:rPr>
                  <a:t>agent</a:t>
                </a:r>
                <a:r>
                  <a:rPr lang="zh-CN" altLang="zh-CN" b="1" kern="100" dirty="0">
                    <a:effectLst/>
                    <a:latin typeface="+mn-ea"/>
                  </a:rPr>
                  <a:t>和其设计者都不可能预先知道这些知识</a:t>
                </a:r>
                <a:r>
                  <a:rPr lang="en-US" altLang="zh-CN" b="1" kern="100" dirty="0">
                    <a:effectLst/>
                    <a:latin typeface="+mn-ea"/>
                  </a:rPr>
                  <a:t>(</a:t>
                </a:r>
                <a:r>
                  <a:rPr lang="zh-CN" altLang="zh-CN" b="1" kern="100" dirty="0">
                    <a:effectLst/>
                    <a:highlight>
                      <a:srgbClr val="00FFFF"/>
                    </a:highlight>
                    <a:latin typeface="+mn-ea"/>
                  </a:rPr>
                  <a:t>也就是说，在没执行具体动作之前，不知道回报值和下一个状态是什么</a:t>
                </a:r>
                <a:r>
                  <a:rPr lang="en-US" altLang="zh-CN" b="1" kern="100" dirty="0">
                    <a:effectLst/>
                    <a:latin typeface="+mn-ea"/>
                  </a:rPr>
                  <a:t>)</a:t>
                </a:r>
                <a:r>
                  <a:rPr lang="zh-CN" altLang="zh-CN" b="1" kern="100" dirty="0">
                    <a:effectLst/>
                    <a:latin typeface="+mn-ea"/>
                  </a:rPr>
                  <a:t>，另外在有些情况下，这些函数可能无法描述，例如用手臂铲土的机器人，当状态包含土块的状态时不好用</a:t>
                </a:r>
                <a14:m>
                  <m:oMath xmlns:m="http://schemas.openxmlformats.org/officeDocument/2006/math">
                    <m:r>
                      <a:rPr lang="en-US" altLang="zh-CN" b="1" i="1" kern="100">
                        <a:effectLst/>
                        <a:latin typeface="Cambria Math" panose="02040503050406030204" pitchFamily="18" charset="0"/>
                      </a:rPr>
                      <m:t>𝜹</m:t>
                    </m:r>
                    <m:r>
                      <a:rPr lang="en-US" altLang="zh-CN" b="1" i="1" kern="100">
                        <a:latin typeface="Cambria Math" panose="02040503050406030204" pitchFamily="18" charset="0"/>
                      </a:rPr>
                      <m:t>(</m:t>
                    </m:r>
                    <m:r>
                      <a:rPr lang="en-US" altLang="zh-CN" b="1" i="1" kern="100">
                        <a:latin typeface="Cambria Math" panose="02040503050406030204" pitchFamily="18" charset="0"/>
                      </a:rPr>
                      <m:t>𝒔</m:t>
                    </m:r>
                    <m:r>
                      <a:rPr lang="en-US" altLang="zh-CN" b="1" i="1" kern="100">
                        <a:latin typeface="Cambria Math" panose="02040503050406030204" pitchFamily="18" charset="0"/>
                      </a:rPr>
                      <m:t>,</m:t>
                    </m:r>
                    <m:r>
                      <a:rPr lang="en-US" altLang="zh-CN" b="1" i="1" kern="100">
                        <a:latin typeface="Cambria Math" panose="02040503050406030204" pitchFamily="18" charset="0"/>
                      </a:rPr>
                      <m:t>𝒂</m:t>
                    </m:r>
                    <m:r>
                      <a:rPr lang="en-US" altLang="zh-CN" b="1" i="1" kern="100">
                        <a:latin typeface="Cambria Math" panose="02040503050406030204" pitchFamily="18" charset="0"/>
                      </a:rPr>
                      <m:t>)</m:t>
                    </m:r>
                  </m:oMath>
                </a14:m>
                <a:r>
                  <a:rPr lang="zh-CN" altLang="zh-CN" b="1" kern="100" dirty="0">
                    <a:effectLst/>
                    <a:latin typeface="+mn-ea"/>
                  </a:rPr>
                  <a:t>来描述。</a:t>
                </a:r>
                <a:endParaRPr lang="zh-CN" altLang="zh-CN" kern="100" dirty="0">
                  <a:effectLst/>
                  <a:latin typeface="+mn-ea"/>
                </a:endParaRPr>
              </a:p>
              <a:p>
                <a:pPr marL="0" indent="0" algn="just">
                  <a:lnSpc>
                    <a:spcPct val="150000"/>
                  </a:lnSpc>
                  <a:buNone/>
                </a:pPr>
                <a:endParaRPr lang="en-US" altLang="zh-CN" sz="2400" b="1" kern="100" dirty="0">
                  <a:effectLst/>
                  <a:ea typeface="微软雅黑" panose="020B0503020204020204" pitchFamily="34" charset="-122"/>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5361214"/>
              </a:xfrm>
              <a:blipFill>
                <a:blip r:embed="rId3"/>
                <a:stretch>
                  <a:fillRect l="-904" r="-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4513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361214"/>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6.1</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Agent</a:t>
                </a:r>
                <a:r>
                  <a:rPr lang="zh-CN" altLang="en-US" sz="2400" b="1" kern="100" dirty="0">
                    <a:solidFill>
                      <a:srgbClr val="0000FF"/>
                    </a:solidFill>
                    <a:effectLst/>
                    <a:latin typeface="+mn-ea"/>
                    <a:cs typeface="Times New Roman" panose="02020603050405020304" pitchFamily="18" charset="0"/>
                  </a:rPr>
                  <a:t>应该学习什么函数？</a:t>
                </a:r>
                <a:endParaRPr lang="en-US" altLang="zh-CN" sz="2400" b="1" kern="100" dirty="0">
                  <a:solidFill>
                    <a:srgbClr val="0000FF"/>
                  </a:solidFill>
                  <a:effectLst/>
                  <a:latin typeface="+mn-ea"/>
                  <a:cs typeface="Times New Roman" panose="02020603050405020304" pitchFamily="18" charset="0"/>
                </a:endParaRPr>
              </a:p>
              <a:p>
                <a:pPr marL="0" indent="0" algn="just">
                  <a:lnSpc>
                    <a:spcPct val="120000"/>
                  </a:lnSpc>
                  <a:spcBef>
                    <a:spcPts val="600"/>
                  </a:spcBef>
                  <a:buNone/>
                </a:pPr>
                <a:r>
                  <a:rPr lang="zh-CN" altLang="zh-CN" b="1" kern="100" dirty="0">
                    <a:solidFill>
                      <a:srgbClr val="C00000"/>
                    </a:solidFill>
                    <a:effectLst/>
                    <a:latin typeface="Times New Roman" panose="02020603050405020304" pitchFamily="18" charset="0"/>
                    <a:cs typeface="Times New Roman" panose="02020603050405020304" pitchFamily="18" charset="0"/>
                  </a:rPr>
                  <a:t>（</a:t>
                </a:r>
                <a:r>
                  <a:rPr lang="en-US" altLang="zh-CN" b="1" kern="100" dirty="0">
                    <a:solidFill>
                      <a:srgbClr val="C00000"/>
                    </a:solidFill>
                    <a:effectLst/>
                    <a:latin typeface="Times New Roman" panose="02020603050405020304" pitchFamily="18" charset="0"/>
                    <a:cs typeface="Times New Roman" panose="02020603050405020304" pitchFamily="18" charset="0"/>
                  </a:rPr>
                  <a:t>3</a:t>
                </a:r>
                <a:r>
                  <a:rPr lang="zh-CN" altLang="zh-CN" b="1" kern="100" dirty="0">
                    <a:solidFill>
                      <a:srgbClr val="C00000"/>
                    </a:solidFill>
                    <a:effectLst/>
                    <a:latin typeface="Times New Roman" panose="02020603050405020304" pitchFamily="18" charset="0"/>
                    <a:cs typeface="Times New Roman" panose="02020603050405020304" pitchFamily="18" charset="0"/>
                  </a:rPr>
                  <a:t>）</a:t>
                </a:r>
                <a:r>
                  <a:rPr lang="zh-CN" altLang="en-US" b="1" kern="100" dirty="0">
                    <a:solidFill>
                      <a:srgbClr val="C00000"/>
                    </a:solidFill>
                    <a:effectLst/>
                    <a:latin typeface="Times New Roman" panose="02020603050405020304" pitchFamily="18" charset="0"/>
                    <a:cs typeface="Times New Roman" panose="02020603050405020304" pitchFamily="18" charset="0"/>
                  </a:rPr>
                  <a:t>学习</a:t>
                </a:r>
                <a:r>
                  <a:rPr lang="en-US" altLang="zh-CN" b="1" kern="100" dirty="0">
                    <a:solidFill>
                      <a:srgbClr val="C00000"/>
                    </a:solidFill>
                    <a:effectLst/>
                    <a:latin typeface="Times New Roman" panose="02020603050405020304" pitchFamily="18" charset="0"/>
                    <a:cs typeface="Times New Roman" panose="02020603050405020304" pitchFamily="18" charset="0"/>
                  </a:rPr>
                  <a:t>Q</a:t>
                </a:r>
                <a:r>
                  <a:rPr lang="zh-CN" altLang="en-US" b="1" kern="100" dirty="0">
                    <a:solidFill>
                      <a:srgbClr val="C00000"/>
                    </a:solidFill>
                    <a:effectLst/>
                    <a:latin typeface="Times New Roman" panose="02020603050405020304" pitchFamily="18" charset="0"/>
                    <a:cs typeface="Times New Roman" panose="02020603050405020304" pitchFamily="18" charset="0"/>
                  </a:rPr>
                  <a:t>函数</a:t>
                </a:r>
                <a:endParaRPr lang="zh-CN" altLang="zh-CN" kern="100" dirty="0">
                  <a:solidFill>
                    <a:srgbClr val="C00000"/>
                  </a:solidFill>
                  <a:effectLst/>
                  <a:latin typeface="Times New Roman" panose="02020603050405020304" pitchFamily="18" charset="0"/>
                  <a:cs typeface="Times New Roman" panose="02020603050405020304" pitchFamily="18" charset="0"/>
                </a:endParaRPr>
              </a:p>
              <a:p>
                <a:pPr indent="0" algn="just">
                  <a:lnSpc>
                    <a:spcPct val="120000"/>
                  </a:lnSpc>
                  <a:buNone/>
                </a:pPr>
                <a:r>
                  <a:rPr lang="en-US" altLang="zh-CN" sz="2400" b="1" kern="100" dirty="0">
                    <a:solidFill>
                      <a:srgbClr val="FF0000"/>
                    </a:solidFill>
                    <a:effectLst/>
                  </a:rPr>
                  <a:t>Q(</a:t>
                </a:r>
                <a:r>
                  <a:rPr lang="en-US" altLang="zh-CN" sz="2400" b="1" i="1" kern="100" dirty="0" err="1">
                    <a:solidFill>
                      <a:srgbClr val="FF0000"/>
                    </a:solidFill>
                    <a:effectLst/>
                  </a:rPr>
                  <a:t>s</a:t>
                </a:r>
                <a:r>
                  <a:rPr lang="en-US" altLang="zh-CN" sz="2400" b="1" kern="100" dirty="0" err="1">
                    <a:solidFill>
                      <a:srgbClr val="FF0000"/>
                    </a:solidFill>
                    <a:effectLst/>
                  </a:rPr>
                  <a:t>,</a:t>
                </a:r>
                <a:r>
                  <a:rPr lang="en-US" altLang="zh-CN" sz="2400" b="1" i="1" kern="100" dirty="0" err="1">
                    <a:solidFill>
                      <a:srgbClr val="FF0000"/>
                    </a:solidFill>
                    <a:effectLst/>
                  </a:rPr>
                  <a:t>a</a:t>
                </a:r>
                <a:r>
                  <a:rPr lang="en-US" altLang="zh-CN" sz="2400" b="1" kern="100" dirty="0">
                    <a:solidFill>
                      <a:srgbClr val="FF0000"/>
                    </a:solidFill>
                    <a:effectLst/>
                  </a:rPr>
                  <a:t>)</a:t>
                </a:r>
                <a:r>
                  <a:rPr lang="zh-CN" altLang="zh-CN" sz="2400" b="1" kern="100" dirty="0">
                    <a:solidFill>
                      <a:srgbClr val="FF0000"/>
                    </a:solidFill>
                    <a:effectLst/>
                    <a:cs typeface="Times New Roman" panose="02020603050405020304" pitchFamily="18" charset="0"/>
                  </a:rPr>
                  <a:t>定义为：</a:t>
                </a:r>
                <a:r>
                  <a:rPr lang="en-US" altLang="zh-CN" sz="2400" b="1" kern="100" dirty="0">
                    <a:solidFill>
                      <a:srgbClr val="FF0000"/>
                    </a:solidFill>
                    <a:effectLst/>
                  </a:rPr>
                  <a:t>agent</a:t>
                </a:r>
                <a:r>
                  <a:rPr lang="zh-CN" altLang="zh-CN" sz="2400" b="1" kern="100" dirty="0">
                    <a:solidFill>
                      <a:srgbClr val="FF0000"/>
                    </a:solidFill>
                    <a:effectLst/>
                    <a:cs typeface="Times New Roman" panose="02020603050405020304" pitchFamily="18" charset="0"/>
                  </a:rPr>
                  <a:t>从初始状态开始并使用</a:t>
                </a:r>
                <a:r>
                  <a:rPr lang="en-US" altLang="zh-CN" sz="2400" b="1" i="1" kern="100" dirty="0">
                    <a:solidFill>
                      <a:srgbClr val="FF0000"/>
                    </a:solidFill>
                    <a:effectLst/>
                  </a:rPr>
                  <a:t>a</a:t>
                </a:r>
                <a:r>
                  <a:rPr lang="zh-CN" altLang="zh-CN" sz="2400" b="1" kern="100" dirty="0">
                    <a:solidFill>
                      <a:srgbClr val="FF0000"/>
                    </a:solidFill>
                    <a:effectLst/>
                    <a:cs typeface="Times New Roman" panose="02020603050405020304" pitchFamily="18" charset="0"/>
                  </a:rPr>
                  <a:t>作为第一个动作时到达目的状态时的最大累计回报。</a:t>
                </a:r>
                <a:endParaRPr lang="en-US" altLang="zh-CN" sz="2400" b="1" kern="100" dirty="0">
                  <a:solidFill>
                    <a:srgbClr val="FF0000"/>
                  </a:solidFill>
                  <a:effectLst/>
                  <a:cs typeface="Times New Roman" panose="02020603050405020304" pitchFamily="18" charset="0"/>
                </a:endParaRPr>
              </a:p>
              <a:p>
                <a:pPr marL="0" indent="0" algn="ctr">
                  <a:lnSpc>
                    <a:spcPct val="100000"/>
                  </a:lnSpc>
                  <a:spcBef>
                    <a:spcPts val="0"/>
                  </a:spcBef>
                  <a:buNone/>
                </a:pPr>
                <a14:m>
                  <m:oMath xmlns:m="http://schemas.openxmlformats.org/officeDocument/2006/math">
                    <m:r>
                      <a:rPr lang="en-US" altLang="zh-CN" sz="2400" b="1" i="1">
                        <a:latin typeface="Cambria Math" panose="02040503050406030204" pitchFamily="18" charset="0"/>
                      </a:rPr>
                      <m:t>𝑸</m:t>
                    </m:r>
                    <m:r>
                      <a:rPr lang="en-US" altLang="zh-CN" sz="2400" b="1" i="1">
                        <a:latin typeface="Cambria Math" panose="02040503050406030204" pitchFamily="18" charset="0"/>
                      </a:rPr>
                      <m:t>(</m:t>
                    </m:r>
                    <m:r>
                      <a:rPr lang="en-US" altLang="zh-CN" sz="2400" b="1" i="1">
                        <a:latin typeface="Cambria Math" panose="02040503050406030204" pitchFamily="18" charset="0"/>
                      </a:rPr>
                      <m:t>𝒔</m:t>
                    </m:r>
                    <m:r>
                      <a:rPr lang="en-US" altLang="zh-CN" sz="2400" b="1" i="1">
                        <a:latin typeface="Cambria Math" panose="02040503050406030204" pitchFamily="18" charset="0"/>
                      </a:rPr>
                      <m:t>,</m:t>
                    </m:r>
                    <m:r>
                      <a:rPr lang="en-US" altLang="zh-CN" sz="2400" b="1" i="1">
                        <a:latin typeface="Cambria Math" panose="02040503050406030204" pitchFamily="18" charset="0"/>
                      </a:rPr>
                      <m:t>𝒂</m:t>
                    </m:r>
                    <m:r>
                      <a:rPr lang="en-US" altLang="zh-CN" sz="2400" b="1" i="1">
                        <a:latin typeface="Cambria Math" panose="02040503050406030204" pitchFamily="18" charset="0"/>
                      </a:rPr>
                      <m:t>)=</m:t>
                    </m:r>
                    <m:r>
                      <a:rPr lang="en-US" altLang="zh-CN" sz="2400" b="1" i="1">
                        <a:latin typeface="Cambria Math" panose="02040503050406030204" pitchFamily="18" charset="0"/>
                      </a:rPr>
                      <m:t>𝒓</m:t>
                    </m:r>
                    <m:r>
                      <a:rPr lang="en-US" altLang="zh-CN" sz="2400" b="1" i="1">
                        <a:latin typeface="Cambria Math" panose="02040503050406030204" pitchFamily="18" charset="0"/>
                      </a:rPr>
                      <m:t>(</m:t>
                    </m:r>
                    <m:r>
                      <a:rPr lang="en-US" altLang="zh-CN" sz="2400" b="1" i="1">
                        <a:latin typeface="Cambria Math" panose="02040503050406030204" pitchFamily="18" charset="0"/>
                      </a:rPr>
                      <m:t>𝒔</m:t>
                    </m:r>
                    <m:r>
                      <a:rPr lang="en-US" altLang="zh-CN" sz="2400" b="1" i="1">
                        <a:latin typeface="Cambria Math" panose="02040503050406030204" pitchFamily="18" charset="0"/>
                      </a:rPr>
                      <m:t>,</m:t>
                    </m:r>
                    <m:r>
                      <a:rPr lang="en-US" altLang="zh-CN" sz="2400" b="1" i="1">
                        <a:latin typeface="Cambria Math" panose="02040503050406030204" pitchFamily="18" charset="0"/>
                      </a:rPr>
                      <m:t>𝒂</m:t>
                    </m:r>
                    <m:r>
                      <a:rPr lang="en-US" altLang="zh-CN" sz="2400" b="1" i="1">
                        <a:latin typeface="Cambria Math" panose="02040503050406030204" pitchFamily="18" charset="0"/>
                      </a:rPr>
                      <m:t>)+</m:t>
                    </m:r>
                    <m:r>
                      <a:rPr lang="en-US" altLang="zh-CN" sz="2400" b="1" i="1">
                        <a:latin typeface="Cambria Math" panose="02040503050406030204" pitchFamily="18" charset="0"/>
                      </a:rPr>
                      <m:t>𝜸</m:t>
                    </m:r>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𝑽</m:t>
                        </m:r>
                      </m:e>
                      <m:sup>
                        <m:r>
                          <a:rPr lang="zh-CN" altLang="en-US" sz="2400" b="1" i="1">
                            <a:latin typeface="Cambria Math" panose="02040503050406030204" pitchFamily="18" charset="0"/>
                          </a:rPr>
                          <m:t>∗</m:t>
                        </m:r>
                      </m:sup>
                    </m:sSup>
                    <m:r>
                      <a:rPr lang="en-US" altLang="zh-CN" sz="2400" b="1" i="1">
                        <a:latin typeface="Cambria Math" panose="02040503050406030204" pitchFamily="18" charset="0"/>
                      </a:rPr>
                      <m:t>(</m:t>
                    </m:r>
                    <m:r>
                      <a:rPr lang="en-US" altLang="zh-CN" sz="2400" b="1" i="1">
                        <a:latin typeface="Cambria Math" panose="02040503050406030204" pitchFamily="18" charset="0"/>
                      </a:rPr>
                      <m:t>𝜹</m:t>
                    </m:r>
                    <m:r>
                      <a:rPr lang="en-US" altLang="zh-CN" sz="2400" b="1" i="1">
                        <a:latin typeface="Cambria Math" panose="02040503050406030204" pitchFamily="18" charset="0"/>
                      </a:rPr>
                      <m:t>(</m:t>
                    </m:r>
                    <m:r>
                      <a:rPr lang="en-US" altLang="zh-CN" sz="2400" b="1" i="1">
                        <a:latin typeface="Cambria Math" panose="02040503050406030204" pitchFamily="18" charset="0"/>
                      </a:rPr>
                      <m:t>𝒔</m:t>
                    </m:r>
                    <m:r>
                      <a:rPr lang="en-US" altLang="zh-CN" sz="2400" b="1" i="1">
                        <a:latin typeface="Cambria Math" panose="02040503050406030204" pitchFamily="18" charset="0"/>
                      </a:rPr>
                      <m:t>,</m:t>
                    </m:r>
                    <m:r>
                      <a:rPr lang="en-US" altLang="zh-CN" sz="2400" b="1" i="1">
                        <a:latin typeface="Cambria Math" panose="02040503050406030204" pitchFamily="18" charset="0"/>
                      </a:rPr>
                      <m:t>𝒂</m:t>
                    </m:r>
                    <m:r>
                      <a:rPr lang="en-US" altLang="zh-CN" sz="2400" b="1" i="1">
                        <a:latin typeface="Cambria Math" panose="02040503050406030204" pitchFamily="18" charset="0"/>
                      </a:rPr>
                      <m:t>))</m:t>
                    </m:r>
                  </m:oMath>
                </a14:m>
                <a:r>
                  <a:rPr lang="en-US" altLang="zh-CN" sz="2400" b="1" dirty="0"/>
                  <a:t>     </a:t>
                </a:r>
                <a:r>
                  <a:rPr lang="zh-CN" altLang="zh-CN" sz="2400" b="1" dirty="0"/>
                  <a:t>（</a:t>
                </a:r>
                <a:r>
                  <a:rPr lang="en-US" altLang="zh-CN" sz="2400" b="1" dirty="0"/>
                  <a:t>4</a:t>
                </a:r>
                <a:r>
                  <a:rPr lang="zh-CN" altLang="zh-CN" sz="2400" b="1" dirty="0"/>
                  <a:t>）</a:t>
                </a:r>
                <a:endParaRPr lang="zh-CN" altLang="zh-CN" sz="2400" dirty="0"/>
              </a:p>
              <a:p>
                <a:pPr indent="0" algn="just">
                  <a:lnSpc>
                    <a:spcPct val="120000"/>
                  </a:lnSpc>
                  <a:buNone/>
                </a:pPr>
                <a:r>
                  <a:rPr lang="zh-CN" altLang="zh-CN" sz="2400" b="1" kern="100" dirty="0">
                    <a:effectLst/>
                  </a:rPr>
                  <a:t> </a:t>
                </a:r>
                <a:r>
                  <a:rPr lang="zh-CN" altLang="zh-CN" sz="2400" b="1" kern="100" dirty="0">
                    <a:effectLst/>
                    <a:cs typeface="Times New Roman" panose="02020603050405020304" pitchFamily="18" charset="0"/>
                  </a:rPr>
                  <a:t>由（</a:t>
                </a:r>
                <a:r>
                  <a:rPr lang="en-US" altLang="zh-CN" sz="2400" b="1" kern="100" dirty="0">
                    <a:effectLst/>
                  </a:rPr>
                  <a:t>3</a:t>
                </a:r>
                <a:r>
                  <a:rPr lang="zh-CN" altLang="zh-CN" sz="2400" b="1" kern="100" dirty="0">
                    <a:effectLst/>
                    <a:cs typeface="Times New Roman" panose="02020603050405020304" pitchFamily="18" charset="0"/>
                  </a:rPr>
                  <a:t>）和（</a:t>
                </a:r>
                <a:r>
                  <a:rPr lang="en-US" altLang="zh-CN" sz="2400" b="1" kern="100" dirty="0">
                    <a:effectLst/>
                  </a:rPr>
                  <a:t>4</a:t>
                </a:r>
                <a:r>
                  <a:rPr lang="zh-CN" altLang="zh-CN" sz="2400" b="1" kern="100" dirty="0">
                    <a:effectLst/>
                    <a:cs typeface="Times New Roman" panose="02020603050405020304" pitchFamily="18" charset="0"/>
                  </a:rPr>
                  <a:t>）可得，</a:t>
                </a:r>
                <a:endParaRPr lang="en-US" altLang="zh-CN" sz="2400" b="1" kern="100" dirty="0">
                  <a:effectLst/>
                  <a:cs typeface="Times New Roman" panose="02020603050405020304" pitchFamily="18" charset="0"/>
                </a:endParaRPr>
              </a:p>
              <a:p>
                <a:pPr marL="0" indent="0" algn="ctr">
                  <a:lnSpc>
                    <a:spcPct val="100000"/>
                  </a:lnSpc>
                  <a:spcBef>
                    <a:spcPts val="0"/>
                  </a:spcBef>
                  <a:buNone/>
                </a:pPr>
                <a14:m>
                  <m:oMath xmlns:m="http://schemas.openxmlformats.org/officeDocument/2006/math">
                    <m:sSup>
                      <m:sSupPr>
                        <m:ctrlPr>
                          <a:rPr lang="zh-CN" altLang="zh-CN" sz="2400" b="1" i="1" kern="100" smtClean="0">
                            <a:effectLst/>
                            <a:latin typeface="Cambria Math" panose="02040503050406030204" pitchFamily="18" charset="0"/>
                          </a:rPr>
                        </m:ctrlPr>
                      </m:sSupPr>
                      <m:e>
                        <m:r>
                          <a:rPr lang="en-US" altLang="zh-CN" sz="2400" b="1" i="1" kern="100">
                            <a:effectLst/>
                            <a:latin typeface="Cambria Math" panose="02040503050406030204" pitchFamily="18" charset="0"/>
                          </a:rPr>
                          <m:t>𝝅</m:t>
                        </m:r>
                      </m:e>
                      <m:sup>
                        <m:r>
                          <a:rPr lang="zh-CN" altLang="en-US" sz="2400" b="1" i="1" kern="100">
                            <a:effectLst/>
                            <a:latin typeface="Cambria Math" panose="02040503050406030204" pitchFamily="18" charset="0"/>
                            <a:cs typeface="MS Gothic" panose="020B0609070205080204" pitchFamily="49" charset="-128"/>
                          </a:rPr>
                          <m:t>∗</m:t>
                        </m:r>
                      </m:sup>
                    </m:s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func>
                      <m:funcPr>
                        <m:ctrlPr>
                          <a:rPr lang="zh-CN" altLang="zh-CN" sz="2400" b="1" i="1" kern="100">
                            <a:effectLst/>
                            <a:latin typeface="Cambria Math" panose="02040503050406030204" pitchFamily="18" charset="0"/>
                          </a:rPr>
                        </m:ctrlPr>
                      </m:funcPr>
                      <m:fName>
                        <m:r>
                          <a:rPr lang="en-US" altLang="zh-CN" sz="2400" b="1" i="1" kern="100">
                            <a:effectLst/>
                            <a:latin typeface="Cambria Math" panose="02040503050406030204" pitchFamily="18" charset="0"/>
                          </a:rPr>
                          <m:t>𝒂𝒓𝒈</m:t>
                        </m:r>
                      </m:fName>
                      <m:e>
                        <m:limLow>
                          <m:limLowPr>
                            <m:ctrlPr>
                              <a:rPr lang="zh-CN" altLang="zh-CN" sz="2400" b="1" i="1" kern="100">
                                <a:effectLst/>
                                <a:latin typeface="Cambria Math" panose="02040503050406030204" pitchFamily="18" charset="0"/>
                              </a:rPr>
                            </m:ctrlPr>
                          </m:limLowPr>
                          <m:e>
                            <m:r>
                              <a:rPr lang="en-US" altLang="zh-CN" sz="2400" b="1" i="1" kern="100">
                                <a:effectLst/>
                                <a:latin typeface="Cambria Math" panose="02040503050406030204" pitchFamily="18" charset="0"/>
                              </a:rPr>
                              <m:t>𝒎𝒂𝒙</m:t>
                            </m:r>
                          </m:e>
                          <m:lim>
                            <m:r>
                              <a:rPr lang="en-US" altLang="zh-CN" sz="2400" b="1" i="1" kern="100">
                                <a:effectLst/>
                                <a:latin typeface="Cambria Math" panose="02040503050406030204" pitchFamily="18" charset="0"/>
                              </a:rPr>
                              <m:t>𝒂</m:t>
                            </m:r>
                          </m:lim>
                        </m:limLow>
                      </m:e>
                    </m:func>
                    <m:r>
                      <a:rPr lang="en-US" altLang="zh-CN" sz="2400" b="1" i="1" kern="100">
                        <a:effectLst/>
                        <a:latin typeface="Cambria Math" panose="02040503050406030204" pitchFamily="18" charset="0"/>
                      </a:rPr>
                      <m:t>𝑸</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en-US" altLang="zh-CN" sz="2400" b="1" kern="100" dirty="0">
                    <a:effectLst/>
                  </a:rPr>
                  <a:t>    </a:t>
                </a:r>
                <a:r>
                  <a:rPr lang="zh-CN" altLang="zh-CN" sz="2400" b="1" kern="100" dirty="0">
                    <a:effectLst/>
                  </a:rPr>
                  <a:t>（</a:t>
                </a:r>
                <a:r>
                  <a:rPr lang="en-US" altLang="zh-CN" sz="2400" b="1" kern="100" dirty="0">
                    <a:effectLst/>
                  </a:rPr>
                  <a:t>5</a:t>
                </a:r>
                <a:r>
                  <a:rPr lang="zh-CN" altLang="zh-CN" sz="2400" b="1" kern="100" dirty="0">
                    <a:effectLst/>
                  </a:rPr>
                  <a:t>）</a:t>
                </a:r>
                <a:endParaRPr lang="zh-CN" altLang="zh-CN" sz="2400" kern="100" dirty="0">
                  <a:effectLst/>
                </a:endParaRPr>
              </a:p>
              <a:p>
                <a:pPr marL="0" indent="0" algn="just">
                  <a:lnSpc>
                    <a:spcPct val="150000"/>
                  </a:lnSpc>
                  <a:buNone/>
                </a:pPr>
                <a:r>
                  <a:rPr lang="zh-CN" altLang="zh-CN" sz="2400" b="1" kern="100" dirty="0">
                    <a:effectLst/>
                    <a:cs typeface="Times New Roman" panose="02020603050405020304" pitchFamily="18" charset="0"/>
                  </a:rPr>
                  <a:t>（</a:t>
                </a:r>
                <a:r>
                  <a:rPr lang="en-US" altLang="zh-CN" sz="2400" b="1" kern="100" dirty="0">
                    <a:effectLst/>
                  </a:rPr>
                  <a:t>5</a:t>
                </a:r>
                <a:r>
                  <a:rPr lang="zh-CN" altLang="zh-CN" sz="2400" b="1" kern="100" dirty="0">
                    <a:effectLst/>
                    <a:cs typeface="Times New Roman" panose="02020603050405020304" pitchFamily="18" charset="0"/>
                  </a:rPr>
                  <a:t>）式说明，如果</a:t>
                </a:r>
                <a:r>
                  <a:rPr lang="en-US" altLang="zh-CN" sz="2400" b="1" kern="100" dirty="0">
                    <a:effectLst/>
                  </a:rPr>
                  <a:t>Agent</a:t>
                </a:r>
                <a:r>
                  <a:rPr lang="zh-CN" altLang="zh-CN" sz="2400" b="1" kern="100" dirty="0">
                    <a:effectLst/>
                    <a:cs typeface="Times New Roman" panose="02020603050405020304" pitchFamily="18" charset="0"/>
                  </a:rPr>
                  <a:t>学习到了</a:t>
                </a:r>
                <a:r>
                  <a:rPr lang="en-US" altLang="zh-CN" sz="2400" b="1" kern="100" dirty="0">
                    <a:effectLst/>
                  </a:rPr>
                  <a:t>Q(</a:t>
                </a:r>
                <a:r>
                  <a:rPr lang="en-US" altLang="zh-CN" sz="2400" b="1" kern="100" dirty="0" err="1">
                    <a:effectLst/>
                  </a:rPr>
                  <a:t>s,a</a:t>
                </a:r>
                <a:r>
                  <a:rPr lang="en-US" altLang="zh-CN" sz="2400" b="1" kern="100" dirty="0">
                    <a:effectLst/>
                  </a:rPr>
                  <a:t>)</a:t>
                </a:r>
                <a:r>
                  <a:rPr lang="zh-CN" altLang="zh-CN" sz="2400" b="1" kern="100" dirty="0">
                    <a:effectLst/>
                    <a:cs typeface="Times New Roman" panose="02020603050405020304" pitchFamily="18" charset="0"/>
                  </a:rPr>
                  <a:t>函数，则在不知道环境信息</a:t>
                </a:r>
                <a14:m>
                  <m:oMath xmlns:m="http://schemas.openxmlformats.org/officeDocument/2006/math">
                    <m:r>
                      <a:rPr lang="en-US" altLang="zh-CN" sz="2400" b="1" i="1" kern="100">
                        <a:effectLst/>
                        <a:latin typeface="Cambria Math" panose="02040503050406030204" pitchFamily="18" charset="0"/>
                        <a:cs typeface="Times New Roman" panose="02020603050405020304" pitchFamily="18" charset="0"/>
                      </a:rPr>
                      <m:t>𝜹</m:t>
                    </m:r>
                    <m:r>
                      <a:rPr lang="en-US" altLang="zh-CN" sz="2400" b="1" i="1" kern="100" smtClean="0">
                        <a:effectLst/>
                        <a:latin typeface="Cambria Math" panose="02040503050406030204" pitchFamily="18" charset="0"/>
                        <a:cs typeface="Times New Roman" panose="02020603050405020304" pitchFamily="18" charset="0"/>
                      </a:rPr>
                      <m:t>(</m:t>
                    </m:r>
                    <m:r>
                      <a:rPr lang="en-US" altLang="zh-CN" sz="2400" b="1" i="1" kern="100">
                        <a:latin typeface="Cambria Math" panose="02040503050406030204" pitchFamily="18" charset="0"/>
                        <a:cs typeface="Times New Roman" panose="02020603050405020304" pitchFamily="18" charset="0"/>
                      </a:rPr>
                      <m:t>𝒔</m:t>
                    </m:r>
                    <m:r>
                      <a:rPr lang="en-US" altLang="zh-CN" sz="2400" b="1" i="1" kern="100">
                        <a:latin typeface="Cambria Math" panose="02040503050406030204" pitchFamily="18" charset="0"/>
                        <a:cs typeface="Times New Roman" panose="02020603050405020304" pitchFamily="18" charset="0"/>
                      </a:rPr>
                      <m:t>,</m:t>
                    </m:r>
                    <m:r>
                      <a:rPr lang="en-US" altLang="zh-CN" sz="2400" b="1" i="1" kern="100">
                        <a:latin typeface="Cambria Math" panose="02040503050406030204" pitchFamily="18" charset="0"/>
                        <a:cs typeface="Times New Roman" panose="02020603050405020304" pitchFamily="18" charset="0"/>
                      </a:rPr>
                      <m:t>𝒂</m:t>
                    </m:r>
                    <m:r>
                      <a:rPr lang="en-US" altLang="zh-CN" sz="2400" b="1" i="1" kern="100" smtClean="0">
                        <a:effectLst/>
                        <a:latin typeface="Cambria Math" panose="02040503050406030204" pitchFamily="18" charset="0"/>
                        <a:cs typeface="Times New Roman" panose="02020603050405020304" pitchFamily="18" charset="0"/>
                      </a:rPr>
                      <m:t>)</m:t>
                    </m:r>
                  </m:oMath>
                </a14:m>
                <a:r>
                  <a:rPr lang="zh-CN" altLang="zh-CN" sz="2400" b="1" kern="100" dirty="0">
                    <a:effectLst/>
                    <a:cs typeface="Times New Roman" panose="02020603050405020304" pitchFamily="18" charset="0"/>
                  </a:rPr>
                  <a:t>和</a:t>
                </a:r>
                <a:r>
                  <a:rPr lang="zh-CN" altLang="zh-CN" sz="2400" b="1" kern="100" dirty="0">
                    <a:effectLst/>
                  </a:rPr>
                  <a:t> </a:t>
                </a:r>
                <a14:m>
                  <m:oMath xmlns:m="http://schemas.openxmlformats.org/officeDocument/2006/math">
                    <m:r>
                      <a:rPr lang="en-US" altLang="zh-CN" sz="2400" b="1" i="1" kern="100" dirty="0" smtClean="0">
                        <a:effectLst/>
                        <a:latin typeface="Cambria Math" panose="02040503050406030204" pitchFamily="18" charset="0"/>
                      </a:rPr>
                      <m:t>𝒓</m:t>
                    </m:r>
                    <m:r>
                      <a:rPr lang="en-US" altLang="zh-CN" sz="2400" b="1" i="1" kern="100" dirty="0" smtClean="0">
                        <a:effectLst/>
                        <a:latin typeface="Cambria Math" panose="02040503050406030204" pitchFamily="18" charset="0"/>
                      </a:rPr>
                      <m:t>(</m:t>
                    </m:r>
                    <m:r>
                      <a:rPr lang="en-US" altLang="zh-CN" sz="2400" b="1" i="1" kern="100" dirty="0" err="1">
                        <a:effectLst/>
                        <a:latin typeface="Cambria Math" panose="02040503050406030204" pitchFamily="18" charset="0"/>
                      </a:rPr>
                      <m:t>𝒔</m:t>
                    </m:r>
                    <m:r>
                      <a:rPr lang="en-US" altLang="zh-CN" sz="2400" b="1" i="1" kern="100" dirty="0" err="1">
                        <a:effectLst/>
                        <a:latin typeface="Cambria Math" panose="02040503050406030204" pitchFamily="18" charset="0"/>
                      </a:rPr>
                      <m:t>,</m:t>
                    </m:r>
                    <m:r>
                      <a:rPr lang="en-US" altLang="zh-CN" sz="2400" b="1" i="1" kern="100" dirty="0" err="1">
                        <a:effectLst/>
                        <a:latin typeface="Cambria Math" panose="02040503050406030204" pitchFamily="18" charset="0"/>
                      </a:rPr>
                      <m:t>𝒂</m:t>
                    </m:r>
                    <m:r>
                      <a:rPr lang="en-US" altLang="zh-CN" sz="2400" b="1" i="1" kern="100" dirty="0">
                        <a:effectLst/>
                        <a:latin typeface="Cambria Math" panose="02040503050406030204" pitchFamily="18" charset="0"/>
                      </a:rPr>
                      <m:t>)</m:t>
                    </m:r>
                  </m:oMath>
                </a14:m>
                <a:r>
                  <a:rPr lang="zh-CN" altLang="zh-CN" sz="2400" b="1" kern="100" dirty="0">
                    <a:effectLst/>
                    <a:cs typeface="Times New Roman" panose="02020603050405020304" pitchFamily="18" charset="0"/>
                  </a:rPr>
                  <a:t>的情况下，也可以求得最优控制策略函数π</a:t>
                </a:r>
                <a:r>
                  <a:rPr lang="en-US" altLang="zh-CN" sz="2400" b="1" kern="100" dirty="0">
                    <a:effectLst/>
                  </a:rPr>
                  <a:t>* .</a:t>
                </a:r>
                <a:endParaRPr lang="en-US" altLang="zh-CN" sz="2400" b="1" kern="100" dirty="0">
                  <a:effectLst/>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5361214"/>
              </a:xfrm>
              <a:blipFill>
                <a:blip r:embed="rId3"/>
                <a:stretch>
                  <a:fillRect l="-1186" r="-9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55D3031A-09A7-4F1C-A6C9-C7B336794335}"/>
                  </a:ext>
                </a:extLst>
              </p:cNvPr>
              <p:cNvSpPr txBox="1"/>
              <p:nvPr/>
            </p:nvSpPr>
            <p:spPr>
              <a:xfrm>
                <a:off x="5435601" y="1385863"/>
                <a:ext cx="6683828" cy="671787"/>
              </a:xfrm>
              <a:prstGeom prst="rect">
                <a:avLst/>
              </a:prstGeom>
              <a:noFill/>
            </p:spPr>
            <p:txBody>
              <a:bodyPr wrap="square">
                <a:spAutoFit/>
              </a:bodyPr>
              <a:lstStyle/>
              <a:p>
                <a:pPr indent="0" algn="ctr">
                  <a:lnSpc>
                    <a:spcPct val="120000"/>
                  </a:lnSpc>
                  <a:buNone/>
                </a:pPr>
                <a14:m>
                  <m:oMath xmlns:m="http://schemas.openxmlformats.org/officeDocument/2006/math">
                    <m:sSup>
                      <m:sSupPr>
                        <m:ctrlPr>
                          <a:rPr lang="zh-CN" altLang="zh-CN" sz="2400" b="1" i="1" kern="100" smtClean="0">
                            <a:effectLst/>
                            <a:latin typeface="Cambria Math" panose="02040503050406030204" pitchFamily="18" charset="0"/>
                          </a:rPr>
                        </m:ctrlPr>
                      </m:sSupPr>
                      <m:e>
                        <m:r>
                          <a:rPr lang="en-US" altLang="zh-CN" sz="2400" b="1" i="1" kern="100">
                            <a:effectLst/>
                            <a:latin typeface="Cambria Math" panose="02040503050406030204" pitchFamily="18" charset="0"/>
                          </a:rPr>
                          <m:t>𝝅</m:t>
                        </m:r>
                      </m:e>
                      <m:sup>
                        <m:r>
                          <a:rPr lang="zh-CN" altLang="en-US" sz="2400" b="1" i="1" kern="100">
                            <a:effectLst/>
                            <a:latin typeface="Cambria Math" panose="02040503050406030204" pitchFamily="18" charset="0"/>
                            <a:cs typeface="MS Gothic" panose="020B0609070205080204" pitchFamily="49" charset="-128"/>
                          </a:rPr>
                          <m:t>∗</m:t>
                        </m:r>
                      </m:sup>
                    </m:s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func>
                      <m:funcPr>
                        <m:ctrlPr>
                          <a:rPr lang="zh-CN" altLang="zh-CN" sz="2400" b="1" i="1" kern="100">
                            <a:effectLst/>
                            <a:latin typeface="Cambria Math" panose="02040503050406030204" pitchFamily="18" charset="0"/>
                          </a:rPr>
                        </m:ctrlPr>
                      </m:funcPr>
                      <m:fName>
                        <m:r>
                          <a:rPr lang="en-US" altLang="zh-CN" sz="2400" b="1" i="1" kern="100">
                            <a:effectLst/>
                            <a:latin typeface="Cambria Math" panose="02040503050406030204" pitchFamily="18" charset="0"/>
                          </a:rPr>
                          <m:t>𝒂𝒓𝒈</m:t>
                        </m:r>
                      </m:fName>
                      <m:e>
                        <m:limLow>
                          <m:limLowPr>
                            <m:ctrlPr>
                              <a:rPr lang="zh-CN" altLang="zh-CN" sz="2400" b="1" i="1" kern="100">
                                <a:effectLst/>
                                <a:latin typeface="Cambria Math" panose="02040503050406030204" pitchFamily="18" charset="0"/>
                              </a:rPr>
                            </m:ctrlPr>
                          </m:limLowPr>
                          <m:e>
                            <m:r>
                              <a:rPr lang="en-US" altLang="zh-CN" sz="2400" b="1" i="1" kern="100">
                                <a:effectLst/>
                                <a:latin typeface="Cambria Math" panose="02040503050406030204" pitchFamily="18" charset="0"/>
                              </a:rPr>
                              <m:t>𝒎𝒂𝒙</m:t>
                            </m:r>
                          </m:e>
                          <m:lim>
                            <m:r>
                              <a:rPr lang="en-US" altLang="zh-CN" sz="2400" b="1" i="1" kern="100">
                                <a:effectLst/>
                                <a:latin typeface="Cambria Math" panose="02040503050406030204" pitchFamily="18" charset="0"/>
                              </a:rPr>
                              <m:t>𝒂</m:t>
                            </m:r>
                          </m:lim>
                        </m:limLow>
                      </m:e>
                    </m:func>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𝒓</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𝜸</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𝑽</m:t>
                        </m:r>
                      </m:e>
                      <m:sup>
                        <m:r>
                          <a:rPr lang="zh-CN" altLang="en-US" sz="2400" b="1" i="1" kern="100">
                            <a:effectLst/>
                            <a:latin typeface="Cambria Math" panose="02040503050406030204" pitchFamily="18" charset="0"/>
                            <a:cs typeface="MS Gothic" panose="020B0609070205080204" pitchFamily="49" charset="-128"/>
                          </a:rPr>
                          <m:t>∗</m:t>
                        </m:r>
                      </m:sup>
                    </m:s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𝜹</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en-US" altLang="zh-CN" sz="2400" b="1" kern="100" dirty="0">
                    <a:effectLst/>
                    <a:latin typeface="Times New Roman" panose="02020603050405020304" pitchFamily="18" charset="0"/>
                    <a:cs typeface="Times New Roman" panose="02020603050405020304" pitchFamily="18" charset="0"/>
                  </a:rPr>
                  <a:t>   </a:t>
                </a:r>
                <a:r>
                  <a:rPr lang="zh-CN" altLang="zh-CN" sz="2400" b="1" kern="100" dirty="0">
                    <a:effectLst/>
                    <a:latin typeface="Times New Roman" panose="02020603050405020304" pitchFamily="18" charset="0"/>
                    <a:cs typeface="Times New Roman" panose="02020603050405020304" pitchFamily="18" charset="0"/>
                  </a:rPr>
                  <a:t>（</a:t>
                </a:r>
                <a:r>
                  <a:rPr lang="en-US" altLang="zh-CN" sz="2400" b="1" kern="100" dirty="0">
                    <a:effectLst/>
                    <a:latin typeface="Times New Roman" panose="02020603050405020304" pitchFamily="18" charset="0"/>
                    <a:cs typeface="Times New Roman" panose="02020603050405020304" pitchFamily="18" charset="0"/>
                  </a:rPr>
                  <a:t>3</a:t>
                </a:r>
                <a:r>
                  <a:rPr lang="zh-CN" altLang="zh-CN" sz="2400" b="1" kern="100" dirty="0">
                    <a:effectLst/>
                    <a:latin typeface="Times New Roman" panose="02020603050405020304" pitchFamily="18" charset="0"/>
                    <a:cs typeface="Times New Roman" panose="02020603050405020304" pitchFamily="18" charset="0"/>
                  </a:rPr>
                  <a:t>）</a:t>
                </a:r>
                <a:endParaRPr lang="zh-CN" altLang="zh-CN" sz="2400" kern="100" dirty="0">
                  <a:effectLst/>
                  <a:latin typeface="Times New Roman" panose="02020603050405020304" pitchFamily="18" charset="0"/>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55D3031A-09A7-4F1C-A6C9-C7B336794335}"/>
                  </a:ext>
                </a:extLst>
              </p:cNvPr>
              <p:cNvSpPr txBox="1">
                <a:spLocks noRot="1" noChangeAspect="1" noMove="1" noResize="1" noEditPoints="1" noAdjustHandles="1" noChangeArrowheads="1" noChangeShapeType="1" noTextEdit="1"/>
              </p:cNvSpPr>
              <p:nvPr/>
            </p:nvSpPr>
            <p:spPr>
              <a:xfrm>
                <a:off x="5435601" y="1385863"/>
                <a:ext cx="6683828" cy="671787"/>
              </a:xfrm>
              <a:prstGeom prst="rect">
                <a:avLst/>
              </a:prstGeom>
              <a:blipFill>
                <a:blip r:embed="rId4"/>
                <a:stretch>
                  <a:fillRect l="-2099" r="-3558" b="-2703"/>
                </a:stretch>
              </a:blipFill>
            </p:spPr>
            <p:txBody>
              <a:bodyPr/>
              <a:lstStyle/>
              <a:p>
                <a:r>
                  <a:rPr lang="zh-CN" altLang="en-US">
                    <a:noFill/>
                  </a:rPr>
                  <a:t> </a:t>
                </a:r>
              </a:p>
            </p:txBody>
          </p:sp>
        </mc:Fallback>
      </mc:AlternateContent>
      <p:sp>
        <p:nvSpPr>
          <p:cNvPr id="8" name="矩形: 圆角 7">
            <a:extLst>
              <a:ext uri="{FF2B5EF4-FFF2-40B4-BE49-F238E27FC236}">
                <a16:creationId xmlns:a16="http://schemas.microsoft.com/office/drawing/2014/main" id="{3011A728-2B1F-4B50-A59C-4CE3BEAB0912}"/>
              </a:ext>
            </a:extLst>
          </p:cNvPr>
          <p:cNvSpPr/>
          <p:nvPr/>
        </p:nvSpPr>
        <p:spPr>
          <a:xfrm>
            <a:off x="7881257" y="1465943"/>
            <a:ext cx="2939143" cy="508000"/>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375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361214"/>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6.1</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Agent</a:t>
                </a:r>
                <a:r>
                  <a:rPr lang="zh-CN" altLang="en-US" sz="2400" b="1" kern="100" dirty="0">
                    <a:solidFill>
                      <a:srgbClr val="0000FF"/>
                    </a:solidFill>
                    <a:effectLst/>
                    <a:latin typeface="+mn-ea"/>
                    <a:cs typeface="Times New Roman" panose="02020603050405020304" pitchFamily="18" charset="0"/>
                  </a:rPr>
                  <a:t>应该学习什么函数？</a:t>
                </a:r>
                <a:endParaRPr lang="en-US" altLang="zh-CN" sz="2400" b="1" kern="100" dirty="0">
                  <a:solidFill>
                    <a:srgbClr val="0000FF"/>
                  </a:solidFill>
                  <a:effectLst/>
                  <a:latin typeface="+mn-ea"/>
                  <a:cs typeface="Times New Roman" panose="02020603050405020304" pitchFamily="18" charset="0"/>
                </a:endParaRPr>
              </a:p>
              <a:p>
                <a:pPr marL="0" indent="0" algn="just">
                  <a:lnSpc>
                    <a:spcPct val="150000"/>
                  </a:lnSpc>
                  <a:buNone/>
                  <a:tabLst>
                    <a:tab pos="266700" algn="l"/>
                  </a:tabLst>
                </a:pPr>
                <a:r>
                  <a:rPr lang="zh-CN" altLang="zh-CN" sz="2400" b="1" kern="100" dirty="0">
                    <a:solidFill>
                      <a:srgbClr val="C00000"/>
                    </a:solidFill>
                    <a:effectLst/>
                    <a:latin typeface="Times New Roman" panose="02020603050405020304" pitchFamily="18" charset="0"/>
                    <a:cs typeface="Times New Roman" panose="02020603050405020304" pitchFamily="18" charset="0"/>
                  </a:rPr>
                  <a:t>（</a:t>
                </a:r>
                <a:r>
                  <a:rPr lang="en-US" altLang="zh-CN" sz="2400" b="1" kern="100" dirty="0">
                    <a:solidFill>
                      <a:srgbClr val="C00000"/>
                    </a:solidFill>
                    <a:effectLst/>
                    <a:latin typeface="Times New Roman" panose="02020603050405020304" pitchFamily="18" charset="0"/>
                    <a:cs typeface="Times New Roman" panose="02020603050405020304" pitchFamily="18" charset="0"/>
                  </a:rPr>
                  <a:t>3</a:t>
                </a:r>
                <a:r>
                  <a:rPr lang="zh-CN" altLang="zh-CN" sz="2400" b="1" kern="100" dirty="0">
                    <a:solidFill>
                      <a:srgbClr val="C00000"/>
                    </a:solidFill>
                    <a:effectLst/>
                    <a:latin typeface="Times New Roman" panose="02020603050405020304" pitchFamily="18" charset="0"/>
                    <a:cs typeface="Times New Roman" panose="02020603050405020304" pitchFamily="18" charset="0"/>
                  </a:rPr>
                  <a:t>）</a:t>
                </a:r>
                <a:r>
                  <a:rPr lang="zh-CN" altLang="en-US" sz="2400" b="1" kern="100" dirty="0">
                    <a:solidFill>
                      <a:srgbClr val="C00000"/>
                    </a:solidFill>
                    <a:effectLst/>
                    <a:latin typeface="Times New Roman" panose="02020603050405020304" pitchFamily="18" charset="0"/>
                    <a:cs typeface="Times New Roman" panose="02020603050405020304" pitchFamily="18" charset="0"/>
                  </a:rPr>
                  <a:t>学习</a:t>
                </a:r>
                <a:r>
                  <a:rPr lang="en-US" altLang="zh-CN" sz="2400" b="1" kern="100" dirty="0">
                    <a:solidFill>
                      <a:srgbClr val="C00000"/>
                    </a:solidFill>
                    <a:effectLst/>
                    <a:latin typeface="Times New Roman" panose="02020603050405020304" pitchFamily="18" charset="0"/>
                    <a:cs typeface="Times New Roman" panose="02020603050405020304" pitchFamily="18" charset="0"/>
                  </a:rPr>
                  <a:t>Q</a:t>
                </a:r>
                <a:r>
                  <a:rPr lang="zh-CN" altLang="en-US" sz="2400" b="1" kern="100" dirty="0">
                    <a:solidFill>
                      <a:srgbClr val="C00000"/>
                    </a:solidFill>
                    <a:effectLst/>
                    <a:latin typeface="Times New Roman" panose="02020603050405020304" pitchFamily="18" charset="0"/>
                    <a:cs typeface="Times New Roman" panose="02020603050405020304" pitchFamily="18" charset="0"/>
                  </a:rPr>
                  <a:t>函数</a:t>
                </a:r>
                <a:endParaRPr lang="en-US" altLang="zh-CN" sz="2400" b="1" kern="100" dirty="0">
                  <a:solidFill>
                    <a:srgbClr val="C00000"/>
                  </a:solidFill>
                  <a:effectLst/>
                  <a:latin typeface="Times New Roman" panose="02020603050405020304" pitchFamily="18" charset="0"/>
                  <a:cs typeface="Times New Roman" panose="02020603050405020304" pitchFamily="18" charset="0"/>
                </a:endParaRPr>
              </a:p>
              <a:p>
                <a:pPr marL="0" indent="0" algn="just">
                  <a:lnSpc>
                    <a:spcPct val="150000"/>
                  </a:lnSpc>
                  <a:buNone/>
                  <a:tabLst>
                    <a:tab pos="266700" algn="l"/>
                  </a:tabLst>
                </a:pPr>
                <a:r>
                  <a:rPr lang="zh-CN" altLang="en-US" sz="2400" b="1" kern="100" dirty="0">
                    <a:solidFill>
                      <a:srgbClr val="C00000"/>
                    </a:solidFill>
                    <a:latin typeface="Times New Roman" panose="02020603050405020304" pitchFamily="18" charset="0"/>
                    <a:cs typeface="Times New Roman" panose="02020603050405020304" pitchFamily="18" charset="0"/>
                  </a:rPr>
                  <a:t>例：</a:t>
                </a:r>
                <a:endParaRPr lang="en-US" altLang="zh-CN" sz="2400" b="1" kern="100" dirty="0">
                  <a:solidFill>
                    <a:srgbClr val="C00000"/>
                  </a:solidFill>
                  <a:latin typeface="Times New Roman" panose="02020603050405020304" pitchFamily="18" charset="0"/>
                  <a:cs typeface="Times New Roman" panose="02020603050405020304" pitchFamily="18" charset="0"/>
                </a:endParaRPr>
              </a:p>
              <a:p>
                <a:pPr marL="0" indent="0" algn="just">
                  <a:lnSpc>
                    <a:spcPct val="150000"/>
                  </a:lnSpc>
                  <a:buNone/>
                  <a:tabLst>
                    <a:tab pos="266700" algn="l"/>
                  </a:tabLst>
                </a:pPr>
                <a14:m>
                  <m:oMathPara xmlns:m="http://schemas.openxmlformats.org/officeDocument/2006/math">
                    <m:oMathParaPr>
                      <m:jc m:val="left"/>
                    </m:oMathParaPr>
                    <m:oMath xmlns:m="http://schemas.openxmlformats.org/officeDocument/2006/math">
                      <m:r>
                        <m:rPr>
                          <m:sty m:val="p"/>
                        </m:r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Q</m:t>
                      </m:r>
                      <m:d>
                        <m:dPr>
                          <m:ctrl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ctrlPr>
                        </m:dPr>
                        <m:e>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𝟏</m:t>
                          </m:r>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r>
                            <a:rPr lang="zh-CN" altLang="en-US" sz="2400" b="1" i="1" kern="100" dirty="0">
                              <a:solidFill>
                                <a:schemeClr val="accent1">
                                  <a:lumMod val="50000"/>
                                </a:schemeClr>
                              </a:solidFill>
                              <a:latin typeface="Cambria Math" panose="02040503050406030204" pitchFamily="18" charset="0"/>
                              <a:cs typeface="Times New Roman" panose="02020603050405020304" pitchFamily="18" charset="0"/>
                            </a:rPr>
                            <m:t>右</m:t>
                          </m:r>
                        </m:e>
                      </m:d>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𝒓</m:t>
                      </m:r>
                      <m:d>
                        <m:dPr>
                          <m:ctrl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ctrlPr>
                        </m:dPr>
                        <m:e>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𝟏</m:t>
                          </m:r>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r>
                            <a:rPr lang="zh-CN" altLang="en-US" sz="2400" b="1" i="1" kern="100" dirty="0">
                              <a:solidFill>
                                <a:schemeClr val="accent1">
                                  <a:lumMod val="50000"/>
                                </a:schemeClr>
                              </a:solidFill>
                              <a:latin typeface="Cambria Math" panose="02040503050406030204" pitchFamily="18" charset="0"/>
                              <a:cs typeface="Times New Roman" panose="02020603050405020304" pitchFamily="18" charset="0"/>
                            </a:rPr>
                            <m:t>右</m:t>
                          </m:r>
                        </m:e>
                      </m:d>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r>
                        <a:rPr lang="zh-CN" altLang="en-US"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𝜸</m:t>
                      </m:r>
                      <m:sSup>
                        <m:sSupPr>
                          <m:ctrl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ctrlPr>
                        </m:sSupPr>
                        <m:e>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𝑽</m:t>
                          </m:r>
                        </m:e>
                        <m:sup>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sup>
                      </m:sSup>
                      <m:d>
                        <m:dPr>
                          <m:ctrl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ctrlPr>
                        </m:dPr>
                        <m:e>
                          <m:r>
                            <a:rPr lang="zh-CN" altLang="en-US"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𝜹</m:t>
                          </m:r>
                          <m:d>
                            <m:dPr>
                              <m:ctrl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ctrlPr>
                            </m:dPr>
                            <m:e>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𝟏</m:t>
                              </m:r>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r>
                                <a:rPr lang="zh-CN" altLang="en-US" sz="2400" b="1" i="1" kern="100" dirty="0">
                                  <a:solidFill>
                                    <a:schemeClr val="accent1">
                                      <a:lumMod val="50000"/>
                                    </a:schemeClr>
                                  </a:solidFill>
                                  <a:latin typeface="Cambria Math" panose="02040503050406030204" pitchFamily="18" charset="0"/>
                                  <a:cs typeface="Times New Roman" panose="02020603050405020304" pitchFamily="18" charset="0"/>
                                </a:rPr>
                                <m:t>右</m:t>
                              </m:r>
                            </m:e>
                          </m:d>
                        </m:e>
                      </m:d>
                    </m:oMath>
                  </m:oMathPara>
                </a14:m>
                <a:endParaRPr lang="en-US" altLang="zh-CN" sz="2400" b="1" i="1" kern="100" dirty="0">
                  <a:solidFill>
                    <a:schemeClr val="accent1">
                      <a:lumMod val="50000"/>
                    </a:schemeClr>
                  </a:solidFill>
                  <a:effectLst/>
                  <a:latin typeface="Cambria Math" panose="02040503050406030204" pitchFamily="18" charset="0"/>
                  <a:cs typeface="Times New Roman" panose="02020603050405020304" pitchFamily="18" charset="0"/>
                </a:endParaRPr>
              </a:p>
              <a:p>
                <a:pPr marL="0" indent="0" algn="just">
                  <a:lnSpc>
                    <a:spcPct val="150000"/>
                  </a:lnSpc>
                  <a:buNone/>
                  <a:tabLst>
                    <a:tab pos="266700" algn="l"/>
                  </a:tabLst>
                </a:pPr>
                <a14:m>
                  <m:oMathPara xmlns:m="http://schemas.openxmlformats.org/officeDocument/2006/math">
                    <m:oMathParaPr>
                      <m:jc m:val="left"/>
                    </m:oMathParaPr>
                    <m:oMath xmlns:m="http://schemas.openxmlformats.org/officeDocument/2006/math">
                      <m: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𝟗</m:t>
                      </m:r>
                      <m:r>
                        <a:rPr lang="en-US" altLang="zh-CN" sz="2400" b="1" i="1" kern="100" dirty="0" smtClean="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ctrlPr>
                        </m:sSupPr>
                        <m:e>
                          <m: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t>𝑽</m:t>
                          </m:r>
                        </m:e>
                        <m:sup>
                          <m: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t>∗</m:t>
                          </m:r>
                        </m:sup>
                      </m:sSup>
                      <m:d>
                        <m:dPr>
                          <m:ctrlP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ctrlPr>
                        </m:dPr>
                        <m:e>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𝟐</m:t>
                          </m:r>
                        </m:e>
                      </m:d>
                      <m: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0" kern="100" dirty="0" smtClean="0">
                          <a:solidFill>
                            <a:schemeClr val="accent1">
                              <a:lumMod val="50000"/>
                            </a:schemeClr>
                          </a:solidFill>
                          <a:latin typeface="Cambria Math" panose="02040503050406030204" pitchFamily="18" charset="0"/>
                          <a:cs typeface="Times New Roman" panose="02020603050405020304" pitchFamily="18" charset="0"/>
                        </a:rPr>
                        <m:t>𝟗𝟎</m:t>
                      </m:r>
                    </m:oMath>
                  </m:oMathPara>
                </a14:m>
                <a:endParaRPr lang="en-US" altLang="zh-CN" sz="2400" b="1"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50000"/>
                  </a:lnSpc>
                  <a:buNone/>
                  <a:tabLst>
                    <a:tab pos="266700" algn="l"/>
                  </a:tabLst>
                </a:pPr>
                <a14:m>
                  <m:oMathPara xmlns:m="http://schemas.openxmlformats.org/officeDocument/2006/math">
                    <m:oMathParaPr>
                      <m:jc m:val="left"/>
                    </m:oMathParaPr>
                    <m:oMath xmlns:m="http://schemas.openxmlformats.org/officeDocument/2006/math">
                      <m:r>
                        <m:rPr>
                          <m:sty m:val="p"/>
                        </m:r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Q</m:t>
                      </m:r>
                      <m:d>
                        <m:dPr>
                          <m:ctrl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ctrlPr>
                        </m:dPr>
                        <m:e>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𝟏</m:t>
                          </m:r>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r>
                            <a:rPr lang="zh-CN" altLang="en-US" sz="2400" b="1" i="1" kern="100" dirty="0">
                              <a:solidFill>
                                <a:schemeClr val="accent1">
                                  <a:lumMod val="50000"/>
                                </a:schemeClr>
                              </a:solidFill>
                              <a:latin typeface="Cambria Math" panose="02040503050406030204" pitchFamily="18" charset="0"/>
                              <a:cs typeface="Times New Roman" panose="02020603050405020304" pitchFamily="18" charset="0"/>
                            </a:rPr>
                            <m:t>下</m:t>
                          </m:r>
                        </m:e>
                      </m:d>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𝒓</m:t>
                      </m:r>
                      <m:d>
                        <m:dPr>
                          <m:ctrl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ctrlPr>
                        </m:dPr>
                        <m:e>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𝟏</m:t>
                          </m:r>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r>
                            <a:rPr lang="zh-CN" altLang="en-US" sz="2400" b="1" i="1" kern="100" dirty="0">
                              <a:solidFill>
                                <a:schemeClr val="accent1">
                                  <a:lumMod val="50000"/>
                                </a:schemeClr>
                              </a:solidFill>
                              <a:latin typeface="Cambria Math" panose="02040503050406030204" pitchFamily="18" charset="0"/>
                              <a:cs typeface="Times New Roman" panose="02020603050405020304" pitchFamily="18" charset="0"/>
                            </a:rPr>
                            <m:t>下</m:t>
                          </m:r>
                        </m:e>
                      </m:d>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r>
                        <a:rPr lang="zh-CN" altLang="en-US"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𝜸</m:t>
                      </m:r>
                      <m:sSup>
                        <m:sSupPr>
                          <m:ctrl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ctrlPr>
                        </m:sSupPr>
                        <m:e>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𝑽</m:t>
                          </m:r>
                        </m:e>
                        <m:sup>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sup>
                      </m:sSup>
                      <m:d>
                        <m:dPr>
                          <m:ctrl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ctrlPr>
                        </m:dPr>
                        <m:e>
                          <m:r>
                            <a:rPr lang="zh-CN" altLang="en-US"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𝜹</m:t>
                          </m:r>
                          <m:d>
                            <m:dPr>
                              <m:ctrlP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ctrlPr>
                            </m:dPr>
                            <m:e>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𝟏</m:t>
                              </m:r>
                              <m:r>
                                <a:rPr lang="en-US" altLang="zh-CN" sz="2400" b="1" i="1" kern="100" dirty="0" smtClean="0">
                                  <a:solidFill>
                                    <a:schemeClr val="accent1">
                                      <a:lumMod val="50000"/>
                                    </a:schemeClr>
                                  </a:solidFill>
                                  <a:effectLst/>
                                  <a:latin typeface="Cambria Math" panose="02040503050406030204" pitchFamily="18" charset="0"/>
                                  <a:cs typeface="Times New Roman" panose="02020603050405020304" pitchFamily="18" charset="0"/>
                                </a:rPr>
                                <m:t>,</m:t>
                              </m:r>
                              <m:r>
                                <a:rPr lang="zh-CN" altLang="en-US" sz="2400" b="1" i="1" kern="100" dirty="0">
                                  <a:solidFill>
                                    <a:schemeClr val="accent1">
                                      <a:lumMod val="50000"/>
                                    </a:schemeClr>
                                  </a:solidFill>
                                  <a:latin typeface="Cambria Math" panose="02040503050406030204" pitchFamily="18" charset="0"/>
                                  <a:cs typeface="Times New Roman" panose="02020603050405020304" pitchFamily="18" charset="0"/>
                                </a:rPr>
                                <m:t>下</m:t>
                              </m:r>
                            </m:e>
                          </m:d>
                        </m:e>
                      </m:d>
                    </m:oMath>
                  </m:oMathPara>
                </a14:m>
                <a:endParaRPr lang="en-US" altLang="zh-CN" sz="2400" b="1" i="1" kern="100" dirty="0">
                  <a:solidFill>
                    <a:schemeClr val="accent1">
                      <a:lumMod val="50000"/>
                    </a:schemeClr>
                  </a:solidFill>
                  <a:effectLst/>
                  <a:latin typeface="Cambria Math" panose="02040503050406030204" pitchFamily="18" charset="0"/>
                  <a:cs typeface="Times New Roman" panose="02020603050405020304" pitchFamily="18" charset="0"/>
                </a:endParaRPr>
              </a:p>
              <a:p>
                <a:pPr marL="0" indent="0" algn="just">
                  <a:lnSpc>
                    <a:spcPct val="150000"/>
                  </a:lnSpc>
                  <a:buNone/>
                  <a:tabLst>
                    <a:tab pos="266700" algn="l"/>
                  </a:tabLst>
                </a:pPr>
                <a14:m>
                  <m:oMathPara xmlns:m="http://schemas.openxmlformats.org/officeDocument/2006/math">
                    <m:oMathParaPr>
                      <m:jc m:val="left"/>
                    </m:oMathParaPr>
                    <m:oMath xmlns:m="http://schemas.openxmlformats.org/officeDocument/2006/math">
                      <m: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𝟎</m:t>
                      </m:r>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𝟗</m:t>
                      </m:r>
                      <m:r>
                        <a:rPr lang="en-US" altLang="zh-CN" sz="2400" b="1" i="1" kern="100" dirty="0" smtClean="0">
                          <a:solidFill>
                            <a:schemeClr val="accent1">
                              <a:lumMod val="50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ctrlPr>
                        </m:sSupPr>
                        <m:e>
                          <m: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t>𝑽</m:t>
                          </m:r>
                        </m:e>
                        <m:sup>
                          <m: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t>∗</m:t>
                          </m:r>
                        </m:sup>
                      </m:sSup>
                      <m:d>
                        <m:dPr>
                          <m:ctrlP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ctrlPr>
                        </m:dPr>
                        <m:e>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𝟒</m:t>
                          </m:r>
                        </m:e>
                      </m:d>
                      <m:r>
                        <a:rPr lang="en-US" altLang="zh-CN" sz="2400" b="1" i="1" kern="100" dirty="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𝟕𝟐</m:t>
                      </m:r>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m:t>
                      </m:r>
                      <m:r>
                        <a:rPr lang="en-US" altLang="zh-CN" sz="2400" b="1" i="1" kern="100" dirty="0" smtClean="0">
                          <a:solidFill>
                            <a:schemeClr val="accent1">
                              <a:lumMod val="50000"/>
                            </a:schemeClr>
                          </a:solidFill>
                          <a:latin typeface="Cambria Math" panose="02040503050406030204" pitchFamily="18" charset="0"/>
                          <a:cs typeface="Times New Roman" panose="02020603050405020304" pitchFamily="18" charset="0"/>
                        </a:rPr>
                        <m:t>𝟗</m:t>
                      </m:r>
                    </m:oMath>
                  </m:oMathPara>
                </a14:m>
                <a:endParaRPr lang="en-US" altLang="zh-CN" sz="2400" b="1"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50000"/>
                  </a:lnSpc>
                  <a:buNone/>
                  <a:tabLst>
                    <a:tab pos="266700" algn="l"/>
                  </a:tabLst>
                </a:pPr>
                <a:endParaRPr lang="en-US" altLang="zh-CN" sz="2400" b="1" kern="100" dirty="0">
                  <a:solidFill>
                    <a:schemeClr val="accent1">
                      <a:lumMod val="50000"/>
                    </a:schemeClr>
                  </a:solidFill>
                  <a:effectLst/>
                  <a:latin typeface="Times New Roman" panose="02020603050405020304" pitchFamily="18" charset="0"/>
                  <a:cs typeface="Times New Roman" panose="02020603050405020304" pitchFamily="18" charset="0"/>
                </a:endParaRPr>
              </a:p>
              <a:p>
                <a:pPr marL="0" indent="0" algn="just">
                  <a:lnSpc>
                    <a:spcPct val="150000"/>
                  </a:lnSpc>
                  <a:buNone/>
                  <a:tabLst>
                    <a:tab pos="266700" algn="l"/>
                  </a:tabLst>
                </a:pPr>
                <a:endParaRPr lang="zh-CN" altLang="zh-CN" sz="2400" kern="100" dirty="0">
                  <a:solidFill>
                    <a:srgbClr val="C00000"/>
                  </a:solidFill>
                  <a:effectLst/>
                  <a:latin typeface="Times New Roman" panose="02020603050405020304" pitchFamily="18" charset="0"/>
                  <a:cs typeface="Times New Roman" panose="02020603050405020304" pitchFamily="18" charset="0"/>
                </a:endParaRPr>
              </a:p>
              <a:p>
                <a:pPr algn="just">
                  <a:lnSpc>
                    <a:spcPct val="150000"/>
                  </a:lnSpc>
                  <a:tabLst>
                    <a:tab pos="266700" algn="l"/>
                  </a:tabLst>
                </a:pPr>
                <a:endParaRPr lang="en-US" altLang="zh-CN" sz="2400" b="1" kern="100" dirty="0">
                  <a:effectLst/>
                  <a:ea typeface="微软雅黑" panose="020B0503020204020204" pitchFamily="34"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5361214"/>
              </a:xfrm>
              <a:blipFill>
                <a:blip r:embed="rId3"/>
                <a:stretch>
                  <a:fillRect l="-904"/>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425F99BC-3184-4B9D-BE25-AFAEBE4AE32E}"/>
              </a:ext>
            </a:extLst>
          </p:cNvPr>
          <p:cNvPicPr>
            <a:picLocks noChangeAspect="1"/>
          </p:cNvPicPr>
          <p:nvPr/>
        </p:nvPicPr>
        <p:blipFill>
          <a:blip r:embed="rId4"/>
          <a:stretch>
            <a:fillRect/>
          </a:stretch>
        </p:blipFill>
        <p:spPr>
          <a:xfrm>
            <a:off x="3672717" y="45473"/>
            <a:ext cx="4346055" cy="3109179"/>
          </a:xfrm>
          <a:prstGeom prst="rect">
            <a:avLst/>
          </a:prstGeom>
        </p:spPr>
      </p:pic>
      <p:pic>
        <p:nvPicPr>
          <p:cNvPr id="5" name="图片 4">
            <a:extLst>
              <a:ext uri="{FF2B5EF4-FFF2-40B4-BE49-F238E27FC236}">
                <a16:creationId xmlns:a16="http://schemas.microsoft.com/office/drawing/2014/main" id="{21E00E75-7780-4E9B-814A-183731693EE0}"/>
              </a:ext>
            </a:extLst>
          </p:cNvPr>
          <p:cNvPicPr>
            <a:picLocks noChangeAspect="1"/>
          </p:cNvPicPr>
          <p:nvPr/>
        </p:nvPicPr>
        <p:blipFill>
          <a:blip r:embed="rId5"/>
          <a:stretch>
            <a:fillRect/>
          </a:stretch>
        </p:blipFill>
        <p:spPr>
          <a:xfrm>
            <a:off x="5985445" y="3063430"/>
            <a:ext cx="5368355" cy="3794570"/>
          </a:xfrm>
          <a:prstGeom prst="rect">
            <a:avLst/>
          </a:prstGeom>
        </p:spPr>
      </p:pic>
      <p:pic>
        <p:nvPicPr>
          <p:cNvPr id="6" name="图片 5">
            <a:extLst>
              <a:ext uri="{FF2B5EF4-FFF2-40B4-BE49-F238E27FC236}">
                <a16:creationId xmlns:a16="http://schemas.microsoft.com/office/drawing/2014/main" id="{4330A855-D49A-4DB0-8CA3-AADF2FFFFB6F}"/>
              </a:ext>
            </a:extLst>
          </p:cNvPr>
          <p:cNvPicPr>
            <a:picLocks noChangeAspect="1"/>
          </p:cNvPicPr>
          <p:nvPr/>
        </p:nvPicPr>
        <p:blipFill>
          <a:blip r:embed="rId6"/>
          <a:stretch>
            <a:fillRect/>
          </a:stretch>
        </p:blipFill>
        <p:spPr>
          <a:xfrm>
            <a:off x="7982485" y="136696"/>
            <a:ext cx="4144201" cy="2926734"/>
          </a:xfrm>
          <a:prstGeom prst="rect">
            <a:avLst/>
          </a:prstGeom>
        </p:spPr>
      </p:pic>
    </p:spTree>
    <p:extLst>
      <p:ext uri="{BB962C8B-B14F-4D97-AF65-F5344CB8AC3E}">
        <p14:creationId xmlns:p14="http://schemas.microsoft.com/office/powerpoint/2010/main" val="81673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361214"/>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6.2</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函数的学习规则</a:t>
                </a:r>
                <a:endParaRPr lang="en-US" altLang="zh-CN" sz="2400" b="1" kern="100" dirty="0">
                  <a:solidFill>
                    <a:srgbClr val="0000FF"/>
                  </a:solidFill>
                  <a:effectLst/>
                  <a:latin typeface="+mn-ea"/>
                  <a:cs typeface="Times New Roman" panose="02020603050405020304" pitchFamily="18" charset="0"/>
                </a:endParaRPr>
              </a:p>
              <a:p>
                <a:pPr indent="0" algn="just">
                  <a:buNone/>
                </a:pPr>
                <a:r>
                  <a:rPr lang="en-US" altLang="zh-CN" sz="2400" b="1" kern="100" dirty="0">
                    <a:effectLst/>
                  </a:rPr>
                  <a:t>Q</a:t>
                </a:r>
                <a:r>
                  <a:rPr lang="zh-CN" altLang="zh-CN" sz="2400" b="1" kern="100" dirty="0">
                    <a:effectLst/>
                  </a:rPr>
                  <a:t>和</a:t>
                </a:r>
                <a:r>
                  <a:rPr lang="en-US" altLang="zh-CN" sz="2400" b="1" kern="100" dirty="0">
                    <a:effectLst/>
                  </a:rPr>
                  <a:t>V</a:t>
                </a:r>
                <a:r>
                  <a:rPr lang="en-US" altLang="zh-CN" sz="2400" b="1" kern="100" baseline="30000" dirty="0">
                    <a:effectLst/>
                  </a:rPr>
                  <a:t>*</a:t>
                </a:r>
                <a:r>
                  <a:rPr lang="en-US" altLang="zh-CN" sz="2400" b="1" kern="100" dirty="0">
                    <a:effectLst/>
                  </a:rPr>
                  <a:t> </a:t>
                </a:r>
                <a:r>
                  <a:rPr lang="zh-CN" altLang="zh-CN" sz="2400" b="1" kern="100" dirty="0">
                    <a:effectLst/>
                  </a:rPr>
                  <a:t>具有如下关系：</a:t>
                </a:r>
                <a:endParaRPr lang="zh-CN" altLang="zh-CN" sz="2400" kern="100" dirty="0">
                  <a:effectLst/>
                </a:endParaRPr>
              </a:p>
              <a:p>
                <a:pPr indent="0" algn="ctr">
                  <a:lnSpc>
                    <a:spcPct val="100000"/>
                  </a:lnSpc>
                  <a:spcBef>
                    <a:spcPts val="600"/>
                  </a:spcBef>
                  <a:buNone/>
                </a:pPr>
                <a14:m>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𝑽</m:t>
                        </m:r>
                      </m:e>
                      <m:sup>
                        <m:r>
                          <a:rPr lang="zh-CN" altLang="en-US" sz="2400" b="1" i="1" kern="100">
                            <a:effectLst/>
                            <a:latin typeface="Cambria Math" panose="02040503050406030204" pitchFamily="18" charset="0"/>
                            <a:cs typeface="MS Gothic" panose="020B0609070205080204" pitchFamily="49" charset="-128"/>
                          </a:rPr>
                          <m:t>∗</m:t>
                        </m:r>
                      </m:sup>
                    </m:s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limLow>
                      <m:limLowPr>
                        <m:ctrlPr>
                          <a:rPr lang="zh-CN" altLang="zh-CN" sz="2400" b="1" i="1" kern="100">
                            <a:effectLst/>
                            <a:latin typeface="Cambria Math" panose="02040503050406030204" pitchFamily="18" charset="0"/>
                          </a:rPr>
                        </m:ctrlPr>
                      </m:limLowPr>
                      <m:e>
                        <m:r>
                          <a:rPr lang="en-US" altLang="zh-CN" sz="2400" b="1" i="1" kern="100">
                            <a:effectLst/>
                            <a:latin typeface="Cambria Math" panose="02040503050406030204" pitchFamily="18" charset="0"/>
                          </a:rPr>
                          <m:t>𝒎𝒂𝒙</m:t>
                        </m:r>
                      </m:e>
                      <m:lim>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lim>
                    </m:limLow>
                    <m:r>
                      <a:rPr lang="en-US" altLang="zh-CN" sz="2400" b="1" i="1" kern="100">
                        <a:effectLst/>
                        <a:latin typeface="Cambria Math" panose="02040503050406030204" pitchFamily="18" charset="0"/>
                      </a:rPr>
                      <m:t>𝑸</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en-US" altLang="zh-CN" sz="2400" b="1" kern="100" dirty="0">
                    <a:effectLst/>
                  </a:rPr>
                  <a:t>    </a:t>
                </a:r>
                <a:r>
                  <a:rPr lang="zh-CN" altLang="zh-CN" sz="2400" b="1" kern="100" dirty="0">
                    <a:effectLst/>
                  </a:rPr>
                  <a:t>（</a:t>
                </a:r>
                <a:r>
                  <a:rPr lang="en-US" altLang="zh-CN" sz="2400" b="1" kern="100" dirty="0">
                    <a:effectLst/>
                  </a:rPr>
                  <a:t>6</a:t>
                </a:r>
                <a:r>
                  <a:rPr lang="zh-CN" altLang="zh-CN" sz="2400" b="1" kern="100" dirty="0">
                    <a:effectLst/>
                  </a:rPr>
                  <a:t>）</a:t>
                </a:r>
                <a:endParaRPr lang="zh-CN" altLang="zh-CN" sz="2400" kern="100" dirty="0">
                  <a:effectLst/>
                </a:endParaRPr>
              </a:p>
              <a:p>
                <a:pPr indent="0" algn="just">
                  <a:buNone/>
                </a:pPr>
                <a:r>
                  <a:rPr lang="zh-CN" altLang="zh-CN" sz="2400" b="1" kern="100" dirty="0">
                    <a:effectLst/>
                  </a:rPr>
                  <a:t>把（</a:t>
                </a:r>
                <a:r>
                  <a:rPr lang="en-US" altLang="zh-CN" sz="2400" b="1" kern="100" dirty="0">
                    <a:effectLst/>
                  </a:rPr>
                  <a:t>6</a:t>
                </a:r>
                <a:r>
                  <a:rPr lang="zh-CN" altLang="zh-CN" sz="2400" b="1" kern="100" dirty="0">
                    <a:effectLst/>
                  </a:rPr>
                  <a:t>）代入（</a:t>
                </a:r>
                <a:r>
                  <a:rPr lang="en-US" altLang="zh-CN" sz="2400" b="1" kern="100" dirty="0">
                    <a:effectLst/>
                  </a:rPr>
                  <a:t>4</a:t>
                </a:r>
                <a:r>
                  <a:rPr lang="zh-CN" altLang="zh-CN" sz="2400" b="1" kern="100" dirty="0">
                    <a:effectLst/>
                  </a:rPr>
                  <a:t>）可得</a:t>
                </a:r>
                <a:endParaRPr lang="zh-CN" altLang="zh-CN" sz="2400" kern="100" dirty="0">
                  <a:effectLst/>
                </a:endParaRPr>
              </a:p>
              <a:p>
                <a:pPr indent="0" algn="ctr">
                  <a:lnSpc>
                    <a:spcPct val="100000"/>
                  </a:lnSpc>
                  <a:spcBef>
                    <a:spcPts val="600"/>
                  </a:spcBef>
                  <a:buNone/>
                </a:pPr>
                <a14:m>
                  <m:oMath xmlns:m="http://schemas.openxmlformats.org/officeDocument/2006/math">
                    <m:r>
                      <a:rPr lang="en-US" altLang="zh-CN" sz="2400" b="1" i="1" kern="100" smtClean="0">
                        <a:solidFill>
                          <a:srgbClr val="C00000"/>
                        </a:solidFill>
                        <a:effectLst/>
                        <a:latin typeface="Cambria Math" panose="02040503050406030204" pitchFamily="18" charset="0"/>
                      </a:rPr>
                      <m:t>𝑸</m:t>
                    </m:r>
                    <m:r>
                      <a:rPr lang="en-US" altLang="zh-CN" sz="2400" b="1" i="1" kern="100" smtClean="0">
                        <a:solidFill>
                          <a:srgbClr val="C00000"/>
                        </a:solidFill>
                        <a:effectLst/>
                        <a:latin typeface="Cambria Math" panose="02040503050406030204" pitchFamily="18" charset="0"/>
                      </a:rPr>
                      <m:t>(</m:t>
                    </m:r>
                    <m:r>
                      <a:rPr lang="en-US" altLang="zh-CN" sz="2400" b="1" i="1" kern="100" smtClean="0">
                        <a:solidFill>
                          <a:srgbClr val="C00000"/>
                        </a:solidFill>
                        <a:effectLst/>
                        <a:latin typeface="Cambria Math" panose="02040503050406030204" pitchFamily="18" charset="0"/>
                      </a:rPr>
                      <m:t>𝒔</m:t>
                    </m:r>
                    <m:r>
                      <a:rPr lang="en-US" altLang="zh-CN" sz="2400" b="1" i="1" kern="100" smtClean="0">
                        <a:solidFill>
                          <a:srgbClr val="C00000"/>
                        </a:solidFill>
                        <a:effectLst/>
                        <a:latin typeface="Cambria Math" panose="02040503050406030204" pitchFamily="18" charset="0"/>
                      </a:rPr>
                      <m:t>,</m:t>
                    </m:r>
                    <m:r>
                      <a:rPr lang="en-US" altLang="zh-CN" sz="2400" b="1" i="1" kern="100" smtClean="0">
                        <a:solidFill>
                          <a:srgbClr val="C00000"/>
                        </a:solidFill>
                        <a:effectLst/>
                        <a:latin typeface="Cambria Math" panose="02040503050406030204" pitchFamily="18" charset="0"/>
                      </a:rPr>
                      <m:t>𝒂</m:t>
                    </m:r>
                    <m:r>
                      <a:rPr lang="en-US" altLang="zh-CN" sz="2400" b="1" i="1" kern="100" smtClean="0">
                        <a:solidFill>
                          <a:srgbClr val="C00000"/>
                        </a:solidFill>
                        <a:effectLst/>
                        <a:latin typeface="Cambria Math" panose="02040503050406030204" pitchFamily="18" charset="0"/>
                      </a:rPr>
                      <m:t>)=</m:t>
                    </m:r>
                    <m:r>
                      <a:rPr lang="en-US" altLang="zh-CN" sz="2400" b="1" i="1" kern="100" smtClean="0">
                        <a:solidFill>
                          <a:srgbClr val="C00000"/>
                        </a:solidFill>
                        <a:effectLst/>
                        <a:latin typeface="Cambria Math" panose="02040503050406030204" pitchFamily="18" charset="0"/>
                      </a:rPr>
                      <m:t>𝒓</m:t>
                    </m:r>
                    <m:r>
                      <a:rPr lang="en-US" altLang="zh-CN" sz="2400" b="1" i="1" kern="100" smtClean="0">
                        <a:solidFill>
                          <a:srgbClr val="C00000"/>
                        </a:solidFill>
                        <a:effectLst/>
                        <a:latin typeface="Cambria Math" panose="02040503050406030204" pitchFamily="18" charset="0"/>
                      </a:rPr>
                      <m:t>(</m:t>
                    </m:r>
                    <m:r>
                      <a:rPr lang="en-US" altLang="zh-CN" sz="2400" b="1" i="1" kern="100" smtClean="0">
                        <a:solidFill>
                          <a:srgbClr val="C00000"/>
                        </a:solidFill>
                        <a:effectLst/>
                        <a:latin typeface="Cambria Math" panose="02040503050406030204" pitchFamily="18" charset="0"/>
                      </a:rPr>
                      <m:t>𝒔</m:t>
                    </m:r>
                    <m:r>
                      <a:rPr lang="en-US" altLang="zh-CN" sz="2400" b="1" i="1" kern="100" smtClean="0">
                        <a:solidFill>
                          <a:srgbClr val="C00000"/>
                        </a:solidFill>
                        <a:effectLst/>
                        <a:latin typeface="Cambria Math" panose="02040503050406030204" pitchFamily="18" charset="0"/>
                      </a:rPr>
                      <m:t>,</m:t>
                    </m:r>
                    <m:r>
                      <a:rPr lang="en-US" altLang="zh-CN" sz="2400" b="1" i="1" kern="100" smtClean="0">
                        <a:solidFill>
                          <a:srgbClr val="C00000"/>
                        </a:solidFill>
                        <a:effectLst/>
                        <a:latin typeface="Cambria Math" panose="02040503050406030204" pitchFamily="18" charset="0"/>
                      </a:rPr>
                      <m:t>𝒂</m:t>
                    </m:r>
                    <m:r>
                      <a:rPr lang="en-US" altLang="zh-CN" sz="2400" b="1" i="1" kern="100" smtClean="0">
                        <a:solidFill>
                          <a:srgbClr val="C00000"/>
                        </a:solidFill>
                        <a:effectLst/>
                        <a:latin typeface="Cambria Math" panose="02040503050406030204" pitchFamily="18" charset="0"/>
                      </a:rPr>
                      <m:t>)+</m:t>
                    </m:r>
                    <m:r>
                      <a:rPr lang="en-US" altLang="zh-CN" sz="2400" b="1" i="1" kern="100" smtClean="0">
                        <a:solidFill>
                          <a:srgbClr val="C00000"/>
                        </a:solidFill>
                        <a:effectLst/>
                        <a:latin typeface="Cambria Math" panose="02040503050406030204" pitchFamily="18" charset="0"/>
                      </a:rPr>
                      <m:t>𝜸</m:t>
                    </m:r>
                    <m:limLow>
                      <m:limLowPr>
                        <m:ctrlPr>
                          <a:rPr lang="zh-CN" altLang="zh-CN" sz="2400" b="1" i="1" kern="100">
                            <a:solidFill>
                              <a:srgbClr val="C00000"/>
                            </a:solidFill>
                            <a:effectLst/>
                            <a:latin typeface="Cambria Math" panose="02040503050406030204" pitchFamily="18" charset="0"/>
                          </a:rPr>
                        </m:ctrlPr>
                      </m:limLowPr>
                      <m:e>
                        <m:r>
                          <a:rPr lang="en-US" altLang="zh-CN" sz="2400" b="1" i="1" kern="100">
                            <a:solidFill>
                              <a:srgbClr val="C00000"/>
                            </a:solidFill>
                            <a:effectLst/>
                            <a:latin typeface="Cambria Math" panose="02040503050406030204" pitchFamily="18" charset="0"/>
                          </a:rPr>
                          <m:t>𝒎𝒂𝒙</m:t>
                        </m:r>
                      </m:e>
                      <m:lim>
                        <m:r>
                          <a:rPr lang="en-US" altLang="zh-CN" sz="2400" b="1" i="1" kern="100">
                            <a:solidFill>
                              <a:srgbClr val="C00000"/>
                            </a:solidFill>
                            <a:effectLst/>
                            <a:latin typeface="Cambria Math" panose="02040503050406030204" pitchFamily="18" charset="0"/>
                          </a:rPr>
                          <m:t>𝒂</m:t>
                        </m:r>
                        <m:r>
                          <a:rPr lang="en-US" altLang="zh-CN" sz="2400" b="1" i="1" kern="100">
                            <a:solidFill>
                              <a:srgbClr val="C00000"/>
                            </a:solidFill>
                            <a:effectLst/>
                            <a:latin typeface="Cambria Math" panose="02040503050406030204" pitchFamily="18" charset="0"/>
                          </a:rPr>
                          <m:t>′</m:t>
                        </m:r>
                      </m:lim>
                    </m:limLow>
                    <m:r>
                      <a:rPr lang="en-US" altLang="zh-CN" sz="2400" b="1" i="1" kern="100">
                        <a:solidFill>
                          <a:srgbClr val="C00000"/>
                        </a:solidFill>
                        <a:effectLst/>
                        <a:latin typeface="Cambria Math" panose="02040503050406030204" pitchFamily="18" charset="0"/>
                      </a:rPr>
                      <m:t>𝑸</m:t>
                    </m:r>
                    <m:r>
                      <a:rPr lang="en-US" altLang="zh-CN" sz="2400" b="1" i="1" kern="100">
                        <a:solidFill>
                          <a:srgbClr val="C00000"/>
                        </a:solidFill>
                        <a:effectLst/>
                        <a:latin typeface="Cambria Math" panose="02040503050406030204" pitchFamily="18" charset="0"/>
                      </a:rPr>
                      <m:t>(</m:t>
                    </m:r>
                    <m:r>
                      <a:rPr lang="en-US" altLang="zh-CN" sz="2400" b="1" i="1" kern="100">
                        <a:solidFill>
                          <a:srgbClr val="C00000"/>
                        </a:solidFill>
                        <a:effectLst/>
                        <a:latin typeface="Cambria Math" panose="02040503050406030204" pitchFamily="18" charset="0"/>
                      </a:rPr>
                      <m:t>𝜹</m:t>
                    </m:r>
                    <m:r>
                      <a:rPr lang="en-US" altLang="zh-CN" sz="2400" b="1" i="1" kern="100">
                        <a:solidFill>
                          <a:srgbClr val="C00000"/>
                        </a:solidFill>
                        <a:effectLst/>
                        <a:latin typeface="Cambria Math" panose="02040503050406030204" pitchFamily="18" charset="0"/>
                      </a:rPr>
                      <m:t>(</m:t>
                    </m:r>
                    <m:r>
                      <a:rPr lang="en-US" altLang="zh-CN" sz="2400" b="1" i="1" kern="100">
                        <a:solidFill>
                          <a:srgbClr val="C00000"/>
                        </a:solidFill>
                        <a:effectLst/>
                        <a:latin typeface="Cambria Math" panose="02040503050406030204" pitchFamily="18" charset="0"/>
                      </a:rPr>
                      <m:t>𝒔</m:t>
                    </m:r>
                    <m:r>
                      <a:rPr lang="en-US" altLang="zh-CN" sz="2400" b="1" i="1" kern="100">
                        <a:solidFill>
                          <a:srgbClr val="C00000"/>
                        </a:solidFill>
                        <a:effectLst/>
                        <a:latin typeface="Cambria Math" panose="02040503050406030204" pitchFamily="18" charset="0"/>
                      </a:rPr>
                      <m:t>,</m:t>
                    </m:r>
                    <m:r>
                      <a:rPr lang="en-US" altLang="zh-CN" sz="2400" b="1" i="1" kern="100">
                        <a:solidFill>
                          <a:srgbClr val="C00000"/>
                        </a:solidFill>
                        <a:effectLst/>
                        <a:latin typeface="Cambria Math" panose="02040503050406030204" pitchFamily="18" charset="0"/>
                      </a:rPr>
                      <m:t>𝒂</m:t>
                    </m:r>
                    <m:r>
                      <a:rPr lang="en-US" altLang="zh-CN" sz="2400" b="1" i="1" kern="100">
                        <a:solidFill>
                          <a:srgbClr val="C00000"/>
                        </a:solidFill>
                        <a:effectLst/>
                        <a:latin typeface="Cambria Math" panose="02040503050406030204" pitchFamily="18" charset="0"/>
                      </a:rPr>
                      <m:t>),</m:t>
                    </m:r>
                    <m:r>
                      <a:rPr lang="en-US" altLang="zh-CN" sz="2400" b="1" i="1" kern="100">
                        <a:solidFill>
                          <a:srgbClr val="C00000"/>
                        </a:solidFill>
                        <a:effectLst/>
                        <a:latin typeface="Cambria Math" panose="02040503050406030204" pitchFamily="18" charset="0"/>
                      </a:rPr>
                      <m:t>𝒂</m:t>
                    </m:r>
                    <m:r>
                      <a:rPr lang="en-US" altLang="zh-CN" sz="2400" b="1" i="1" kern="100">
                        <a:solidFill>
                          <a:srgbClr val="C00000"/>
                        </a:solidFill>
                        <a:effectLst/>
                        <a:latin typeface="Cambria Math" panose="02040503050406030204" pitchFamily="18" charset="0"/>
                      </a:rPr>
                      <m:t>′)</m:t>
                    </m:r>
                  </m:oMath>
                </a14:m>
                <a:r>
                  <a:rPr lang="en-US" altLang="zh-CN" sz="2400" b="1" kern="100" dirty="0">
                    <a:solidFill>
                      <a:srgbClr val="C00000"/>
                    </a:solidFill>
                    <a:effectLst/>
                  </a:rPr>
                  <a:t> (7)    </a:t>
                </a:r>
                <a:r>
                  <a:rPr lang="zh-CN" altLang="en-US" sz="2400" b="1" kern="100" dirty="0">
                    <a:solidFill>
                      <a:srgbClr val="C00000"/>
                    </a:solidFill>
                    <a:effectLst/>
                  </a:rPr>
                  <a:t>递归公式</a:t>
                </a:r>
                <a:endParaRPr lang="zh-CN" altLang="zh-CN" sz="2400" kern="100" dirty="0">
                  <a:solidFill>
                    <a:srgbClr val="C00000"/>
                  </a:solidFill>
                  <a:effectLst/>
                </a:endParaRPr>
              </a:p>
              <a:p>
                <a:pPr marL="0" indent="0" algn="just">
                  <a:lnSpc>
                    <a:spcPct val="150000"/>
                  </a:lnSpc>
                  <a:spcBef>
                    <a:spcPts val="0"/>
                  </a:spcBef>
                  <a:buNone/>
                  <a:tabLst>
                    <a:tab pos="266700" algn="l"/>
                  </a:tabLst>
                </a:pPr>
                <a:r>
                  <a:rPr lang="zh-CN" altLang="zh-CN" sz="2400" b="1" kern="100" dirty="0">
                    <a:effectLst/>
                  </a:rPr>
                  <a:t>设</a:t>
                </a:r>
                <a14:m>
                  <m:oMath xmlns:m="http://schemas.openxmlformats.org/officeDocument/2006/math">
                    <m:acc>
                      <m:accPr>
                        <m:chr m:val="̂"/>
                        <m:ctrlPr>
                          <a:rPr lang="zh-CN" altLang="en-US" sz="2400" b="1" i="1" kern="100" smtClean="0">
                            <a:effectLst/>
                            <a:latin typeface="Cambria Math" panose="02040503050406030204" pitchFamily="18" charset="0"/>
                          </a:rPr>
                        </m:ctrlPr>
                      </m:accPr>
                      <m:e>
                        <m:r>
                          <a:rPr lang="en-US" altLang="zh-CN" sz="2400" b="1" i="1" kern="100">
                            <a:latin typeface="Cambria Math" panose="02040503050406030204" pitchFamily="18" charset="0"/>
                          </a:rPr>
                          <m:t>𝑸</m:t>
                        </m:r>
                      </m:e>
                    </m:acc>
                    <m:r>
                      <a:rPr lang="zh-CN" altLang="zh-CN" sz="2400" b="1" i="1" kern="100" smtClean="0">
                        <a:effectLst/>
                        <a:latin typeface="Cambria Math" panose="02040503050406030204" pitchFamily="18" charset="0"/>
                      </a:rPr>
                      <m:t> </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zh-CN" altLang="zh-CN" sz="2400" b="1" kern="100" dirty="0">
                    <a:effectLst/>
                  </a:rPr>
                  <a:t>是实际</a:t>
                </a:r>
                <a14:m>
                  <m:oMath xmlns:m="http://schemas.openxmlformats.org/officeDocument/2006/math">
                    <m:r>
                      <a:rPr lang="en-US" altLang="zh-CN" sz="2400" b="1" i="1" kern="100" dirty="0" smtClean="0">
                        <a:effectLst/>
                        <a:latin typeface="Cambria Math" panose="02040503050406030204" pitchFamily="18" charset="0"/>
                      </a:rPr>
                      <m:t>𝑸</m:t>
                    </m:r>
                    <m:r>
                      <a:rPr lang="en-US" altLang="zh-CN" sz="2400" b="1" i="1" kern="100" dirty="0" smtClean="0">
                        <a:effectLst/>
                        <a:latin typeface="Cambria Math" panose="02040503050406030204" pitchFamily="18" charset="0"/>
                      </a:rPr>
                      <m:t>(</m:t>
                    </m:r>
                    <m:r>
                      <a:rPr lang="en-US" altLang="zh-CN" sz="2400" b="1" i="1" kern="100" dirty="0" err="1">
                        <a:effectLst/>
                        <a:latin typeface="Cambria Math" panose="02040503050406030204" pitchFamily="18" charset="0"/>
                      </a:rPr>
                      <m:t>𝒔</m:t>
                    </m:r>
                    <m:r>
                      <a:rPr lang="en-US" altLang="zh-CN" sz="2400" b="1" i="1" kern="100" dirty="0" err="1">
                        <a:effectLst/>
                        <a:latin typeface="Cambria Math" panose="02040503050406030204" pitchFamily="18" charset="0"/>
                      </a:rPr>
                      <m:t>,</m:t>
                    </m:r>
                    <m:r>
                      <a:rPr lang="en-US" altLang="zh-CN" sz="2400" b="1" i="1" kern="100" dirty="0" err="1">
                        <a:effectLst/>
                        <a:latin typeface="Cambria Math" panose="02040503050406030204" pitchFamily="18" charset="0"/>
                      </a:rPr>
                      <m:t>𝒂</m:t>
                    </m:r>
                    <m:r>
                      <a:rPr lang="en-US" altLang="zh-CN" sz="2400" b="1" i="1" kern="100" dirty="0">
                        <a:effectLst/>
                        <a:latin typeface="Cambria Math" panose="02040503050406030204" pitchFamily="18" charset="0"/>
                      </a:rPr>
                      <m:t>)</m:t>
                    </m:r>
                  </m:oMath>
                </a14:m>
                <a:r>
                  <a:rPr lang="zh-CN" altLang="zh-CN" sz="2400" b="1" kern="100" dirty="0">
                    <a:effectLst/>
                  </a:rPr>
                  <a:t>的估计。我们不必知道函数</a:t>
                </a:r>
                <a14:m>
                  <m:oMath xmlns:m="http://schemas.openxmlformats.org/officeDocument/2006/math">
                    <m:r>
                      <a:rPr lang="en-US" altLang="zh-CN" sz="2400" b="1" i="1" kern="100" dirty="0" smtClean="0">
                        <a:effectLst/>
                        <a:latin typeface="Cambria Math" panose="02040503050406030204" pitchFamily="18" charset="0"/>
                      </a:rPr>
                      <m:t>𝒓</m:t>
                    </m:r>
                  </m:oMath>
                </a14:m>
                <a:r>
                  <a:rPr lang="zh-CN" altLang="zh-CN" sz="2400" b="1" kern="100" dirty="0">
                    <a:effectLst/>
                  </a:rPr>
                  <a:t>，但可以通过观察得到回报值；也不必知道函数</a:t>
                </a:r>
                <a14:m>
                  <m:oMath xmlns:m="http://schemas.openxmlformats.org/officeDocument/2006/math">
                    <m:r>
                      <a:rPr lang="zh-CN" altLang="zh-CN" sz="2400" b="1" i="1" kern="100" dirty="0" smtClean="0">
                        <a:effectLst/>
                        <a:latin typeface="Cambria Math" panose="02040503050406030204" pitchFamily="18" charset="0"/>
                      </a:rPr>
                      <m:t>𝜹</m:t>
                    </m:r>
                  </m:oMath>
                </a14:m>
                <a:r>
                  <a:rPr lang="zh-CN" altLang="zh-CN" sz="2400" b="1" kern="100" dirty="0">
                    <a:effectLst/>
                  </a:rPr>
                  <a:t>，但可以通过观察得到下一个状态</a:t>
                </a:r>
                <a14:m>
                  <m:oMath xmlns:m="http://schemas.openxmlformats.org/officeDocument/2006/math">
                    <m:r>
                      <a:rPr lang="en-US" altLang="zh-CN" sz="2400" b="1" i="1" kern="100" dirty="0" smtClean="0">
                        <a:effectLst/>
                        <a:latin typeface="Cambria Math" panose="02040503050406030204" pitchFamily="18" charset="0"/>
                      </a:rPr>
                      <m:t>𝒔</m:t>
                    </m:r>
                    <m:r>
                      <a:rPr lang="en-US" altLang="zh-CN" sz="2400" b="1" i="1" kern="100" dirty="0" smtClean="0">
                        <a:effectLst/>
                        <a:latin typeface="Cambria Math" panose="02040503050406030204" pitchFamily="18" charset="0"/>
                      </a:rPr>
                      <m:t>′</m:t>
                    </m:r>
                  </m:oMath>
                </a14:m>
                <a:r>
                  <a:rPr lang="zh-CN" altLang="zh-CN" sz="2400" b="1" kern="100" dirty="0">
                    <a:effectLst/>
                  </a:rPr>
                  <a:t>。于是</a:t>
                </a:r>
                <a:r>
                  <a:rPr lang="en-US" altLang="zh-CN" sz="2400" b="1" kern="100" dirty="0">
                    <a:effectLst/>
                  </a:rPr>
                  <a:t>Q</a:t>
                </a:r>
                <a:r>
                  <a:rPr lang="zh-CN" altLang="zh-CN" sz="2400" b="1" kern="100" dirty="0">
                    <a:effectLst/>
                  </a:rPr>
                  <a:t>学习算法的训练规则为：</a:t>
                </a:r>
                <a:endParaRPr lang="zh-CN" altLang="zh-CN" sz="2400" kern="100" dirty="0">
                  <a:effectLst/>
                </a:endParaRPr>
              </a:p>
              <a:p>
                <a:pPr marL="0" indent="0" algn="ctr">
                  <a:lnSpc>
                    <a:spcPct val="100000"/>
                  </a:lnSpc>
                  <a:spcBef>
                    <a:spcPts val="0"/>
                  </a:spcBef>
                  <a:buNone/>
                  <a:tabLst>
                    <a:tab pos="266700" algn="l"/>
                  </a:tabLst>
                </a:pPr>
                <a14:m>
                  <m:oMath xmlns:m="http://schemas.openxmlformats.org/officeDocument/2006/math">
                    <m:acc>
                      <m:accPr>
                        <m:chr m:val="̂"/>
                        <m:ctrlPr>
                          <a:rPr lang="zh-CN" altLang="en-US" sz="2400" b="1" i="1" kern="100" smtClean="0">
                            <a:solidFill>
                              <a:srgbClr val="C00000"/>
                            </a:solidFill>
                            <a:latin typeface="Cambria Math" panose="02040503050406030204" pitchFamily="18" charset="0"/>
                          </a:rPr>
                        </m:ctrlPr>
                      </m:accPr>
                      <m:e>
                        <m:r>
                          <a:rPr lang="en-US" altLang="zh-CN" sz="2400" b="1" i="1" kern="100">
                            <a:solidFill>
                              <a:srgbClr val="C00000"/>
                            </a:solidFill>
                            <a:latin typeface="Cambria Math" panose="02040503050406030204" pitchFamily="18" charset="0"/>
                          </a:rPr>
                          <m:t>𝑸</m:t>
                        </m:r>
                      </m:e>
                    </m:acc>
                    <m:r>
                      <a:rPr lang="en-US" altLang="zh-CN" sz="2400" b="1" i="1" kern="100">
                        <a:solidFill>
                          <a:srgbClr val="C00000"/>
                        </a:solidFill>
                        <a:effectLst/>
                        <a:latin typeface="Cambria Math" panose="02040503050406030204" pitchFamily="18" charset="0"/>
                        <a:cs typeface="Times New Roman" panose="02020603050405020304" pitchFamily="18" charset="0"/>
                      </a:rPr>
                      <m:t>(</m:t>
                    </m:r>
                    <m:r>
                      <a:rPr lang="en-US" altLang="zh-CN" sz="2400" b="1" i="1" kern="100">
                        <a:solidFill>
                          <a:srgbClr val="C00000"/>
                        </a:solidFill>
                        <a:effectLst/>
                        <a:latin typeface="Cambria Math" panose="02040503050406030204" pitchFamily="18" charset="0"/>
                        <a:cs typeface="Times New Roman" panose="02020603050405020304" pitchFamily="18" charset="0"/>
                      </a:rPr>
                      <m:t>𝒔</m:t>
                    </m:r>
                    <m:r>
                      <a:rPr lang="en-US" altLang="zh-CN" sz="2400" b="1" i="1" kern="100">
                        <a:solidFill>
                          <a:srgbClr val="C00000"/>
                        </a:solidFill>
                        <a:effectLst/>
                        <a:latin typeface="Cambria Math" panose="02040503050406030204" pitchFamily="18" charset="0"/>
                        <a:cs typeface="Times New Roman" panose="02020603050405020304" pitchFamily="18" charset="0"/>
                      </a:rPr>
                      <m:t>,</m:t>
                    </m:r>
                    <m:r>
                      <a:rPr lang="en-US" altLang="zh-CN" sz="2400" b="1" i="1" kern="100">
                        <a:solidFill>
                          <a:srgbClr val="C00000"/>
                        </a:solidFill>
                        <a:effectLst/>
                        <a:latin typeface="Cambria Math" panose="02040503050406030204" pitchFamily="18" charset="0"/>
                        <a:cs typeface="Times New Roman" panose="02020603050405020304" pitchFamily="18" charset="0"/>
                      </a:rPr>
                      <m:t>𝒂</m:t>
                    </m:r>
                    <m:r>
                      <a:rPr lang="en-US" altLang="zh-CN" sz="2400" b="1" i="1" kern="100">
                        <a:solidFill>
                          <a:srgbClr val="C00000"/>
                        </a:solidFill>
                        <a:effectLst/>
                        <a:latin typeface="Cambria Math" panose="02040503050406030204" pitchFamily="18" charset="0"/>
                        <a:cs typeface="Times New Roman" panose="02020603050405020304" pitchFamily="18" charset="0"/>
                      </a:rPr>
                      <m:t>)=</m:t>
                    </m:r>
                    <m:r>
                      <a:rPr lang="en-US" altLang="zh-CN" sz="2400" b="1" i="1" kern="100">
                        <a:solidFill>
                          <a:srgbClr val="C00000"/>
                        </a:solidFill>
                        <a:effectLst/>
                        <a:latin typeface="Cambria Math" panose="02040503050406030204" pitchFamily="18" charset="0"/>
                        <a:cs typeface="Times New Roman" panose="02020603050405020304" pitchFamily="18" charset="0"/>
                      </a:rPr>
                      <m:t>𝒓</m:t>
                    </m:r>
                    <m:r>
                      <a:rPr lang="en-US" altLang="zh-CN" sz="2400" b="1" i="1" kern="100">
                        <a:solidFill>
                          <a:srgbClr val="C00000"/>
                        </a:solidFill>
                        <a:effectLst/>
                        <a:latin typeface="Cambria Math" panose="02040503050406030204" pitchFamily="18" charset="0"/>
                        <a:cs typeface="Times New Roman" panose="02020603050405020304" pitchFamily="18" charset="0"/>
                      </a:rPr>
                      <m:t>+</m:t>
                    </m:r>
                    <m:r>
                      <a:rPr lang="en-US" altLang="zh-CN" sz="2400" b="1" i="1" kern="100">
                        <a:solidFill>
                          <a:srgbClr val="C00000"/>
                        </a:solidFill>
                        <a:effectLst/>
                        <a:latin typeface="Cambria Math" panose="02040503050406030204" pitchFamily="18" charset="0"/>
                        <a:cs typeface="Times New Roman" panose="02020603050405020304" pitchFamily="18" charset="0"/>
                      </a:rPr>
                      <m:t>𝜸</m:t>
                    </m:r>
                    <m:limLow>
                      <m:limLowPr>
                        <m:ctrlPr>
                          <a:rPr lang="zh-CN" altLang="zh-CN" sz="2400" b="1" i="1">
                            <a:solidFill>
                              <a:srgbClr val="C00000"/>
                            </a:solidFill>
                            <a:effectLst/>
                            <a:latin typeface="Cambria Math" panose="02040503050406030204" pitchFamily="18" charset="0"/>
                          </a:rPr>
                        </m:ctrlPr>
                      </m:limLowPr>
                      <m:e>
                        <m:r>
                          <a:rPr lang="en-US" altLang="zh-CN" sz="2400" b="1" i="1" kern="100">
                            <a:solidFill>
                              <a:srgbClr val="C00000"/>
                            </a:solidFill>
                            <a:effectLst/>
                            <a:latin typeface="Cambria Math" panose="02040503050406030204" pitchFamily="18" charset="0"/>
                            <a:cs typeface="Times New Roman" panose="02020603050405020304" pitchFamily="18" charset="0"/>
                          </a:rPr>
                          <m:t>𝒎𝒂𝒙</m:t>
                        </m:r>
                        <m:r>
                          <a:rPr lang="en-US" altLang="zh-CN" sz="2400" b="1" i="1" kern="100" smtClean="0">
                            <a:solidFill>
                              <a:srgbClr val="C00000"/>
                            </a:solidFill>
                            <a:effectLst/>
                            <a:latin typeface="Cambria Math" panose="02040503050406030204" pitchFamily="18" charset="0"/>
                            <a:cs typeface="Times New Roman" panose="02020603050405020304" pitchFamily="18" charset="0"/>
                          </a:rPr>
                          <m:t> </m:t>
                        </m:r>
                      </m:e>
                      <m:lim>
                        <m:r>
                          <a:rPr lang="en-US" altLang="zh-CN" sz="2400" b="1" i="1" kern="100">
                            <a:solidFill>
                              <a:srgbClr val="C00000"/>
                            </a:solidFill>
                            <a:effectLst/>
                            <a:latin typeface="Cambria Math" panose="02040503050406030204" pitchFamily="18" charset="0"/>
                            <a:cs typeface="Times New Roman" panose="02020603050405020304" pitchFamily="18" charset="0"/>
                          </a:rPr>
                          <m:t>𝒂</m:t>
                        </m:r>
                        <m:r>
                          <a:rPr lang="en-US" altLang="zh-CN" sz="2400" b="1" i="1" kern="100">
                            <a:solidFill>
                              <a:srgbClr val="C00000"/>
                            </a:solidFill>
                            <a:effectLst/>
                            <a:latin typeface="Cambria Math" panose="02040503050406030204" pitchFamily="18" charset="0"/>
                            <a:cs typeface="Times New Roman" panose="02020603050405020304" pitchFamily="18" charset="0"/>
                          </a:rPr>
                          <m:t>′</m:t>
                        </m:r>
                      </m:lim>
                    </m:limLow>
                    <m:acc>
                      <m:accPr>
                        <m:chr m:val="̂"/>
                        <m:ctrlPr>
                          <a:rPr lang="zh-CN" altLang="en-US" sz="2400" b="1" i="1" kern="100">
                            <a:solidFill>
                              <a:srgbClr val="C00000"/>
                            </a:solidFill>
                            <a:latin typeface="Cambria Math" panose="02040503050406030204" pitchFamily="18" charset="0"/>
                          </a:rPr>
                        </m:ctrlPr>
                      </m:accPr>
                      <m:e>
                        <m:r>
                          <a:rPr lang="en-US" altLang="zh-CN" sz="2400" b="1" i="1" kern="100">
                            <a:solidFill>
                              <a:srgbClr val="C00000"/>
                            </a:solidFill>
                            <a:latin typeface="Cambria Math" panose="02040503050406030204" pitchFamily="18" charset="0"/>
                          </a:rPr>
                          <m:t>𝑸</m:t>
                        </m:r>
                      </m:e>
                    </m:acc>
                    <m:r>
                      <a:rPr lang="en-US" altLang="zh-CN" sz="2400" b="1" i="1" kern="100">
                        <a:solidFill>
                          <a:srgbClr val="C00000"/>
                        </a:solidFill>
                        <a:effectLst/>
                        <a:latin typeface="Cambria Math" panose="02040503050406030204" pitchFamily="18" charset="0"/>
                        <a:cs typeface="Times New Roman" panose="02020603050405020304" pitchFamily="18" charset="0"/>
                      </a:rPr>
                      <m:t>(</m:t>
                    </m:r>
                    <m:r>
                      <a:rPr lang="en-US" altLang="zh-CN" sz="2400" b="1" i="1" kern="100">
                        <a:solidFill>
                          <a:srgbClr val="C00000"/>
                        </a:solidFill>
                        <a:effectLst/>
                        <a:latin typeface="Cambria Math" panose="02040503050406030204" pitchFamily="18" charset="0"/>
                        <a:cs typeface="Times New Roman" panose="02020603050405020304" pitchFamily="18" charset="0"/>
                      </a:rPr>
                      <m:t>𝒔</m:t>
                    </m:r>
                    <m:r>
                      <a:rPr lang="en-US" altLang="zh-CN" sz="2400" b="1" i="1" kern="100">
                        <a:solidFill>
                          <a:srgbClr val="C00000"/>
                        </a:solidFill>
                        <a:effectLst/>
                        <a:latin typeface="Cambria Math" panose="02040503050406030204" pitchFamily="18" charset="0"/>
                        <a:cs typeface="Times New Roman" panose="02020603050405020304" pitchFamily="18" charset="0"/>
                      </a:rPr>
                      <m:t>′,</m:t>
                    </m:r>
                    <m:r>
                      <a:rPr lang="en-US" altLang="zh-CN" sz="2400" b="1" i="1" kern="100">
                        <a:solidFill>
                          <a:srgbClr val="C00000"/>
                        </a:solidFill>
                        <a:effectLst/>
                        <a:latin typeface="Cambria Math" panose="02040503050406030204" pitchFamily="18" charset="0"/>
                        <a:cs typeface="Times New Roman" panose="02020603050405020304" pitchFamily="18" charset="0"/>
                      </a:rPr>
                      <m:t>𝒂</m:t>
                    </m:r>
                    <m:r>
                      <a:rPr lang="en-US" altLang="zh-CN" sz="2400" b="1" i="1" kern="100">
                        <a:solidFill>
                          <a:srgbClr val="C00000"/>
                        </a:solidFill>
                        <a:effectLst/>
                        <a:latin typeface="Cambria Math" panose="02040503050406030204" pitchFamily="18" charset="0"/>
                        <a:cs typeface="Times New Roman" panose="02020603050405020304" pitchFamily="18" charset="0"/>
                      </a:rPr>
                      <m:t>′)</m:t>
                    </m:r>
                  </m:oMath>
                </a14:m>
                <a:r>
                  <a:rPr lang="zh-CN" altLang="zh-CN" sz="2400" b="1" dirty="0">
                    <a:solidFill>
                      <a:srgbClr val="C00000"/>
                    </a:solidFill>
                  </a:rPr>
                  <a:t> （</a:t>
                </a:r>
                <a:r>
                  <a:rPr lang="en-US" altLang="zh-CN" sz="2400" b="1" dirty="0">
                    <a:solidFill>
                      <a:srgbClr val="C00000"/>
                    </a:solidFill>
                  </a:rPr>
                  <a:t>8</a:t>
                </a:r>
                <a:r>
                  <a:rPr lang="zh-CN" altLang="zh-CN" sz="2400" b="1" dirty="0">
                    <a:solidFill>
                      <a:srgbClr val="C00000"/>
                    </a:solidFill>
                  </a:rPr>
                  <a:t>）</a:t>
                </a:r>
                <a:endParaRPr lang="en-US" altLang="zh-CN" sz="2400" b="1" kern="100" dirty="0">
                  <a:solidFill>
                    <a:srgbClr val="C00000"/>
                  </a:solidFill>
                  <a:effectLst/>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5361214"/>
              </a:xfrm>
              <a:blipFill>
                <a:blip r:embed="rId3"/>
                <a:stretch>
                  <a:fillRect l="-904" r="-9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9325AFF-6D4A-4A63-96A2-379F5B8E645D}"/>
                  </a:ext>
                </a:extLst>
              </p:cNvPr>
              <p:cNvSpPr txBox="1"/>
              <p:nvPr/>
            </p:nvSpPr>
            <p:spPr>
              <a:xfrm>
                <a:off x="5337628" y="1599167"/>
                <a:ext cx="6096000" cy="461665"/>
              </a:xfrm>
              <a:prstGeom prst="rect">
                <a:avLst/>
              </a:prstGeom>
              <a:noFill/>
            </p:spPr>
            <p:txBody>
              <a:bodyPr wrap="square">
                <a:spAutoFit/>
              </a:bodyPr>
              <a:lstStyle/>
              <a:p>
                <a:pPr marL="0" indent="0" algn="ctr">
                  <a:lnSpc>
                    <a:spcPct val="100000"/>
                  </a:lnSpc>
                  <a:spcBef>
                    <a:spcPts val="0"/>
                  </a:spcBef>
                  <a:buNone/>
                </a:pPr>
                <a14:m>
                  <m:oMath xmlns:m="http://schemas.openxmlformats.org/officeDocument/2006/math">
                    <m:r>
                      <a:rPr lang="en-US" altLang="zh-CN" sz="2400" b="1" i="1" smtClean="0">
                        <a:latin typeface="Cambria Math" panose="02040503050406030204" pitchFamily="18" charset="0"/>
                      </a:rPr>
                      <m:t>𝑸</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𝒓</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𝜸</m:t>
                    </m:r>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𝑽</m:t>
                        </m:r>
                      </m:e>
                      <m:sup>
                        <m:r>
                          <a:rPr lang="zh-CN" altLang="en-US" sz="2400" b="1" i="1">
                            <a:latin typeface="Cambria Math" panose="02040503050406030204" pitchFamily="18" charset="0"/>
                          </a:rPr>
                          <m:t>∗</m:t>
                        </m:r>
                      </m:sup>
                    </m:sSup>
                    <m:r>
                      <a:rPr lang="en-US" altLang="zh-CN" sz="2400" b="1" i="1">
                        <a:latin typeface="Cambria Math" panose="02040503050406030204" pitchFamily="18" charset="0"/>
                      </a:rPr>
                      <m:t>(</m:t>
                    </m:r>
                    <m:r>
                      <a:rPr lang="en-US" altLang="zh-CN" sz="2400" b="1" i="1">
                        <a:latin typeface="Cambria Math" panose="02040503050406030204" pitchFamily="18" charset="0"/>
                      </a:rPr>
                      <m:t>𝜹</m:t>
                    </m:r>
                    <m:r>
                      <a:rPr lang="en-US" altLang="zh-CN" sz="2400" b="1" i="1">
                        <a:latin typeface="Cambria Math" panose="02040503050406030204" pitchFamily="18" charset="0"/>
                      </a:rPr>
                      <m:t>(</m:t>
                    </m:r>
                    <m:r>
                      <a:rPr lang="en-US" altLang="zh-CN" sz="2400" b="1" i="1">
                        <a:latin typeface="Cambria Math" panose="02040503050406030204" pitchFamily="18" charset="0"/>
                      </a:rPr>
                      <m:t>𝒔</m:t>
                    </m:r>
                    <m:r>
                      <a:rPr lang="en-US" altLang="zh-CN" sz="2400" b="1" i="1">
                        <a:latin typeface="Cambria Math" panose="02040503050406030204" pitchFamily="18" charset="0"/>
                      </a:rPr>
                      <m:t>,</m:t>
                    </m:r>
                    <m:r>
                      <a:rPr lang="en-US" altLang="zh-CN" sz="2400" b="1" i="1">
                        <a:latin typeface="Cambria Math" panose="02040503050406030204" pitchFamily="18" charset="0"/>
                      </a:rPr>
                      <m:t>𝒂</m:t>
                    </m:r>
                    <m:r>
                      <a:rPr lang="en-US" altLang="zh-CN" sz="2400" b="1" i="1">
                        <a:latin typeface="Cambria Math" panose="02040503050406030204" pitchFamily="18" charset="0"/>
                      </a:rPr>
                      <m:t>))</m:t>
                    </m:r>
                  </m:oMath>
                </a14:m>
                <a:r>
                  <a:rPr lang="en-US" altLang="zh-CN" sz="2400" b="1" dirty="0"/>
                  <a:t>     </a:t>
                </a:r>
                <a:r>
                  <a:rPr lang="zh-CN" altLang="zh-CN" sz="2400" b="1" dirty="0"/>
                  <a:t>（</a:t>
                </a:r>
                <a:r>
                  <a:rPr lang="en-US" altLang="zh-CN" sz="2400" b="1" dirty="0"/>
                  <a:t>4</a:t>
                </a:r>
                <a:r>
                  <a:rPr lang="zh-CN" altLang="zh-CN" sz="2400" b="1" dirty="0"/>
                  <a:t>）</a:t>
                </a:r>
                <a:endParaRPr lang="zh-CN" altLang="zh-CN" sz="2400" dirty="0"/>
              </a:p>
            </p:txBody>
          </p:sp>
        </mc:Choice>
        <mc:Fallback xmlns="">
          <p:sp>
            <p:nvSpPr>
              <p:cNvPr id="5" name="文本框 4">
                <a:extLst>
                  <a:ext uri="{FF2B5EF4-FFF2-40B4-BE49-F238E27FC236}">
                    <a16:creationId xmlns:a16="http://schemas.microsoft.com/office/drawing/2014/main" id="{F9325AFF-6D4A-4A63-96A2-379F5B8E645D}"/>
                  </a:ext>
                </a:extLst>
              </p:cNvPr>
              <p:cNvSpPr txBox="1">
                <a:spLocks noRot="1" noChangeAspect="1" noMove="1" noResize="1" noEditPoints="1" noAdjustHandles="1" noChangeArrowheads="1" noChangeShapeType="1" noTextEdit="1"/>
              </p:cNvSpPr>
              <p:nvPr/>
            </p:nvSpPr>
            <p:spPr>
              <a:xfrm>
                <a:off x="5337628" y="1599167"/>
                <a:ext cx="6096000" cy="461665"/>
              </a:xfrm>
              <a:prstGeom prst="rect">
                <a:avLst/>
              </a:prstGeom>
              <a:blipFill>
                <a:blip r:embed="rId4"/>
                <a:stretch>
                  <a:fillRect t="-10526" b="-28947"/>
                </a:stretch>
              </a:blipFill>
            </p:spPr>
            <p:txBody>
              <a:bodyPr/>
              <a:lstStyle/>
              <a:p>
                <a:r>
                  <a:rPr lang="zh-CN" altLang="en-US">
                    <a:noFill/>
                  </a:rPr>
                  <a:t> </a:t>
                </a:r>
              </a:p>
            </p:txBody>
          </p:sp>
        </mc:Fallback>
      </mc:AlternateContent>
      <p:sp>
        <p:nvSpPr>
          <p:cNvPr id="6" name="矩形: 圆角 5">
            <a:extLst>
              <a:ext uri="{FF2B5EF4-FFF2-40B4-BE49-F238E27FC236}">
                <a16:creationId xmlns:a16="http://schemas.microsoft.com/office/drawing/2014/main" id="{CBF93CF4-D0A2-4A09-A7E4-3426BB1B0EAF}"/>
              </a:ext>
            </a:extLst>
          </p:cNvPr>
          <p:cNvSpPr/>
          <p:nvPr/>
        </p:nvSpPr>
        <p:spPr>
          <a:xfrm>
            <a:off x="8385628" y="1575999"/>
            <a:ext cx="1603829" cy="508000"/>
          </a:xfrm>
          <a:prstGeom prst="round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1424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361214"/>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6.2</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函数的学习规则</a:t>
            </a:r>
            <a:endParaRPr lang="en-US" altLang="zh-CN" sz="2400" b="1" kern="100" dirty="0">
              <a:solidFill>
                <a:srgbClr val="0000FF"/>
              </a:solidFill>
              <a:effectLst/>
              <a:latin typeface="+mn-ea"/>
              <a:cs typeface="Times New Roman" panose="02020603050405020304" pitchFamily="18" charset="0"/>
            </a:endParaRPr>
          </a:p>
          <a:p>
            <a:pPr indent="0" algn="just">
              <a:buNone/>
            </a:pPr>
            <a:r>
              <a:rPr lang="zh-CN" altLang="en-US" sz="2400" b="1" kern="100" dirty="0">
                <a:effectLst/>
              </a:rPr>
              <a:t>根据训练规则，可以得到</a:t>
            </a:r>
            <a:endParaRPr lang="en-US" altLang="zh-CN" sz="2400" b="1" kern="100" dirty="0">
              <a:effectLst/>
            </a:endParaRPr>
          </a:p>
          <a:p>
            <a:pPr indent="0" algn="just">
              <a:buNone/>
            </a:pPr>
            <a:r>
              <a:rPr lang="zh-CN" altLang="en-US" sz="2400" b="1" kern="100" dirty="0">
                <a:effectLst/>
              </a:rPr>
              <a:t>确定性马尔可夫决策过程</a:t>
            </a:r>
            <a:endParaRPr lang="en-US" altLang="zh-CN" sz="2400" b="1" kern="100" dirty="0">
              <a:effectLst/>
            </a:endParaRPr>
          </a:p>
          <a:p>
            <a:pPr indent="0" algn="just">
              <a:buNone/>
            </a:pPr>
            <a:r>
              <a:rPr lang="zh-CN" altLang="en-US" sz="2400" b="1" kern="100" dirty="0">
                <a:effectLst/>
              </a:rPr>
              <a:t>的</a:t>
            </a:r>
            <a:r>
              <a:rPr lang="en-US" altLang="zh-CN" sz="2400" b="1" kern="100" dirty="0">
                <a:effectLst/>
              </a:rPr>
              <a:t>Q</a:t>
            </a:r>
            <a:r>
              <a:rPr lang="zh-CN" altLang="en-US" sz="2400" b="1" kern="100" dirty="0">
                <a:effectLst/>
              </a:rPr>
              <a:t>学习算法。</a:t>
            </a:r>
            <a:endParaRPr lang="en-US" altLang="zh-CN" sz="2400" b="1" kern="100" dirty="0">
              <a:effectLst/>
              <a:cs typeface="Times New Roman" panose="02020603050405020304" pitchFamily="18" charset="0"/>
            </a:endParaRPr>
          </a:p>
        </p:txBody>
      </p:sp>
      <p:pic>
        <p:nvPicPr>
          <p:cNvPr id="5" name="图片 4">
            <a:extLst>
              <a:ext uri="{FF2B5EF4-FFF2-40B4-BE49-F238E27FC236}">
                <a16:creationId xmlns:a16="http://schemas.microsoft.com/office/drawing/2014/main" id="{20FC5119-00BF-4A80-8E64-D8E472EFC8FD}"/>
              </a:ext>
            </a:extLst>
          </p:cNvPr>
          <p:cNvPicPr>
            <a:picLocks noChangeAspect="1"/>
          </p:cNvPicPr>
          <p:nvPr/>
        </p:nvPicPr>
        <p:blipFill>
          <a:blip r:embed="rId3"/>
          <a:stretch>
            <a:fillRect/>
          </a:stretch>
        </p:blipFill>
        <p:spPr>
          <a:xfrm>
            <a:off x="4656470" y="1139371"/>
            <a:ext cx="7272711" cy="5503803"/>
          </a:xfrm>
          <a:prstGeom prst="rect">
            <a:avLst/>
          </a:prstGeom>
        </p:spPr>
      </p:pic>
    </p:spTree>
    <p:extLst>
      <p:ext uri="{BB962C8B-B14F-4D97-AF65-F5344CB8AC3E}">
        <p14:creationId xmlns:p14="http://schemas.microsoft.com/office/powerpoint/2010/main" val="675200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263071" y="1690688"/>
            <a:ext cx="10795000" cy="5361214"/>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6.2</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函数的学习规则</a:t>
            </a:r>
            <a:endParaRPr lang="en-US" altLang="zh-CN" sz="2400" b="1" kern="100" dirty="0">
              <a:solidFill>
                <a:srgbClr val="0000FF"/>
              </a:solidFill>
              <a:effectLst/>
              <a:latin typeface="+mn-ea"/>
              <a:cs typeface="Times New Roman" panose="02020603050405020304" pitchFamily="18" charset="0"/>
            </a:endParaRPr>
          </a:p>
        </p:txBody>
      </p:sp>
      <p:pic>
        <p:nvPicPr>
          <p:cNvPr id="5" name="图片 4">
            <a:extLst>
              <a:ext uri="{FF2B5EF4-FFF2-40B4-BE49-F238E27FC236}">
                <a16:creationId xmlns:a16="http://schemas.microsoft.com/office/drawing/2014/main" id="{56C402E5-E512-417C-9378-A7C9A33EC2BD}"/>
              </a:ext>
            </a:extLst>
          </p:cNvPr>
          <p:cNvPicPr>
            <a:picLocks noChangeAspect="1"/>
          </p:cNvPicPr>
          <p:nvPr/>
        </p:nvPicPr>
        <p:blipFill>
          <a:blip r:embed="rId3"/>
          <a:stretch>
            <a:fillRect/>
          </a:stretch>
        </p:blipFill>
        <p:spPr>
          <a:xfrm>
            <a:off x="1596958" y="2257555"/>
            <a:ext cx="7836941" cy="4600445"/>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21869B7-2360-4EE1-B6D5-9BBD9B9FE9FF}"/>
                  </a:ext>
                </a:extLst>
              </p:cNvPr>
              <p:cNvSpPr txBox="1"/>
              <p:nvPr/>
            </p:nvSpPr>
            <p:spPr>
              <a:xfrm>
                <a:off x="4172857" y="1787298"/>
                <a:ext cx="6096000" cy="596061"/>
              </a:xfrm>
              <a:prstGeom prst="rect">
                <a:avLst/>
              </a:prstGeom>
              <a:noFill/>
            </p:spPr>
            <p:txBody>
              <a:bodyPr wrap="square">
                <a:spAutoFit/>
              </a:bodyPr>
              <a:lstStyle/>
              <a:p>
                <a:pPr marL="0" indent="0">
                  <a:lnSpc>
                    <a:spcPct val="100000"/>
                  </a:lnSpc>
                  <a:spcBef>
                    <a:spcPts val="0"/>
                  </a:spcBef>
                  <a:buNone/>
                  <a:tabLst>
                    <a:tab pos="266700" algn="l"/>
                  </a:tabLst>
                </a:pPr>
                <a14:m>
                  <m:oMath xmlns:m="http://schemas.openxmlformats.org/officeDocument/2006/math">
                    <m:acc>
                      <m:accPr>
                        <m:chr m:val="̂"/>
                        <m:ctrlPr>
                          <a:rPr lang="zh-CN" altLang="en-US" sz="2400" b="1" i="1" kern="100" smtClean="0">
                            <a:latin typeface="Cambria Math" panose="02040503050406030204" pitchFamily="18" charset="0"/>
                          </a:rPr>
                        </m:ctrlPr>
                      </m:accPr>
                      <m:e>
                        <m:r>
                          <a:rPr lang="en-US" altLang="zh-CN" sz="2400" b="1" i="1" kern="100">
                            <a:latin typeface="Cambria Math" panose="02040503050406030204" pitchFamily="18" charset="0"/>
                          </a:rPr>
                          <m:t>𝑸</m:t>
                        </m:r>
                      </m:e>
                    </m:acc>
                    <m:r>
                      <a:rPr lang="en-US" altLang="zh-CN" sz="2400" b="1" i="1" kern="100">
                        <a:effectLst/>
                        <a:latin typeface="Cambria Math" panose="02040503050406030204" pitchFamily="18" charset="0"/>
                        <a:cs typeface="Times New Roman" panose="02020603050405020304" pitchFamily="18" charset="0"/>
                      </a:rPr>
                      <m:t>(</m:t>
                    </m:r>
                    <m:r>
                      <a:rPr lang="en-US" altLang="zh-CN" sz="2400" b="1" i="1" kern="100">
                        <a:effectLst/>
                        <a:latin typeface="Cambria Math" panose="02040503050406030204" pitchFamily="18" charset="0"/>
                        <a:cs typeface="Times New Roman" panose="02020603050405020304" pitchFamily="18" charset="0"/>
                      </a:rPr>
                      <m:t>𝒔</m:t>
                    </m:r>
                    <m:r>
                      <a:rPr lang="en-US" altLang="zh-CN" sz="2400" b="1" i="1" kern="100">
                        <a:effectLst/>
                        <a:latin typeface="Cambria Math" panose="02040503050406030204" pitchFamily="18" charset="0"/>
                        <a:cs typeface="Times New Roman" panose="02020603050405020304" pitchFamily="18" charset="0"/>
                      </a:rPr>
                      <m:t>,</m:t>
                    </m:r>
                    <m:r>
                      <a:rPr lang="en-US" altLang="zh-CN" sz="2400" b="1" i="1" kern="100">
                        <a:effectLst/>
                        <a:latin typeface="Cambria Math" panose="02040503050406030204" pitchFamily="18" charset="0"/>
                        <a:cs typeface="Times New Roman" panose="02020603050405020304" pitchFamily="18" charset="0"/>
                      </a:rPr>
                      <m:t>𝒂</m:t>
                    </m:r>
                    <m:r>
                      <a:rPr lang="en-US" altLang="zh-CN" sz="2400" b="1" i="1" kern="100">
                        <a:effectLst/>
                        <a:latin typeface="Cambria Math" panose="02040503050406030204" pitchFamily="18" charset="0"/>
                        <a:cs typeface="Times New Roman" panose="02020603050405020304" pitchFamily="18" charset="0"/>
                      </a:rPr>
                      <m:t>)=</m:t>
                    </m:r>
                    <m:r>
                      <a:rPr lang="en-US" altLang="zh-CN" sz="2400" b="1" i="1" kern="100">
                        <a:effectLst/>
                        <a:latin typeface="Cambria Math" panose="02040503050406030204" pitchFamily="18" charset="0"/>
                        <a:cs typeface="Times New Roman" panose="02020603050405020304" pitchFamily="18" charset="0"/>
                      </a:rPr>
                      <m:t>𝒓</m:t>
                    </m:r>
                    <m:r>
                      <a:rPr lang="en-US" altLang="zh-CN" sz="2400" b="1" i="1" kern="100">
                        <a:effectLst/>
                        <a:latin typeface="Cambria Math" panose="02040503050406030204" pitchFamily="18" charset="0"/>
                        <a:cs typeface="Times New Roman" panose="02020603050405020304" pitchFamily="18" charset="0"/>
                      </a:rPr>
                      <m:t>+</m:t>
                    </m:r>
                    <m:r>
                      <a:rPr lang="en-US" altLang="zh-CN" sz="2400" b="1" i="1" kern="100">
                        <a:effectLst/>
                        <a:latin typeface="Cambria Math" panose="02040503050406030204" pitchFamily="18" charset="0"/>
                        <a:cs typeface="Times New Roman" panose="02020603050405020304" pitchFamily="18" charset="0"/>
                      </a:rPr>
                      <m:t>𝜸</m:t>
                    </m:r>
                    <m:limLow>
                      <m:limLowPr>
                        <m:ctrlPr>
                          <a:rPr lang="zh-CN" altLang="zh-CN" sz="2400" b="1" i="1">
                            <a:effectLst/>
                            <a:latin typeface="Cambria Math" panose="02040503050406030204" pitchFamily="18" charset="0"/>
                          </a:rPr>
                        </m:ctrlPr>
                      </m:limLowPr>
                      <m:e>
                        <m:r>
                          <a:rPr lang="en-US" altLang="zh-CN" sz="2400" b="1" i="1" kern="100">
                            <a:effectLst/>
                            <a:latin typeface="Cambria Math" panose="02040503050406030204" pitchFamily="18" charset="0"/>
                            <a:cs typeface="Times New Roman" panose="02020603050405020304" pitchFamily="18" charset="0"/>
                          </a:rPr>
                          <m:t>𝒎𝒂𝒙</m:t>
                        </m:r>
                        <m:r>
                          <a:rPr lang="en-US" altLang="zh-CN" sz="2400" b="1" i="1" kern="100" smtClean="0">
                            <a:effectLst/>
                            <a:latin typeface="Cambria Math" panose="02040503050406030204" pitchFamily="18" charset="0"/>
                            <a:cs typeface="Times New Roman" panose="02020603050405020304" pitchFamily="18" charset="0"/>
                          </a:rPr>
                          <m:t> </m:t>
                        </m:r>
                      </m:e>
                      <m:lim>
                        <m:r>
                          <a:rPr lang="en-US" altLang="zh-CN" sz="2400" b="1" i="1" kern="100">
                            <a:effectLst/>
                            <a:latin typeface="Cambria Math" panose="02040503050406030204" pitchFamily="18" charset="0"/>
                            <a:cs typeface="Times New Roman" panose="02020603050405020304" pitchFamily="18" charset="0"/>
                          </a:rPr>
                          <m:t>𝒂</m:t>
                        </m:r>
                        <m:r>
                          <a:rPr lang="en-US" altLang="zh-CN" sz="2400" b="1" i="1" kern="100">
                            <a:effectLst/>
                            <a:latin typeface="Cambria Math" panose="02040503050406030204" pitchFamily="18" charset="0"/>
                            <a:cs typeface="Times New Roman" panose="02020603050405020304" pitchFamily="18" charset="0"/>
                          </a:rPr>
                          <m:t>′</m:t>
                        </m:r>
                      </m:lim>
                    </m:limLow>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r>
                      <a:rPr lang="en-US" altLang="zh-CN" sz="2400" b="1" i="1" kern="100">
                        <a:effectLst/>
                        <a:latin typeface="Cambria Math" panose="02040503050406030204" pitchFamily="18" charset="0"/>
                        <a:cs typeface="Times New Roman" panose="02020603050405020304" pitchFamily="18" charset="0"/>
                      </a:rPr>
                      <m:t>(</m:t>
                    </m:r>
                    <m:r>
                      <a:rPr lang="en-US" altLang="zh-CN" sz="2400" b="1" i="1" kern="100">
                        <a:effectLst/>
                        <a:latin typeface="Cambria Math" panose="02040503050406030204" pitchFamily="18" charset="0"/>
                        <a:cs typeface="Times New Roman" panose="02020603050405020304" pitchFamily="18" charset="0"/>
                      </a:rPr>
                      <m:t>𝒔</m:t>
                    </m:r>
                    <m:r>
                      <a:rPr lang="en-US" altLang="zh-CN" sz="2400" b="1" i="1" kern="100">
                        <a:effectLst/>
                        <a:latin typeface="Cambria Math" panose="02040503050406030204" pitchFamily="18" charset="0"/>
                        <a:cs typeface="Times New Roman" panose="02020603050405020304" pitchFamily="18" charset="0"/>
                      </a:rPr>
                      <m:t>′,</m:t>
                    </m:r>
                    <m:r>
                      <a:rPr lang="en-US" altLang="zh-CN" sz="2400" b="1" i="1" kern="100">
                        <a:effectLst/>
                        <a:latin typeface="Cambria Math" panose="02040503050406030204" pitchFamily="18" charset="0"/>
                        <a:cs typeface="Times New Roman" panose="02020603050405020304" pitchFamily="18" charset="0"/>
                      </a:rPr>
                      <m:t>𝒂</m:t>
                    </m:r>
                    <m:r>
                      <a:rPr lang="en-US" altLang="zh-CN" sz="2400" b="1" i="1" kern="100">
                        <a:effectLst/>
                        <a:latin typeface="Cambria Math" panose="02040503050406030204" pitchFamily="18" charset="0"/>
                        <a:cs typeface="Times New Roman" panose="02020603050405020304" pitchFamily="18" charset="0"/>
                      </a:rPr>
                      <m:t>′)</m:t>
                    </m:r>
                  </m:oMath>
                </a14:m>
                <a:r>
                  <a:rPr lang="zh-CN" altLang="zh-CN" sz="2400" b="1" dirty="0"/>
                  <a:t> （</a:t>
                </a:r>
                <a:r>
                  <a:rPr lang="en-US" altLang="zh-CN" sz="2400" b="1" dirty="0"/>
                  <a:t>8</a:t>
                </a:r>
                <a:r>
                  <a:rPr lang="zh-CN" altLang="zh-CN" sz="2400" b="1" dirty="0"/>
                  <a:t>）</a:t>
                </a:r>
                <a:endParaRPr lang="en-US" altLang="zh-CN" sz="2400" b="1" kern="100" dirty="0">
                  <a:effectLst/>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621869B7-2360-4EE1-B6D5-9BBD9B9FE9FF}"/>
                  </a:ext>
                </a:extLst>
              </p:cNvPr>
              <p:cNvSpPr txBox="1">
                <a:spLocks noRot="1" noChangeAspect="1" noMove="1" noResize="1" noEditPoints="1" noAdjustHandles="1" noChangeArrowheads="1" noChangeShapeType="1" noTextEdit="1"/>
              </p:cNvSpPr>
              <p:nvPr/>
            </p:nvSpPr>
            <p:spPr>
              <a:xfrm>
                <a:off x="4172857" y="1787298"/>
                <a:ext cx="6096000" cy="596061"/>
              </a:xfrm>
              <a:prstGeom prst="rect">
                <a:avLst/>
              </a:prstGeom>
              <a:blipFill>
                <a:blip r:embed="rId4"/>
                <a:stretch>
                  <a:fillRect t="-5102" b="-30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7178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1.</a:t>
            </a:r>
            <a:r>
              <a:rPr lang="zh-CN" altLang="en-US" sz="4400" b="1" dirty="0">
                <a:solidFill>
                  <a:srgbClr val="0000FF"/>
                </a:solidFill>
                <a:effectLst/>
                <a:latin typeface="黑体" panose="02010609060101010101" pitchFamily="49" charset="-122"/>
                <a:ea typeface="黑体" panose="02010609060101010101" pitchFamily="49" charset="-122"/>
              </a:rPr>
              <a:t> 强化学习的产生</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p:txBody>
          <a:bodyPr>
            <a:normAutofit/>
          </a:bodyPr>
          <a:lstStyle/>
          <a:p>
            <a:pPr marL="342900" lvl="0" indent="-342900" algn="just">
              <a:lnSpc>
                <a:spcPct val="150000"/>
              </a:lnSpc>
              <a:buFont typeface="Wingdings" panose="05000000000000000000" pitchFamily="2" charset="2"/>
              <a:buChar char=""/>
              <a:tabLst>
                <a:tab pos="266700" algn="l"/>
              </a:tabLst>
            </a:pPr>
            <a:r>
              <a:rPr lang="en-US"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IA</a:t>
            </a:r>
            <a:r>
              <a:rPr lang="zh-CN" altLang="en-US"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Intelligent Agent</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MAS</a:t>
            </a:r>
            <a:r>
              <a:rPr lang="zh-CN" altLang="en-US"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Multi-agent System</a:t>
            </a:r>
            <a:r>
              <a:rPr lang="zh-CN" altLang="en-US"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的研究开始于</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世纪</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80</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年代中期，如今已经成为当前</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AI</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研究领域的热点之一，而</a:t>
            </a:r>
            <a:r>
              <a:rPr lang="zh-CN" altLang="en-US" sz="2400" b="1" kern="100" dirty="0">
                <a:solidFill>
                  <a:srgbClr val="FF0000"/>
                </a:solidFill>
                <a:effectLst/>
                <a:latin typeface="Times New Roman" panose="02020603050405020304" pitchFamily="18" charset="0"/>
                <a:ea typeface="微软雅黑" panose="020B0503020204020204" pitchFamily="34" charset="-122"/>
                <a:cs typeface="Times New Roman" panose="02020603050405020304" pitchFamily="18" charset="0"/>
              </a:rPr>
              <a:t>强化学习</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是构造</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IA</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和</a:t>
            </a:r>
            <a:r>
              <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MAS</a:t>
            </a:r>
            <a:r>
              <a:rPr lang="zh-CN" altLang="en-US" sz="2400" b="1" kern="100" dirty="0">
                <a:effectLst/>
                <a:latin typeface="Times New Roman" panose="02020603050405020304" pitchFamily="18" charset="0"/>
                <a:ea typeface="微软雅黑" panose="020B0503020204020204" pitchFamily="34" charset="-122"/>
                <a:cs typeface="Times New Roman" panose="02020603050405020304" pitchFamily="18" charset="0"/>
              </a:rPr>
              <a:t>的核心技术之一。</a:t>
            </a:r>
            <a:endParaRPr lang="en-US" altLang="zh-CN" sz="2400" b="1" kern="10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强化学习是从</a:t>
            </a:r>
            <a:r>
              <a:rPr lang="zh-CN" altLang="en-US" sz="2400" b="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动物学习心理学</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psychology of animal learning</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神经科学</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neuroscience</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控制论</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cybernetics</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）和</a:t>
            </a:r>
            <a:r>
              <a:rPr lang="zh-CN" altLang="en-US" sz="2400" b="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统计学</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rPr>
              <a:t>statistics</a:t>
            </a:r>
            <a:r>
              <a:rPr lang="zh-CN" altLang="en-US" sz="2400" b="1" kern="100" dirty="0">
                <a:latin typeface="Times New Roman" panose="02020603050405020304" pitchFamily="18" charset="0"/>
                <a:ea typeface="微软雅黑" panose="020B0503020204020204" pitchFamily="34" charset="-122"/>
                <a:cs typeface="Times New Roman" panose="02020603050405020304" pitchFamily="18" charset="0"/>
              </a:rPr>
              <a:t>）等学科发展而来的。</a:t>
            </a:r>
            <a:endParaRPr lang="en-US" altLang="zh-CN" sz="2400" b="1" kern="100" dirty="0">
              <a:latin typeface="Times New Roman" panose="02020603050405020304" pitchFamily="18" charset="0"/>
              <a:ea typeface="微软雅黑" panose="020B0503020204020204" pitchFamily="34" charset="-122"/>
              <a:cs typeface="Times New Roman" panose="02020603050405020304" pitchFamily="18" charset="0"/>
            </a:endParaRPr>
          </a:p>
          <a:p>
            <a:pPr marL="457200" lvl="1" indent="0" algn="just">
              <a:lnSpc>
                <a:spcPct val="150000"/>
              </a:lnSpc>
              <a:buNone/>
              <a:tabLst>
                <a:tab pos="266700" algn="l"/>
              </a:tabLst>
            </a:pPr>
            <a:endParaRPr lang="en-US" altLang="zh-CN" sz="20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20235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361214"/>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6.3</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函数学习规则的收敛性证明</a:t>
                </a:r>
                <a:endParaRPr lang="en-US" altLang="zh-CN" sz="2400" b="1" kern="100" dirty="0">
                  <a:solidFill>
                    <a:srgbClr val="0000FF"/>
                  </a:solidFill>
                  <a:effectLst/>
                  <a:latin typeface="+mn-ea"/>
                  <a:cs typeface="Times New Roman" panose="02020603050405020304" pitchFamily="18" charset="0"/>
                </a:endParaRPr>
              </a:p>
              <a:p>
                <a:pPr indent="0" algn="just">
                  <a:buNone/>
                </a:pPr>
                <a:r>
                  <a:rPr lang="zh-CN" altLang="en-US" sz="2400" b="1" kern="100" dirty="0">
                    <a:solidFill>
                      <a:srgbClr val="FF0000"/>
                    </a:solidFill>
                    <a:effectLst/>
                  </a:rPr>
                  <a:t>定理</a:t>
                </a:r>
                <a:r>
                  <a:rPr lang="en-US" altLang="zh-CN" sz="2400" b="1" kern="100" dirty="0">
                    <a:solidFill>
                      <a:srgbClr val="FF0000"/>
                    </a:solidFill>
                    <a:effectLst/>
                  </a:rPr>
                  <a:t>1  </a:t>
                </a:r>
                <a:r>
                  <a:rPr lang="zh-CN" altLang="en-US" sz="2400" b="1" kern="100" dirty="0">
                    <a:solidFill>
                      <a:srgbClr val="FF0000"/>
                    </a:solidFill>
                    <a:effectLst/>
                  </a:rPr>
                  <a:t>确定性</a:t>
                </a:r>
                <a:r>
                  <a:rPr lang="en-US" altLang="zh-CN" sz="2400" b="1" kern="100" dirty="0">
                    <a:solidFill>
                      <a:srgbClr val="FF0000"/>
                    </a:solidFill>
                    <a:effectLst/>
                  </a:rPr>
                  <a:t>MDP</a:t>
                </a:r>
                <a:r>
                  <a:rPr lang="zh-CN" altLang="en-US" sz="2400" b="1" kern="100" dirty="0">
                    <a:solidFill>
                      <a:srgbClr val="FF0000"/>
                    </a:solidFill>
                    <a:effectLst/>
                  </a:rPr>
                  <a:t>的</a:t>
                </a:r>
                <a:r>
                  <a:rPr lang="en-US" altLang="zh-CN" sz="2400" b="1" kern="100" dirty="0">
                    <a:solidFill>
                      <a:srgbClr val="FF0000"/>
                    </a:solidFill>
                    <a:effectLst/>
                  </a:rPr>
                  <a:t>Q</a:t>
                </a:r>
                <a:r>
                  <a:rPr lang="zh-CN" altLang="en-US" sz="2400" b="1" kern="100" dirty="0">
                    <a:solidFill>
                      <a:srgbClr val="FF0000"/>
                    </a:solidFill>
                    <a:effectLst/>
                  </a:rPr>
                  <a:t>学习的收敛性</a:t>
                </a:r>
                <a:endParaRPr lang="en-US" altLang="zh-CN" sz="2400" b="1" i="1" kern="100" dirty="0">
                  <a:solidFill>
                    <a:srgbClr val="FF0000"/>
                  </a:solidFill>
                  <a:effectLst/>
                </a:endParaRPr>
              </a:p>
              <a:p>
                <a:pPr indent="0" algn="just">
                  <a:lnSpc>
                    <a:spcPct val="150000"/>
                  </a:lnSpc>
                  <a:buNone/>
                </a:pPr>
                <a:r>
                  <a:rPr lang="zh-CN" altLang="zh-CN" sz="2400" b="1" kern="100" dirty="0">
                    <a:effectLst/>
                  </a:rPr>
                  <a:t>考虑一个</a:t>
                </a:r>
                <a:r>
                  <a:rPr lang="en-US" altLang="zh-CN" sz="2400" b="1" kern="100" dirty="0">
                    <a:effectLst/>
                  </a:rPr>
                  <a:t>Q</a:t>
                </a:r>
                <a:r>
                  <a:rPr lang="zh-CN" altLang="zh-CN" sz="2400" b="1" kern="100" dirty="0">
                    <a:effectLst/>
                  </a:rPr>
                  <a:t>学习</a:t>
                </a:r>
                <a:r>
                  <a:rPr lang="en-US" altLang="zh-CN" sz="2400" b="1" kern="100" dirty="0">
                    <a:effectLst/>
                  </a:rPr>
                  <a:t>agent</a:t>
                </a:r>
                <a:r>
                  <a:rPr lang="zh-CN" altLang="zh-CN" sz="2400" b="1" kern="100" dirty="0">
                    <a:effectLst/>
                  </a:rPr>
                  <a:t>，在一个有</a:t>
                </a:r>
                <a:r>
                  <a:rPr lang="zh-CN" altLang="zh-CN" sz="2400" b="1" kern="100" dirty="0">
                    <a:solidFill>
                      <a:srgbClr val="C00000"/>
                    </a:solidFill>
                    <a:effectLst/>
                  </a:rPr>
                  <a:t>有界回报</a:t>
                </a:r>
                <a14:m>
                  <m:oMath xmlns:m="http://schemas.openxmlformats.org/officeDocument/2006/math">
                    <m:r>
                      <a:rPr lang="zh-CN" altLang="zh-CN" sz="2400" b="1" i="1" kern="100">
                        <a:solidFill>
                          <a:srgbClr val="C00000"/>
                        </a:solidFill>
                        <a:effectLst/>
                        <a:latin typeface="Cambria Math" panose="02040503050406030204" pitchFamily="18" charset="0"/>
                      </a:rPr>
                      <m:t>（</m:t>
                    </m:r>
                    <m:r>
                      <a:rPr lang="en-US" altLang="zh-CN" sz="2400" b="1" i="1" kern="100">
                        <a:solidFill>
                          <a:srgbClr val="C00000"/>
                        </a:solidFill>
                        <a:effectLst/>
                        <a:latin typeface="Cambria Math" panose="02040503050406030204" pitchFamily="18" charset="0"/>
                        <a:cs typeface="Cambria Math" panose="02040503050406030204" pitchFamily="18" charset="0"/>
                      </a:rPr>
                      <m:t>∀</m:t>
                    </m:r>
                    <m:r>
                      <a:rPr lang="en-US" altLang="zh-CN" sz="2400" b="1" i="1" kern="100">
                        <a:solidFill>
                          <a:srgbClr val="C00000"/>
                        </a:solidFill>
                        <a:effectLst/>
                        <a:latin typeface="Cambria Math" panose="02040503050406030204" pitchFamily="18" charset="0"/>
                      </a:rPr>
                      <m:t>𝒔</m:t>
                    </m:r>
                    <m:r>
                      <a:rPr lang="en-US" altLang="zh-CN" sz="2400" b="1" i="1" kern="100">
                        <a:solidFill>
                          <a:srgbClr val="C00000"/>
                        </a:solidFill>
                        <a:effectLst/>
                        <a:latin typeface="Cambria Math" panose="02040503050406030204" pitchFamily="18" charset="0"/>
                      </a:rPr>
                      <m:t>,</m:t>
                    </m:r>
                    <m:r>
                      <a:rPr lang="en-US" altLang="zh-CN" sz="2400" b="1" i="1" kern="100">
                        <a:solidFill>
                          <a:srgbClr val="C00000"/>
                        </a:solidFill>
                        <a:effectLst/>
                        <a:latin typeface="Cambria Math" panose="02040503050406030204" pitchFamily="18" charset="0"/>
                      </a:rPr>
                      <m:t>𝒂</m:t>
                    </m:r>
                    <m:r>
                      <a:rPr lang="zh-CN" altLang="zh-CN" sz="2400" b="1" i="1" kern="100">
                        <a:solidFill>
                          <a:srgbClr val="C00000"/>
                        </a:solidFill>
                        <a:effectLst/>
                        <a:latin typeface="Cambria Math" panose="02040503050406030204" pitchFamily="18" charset="0"/>
                      </a:rPr>
                      <m:t>）</m:t>
                    </m:r>
                    <m:r>
                      <a:rPr lang="en-US" altLang="zh-CN" sz="2400" b="1" i="1" kern="100">
                        <a:solidFill>
                          <a:srgbClr val="C00000"/>
                        </a:solidFill>
                        <a:effectLst/>
                        <a:latin typeface="Cambria Math" panose="02040503050406030204" pitchFamily="18" charset="0"/>
                      </a:rPr>
                      <m:t>|</m:t>
                    </m:r>
                    <m:r>
                      <a:rPr lang="en-US" altLang="zh-CN" sz="2400" b="1" i="1" kern="100">
                        <a:solidFill>
                          <a:srgbClr val="C00000"/>
                        </a:solidFill>
                        <a:effectLst/>
                        <a:latin typeface="Cambria Math" panose="02040503050406030204" pitchFamily="18" charset="0"/>
                      </a:rPr>
                      <m:t>𝒓</m:t>
                    </m:r>
                    <m:r>
                      <a:rPr lang="en-US" altLang="zh-CN" sz="2400" b="1" i="1" kern="100">
                        <a:solidFill>
                          <a:srgbClr val="C00000"/>
                        </a:solidFill>
                        <a:effectLst/>
                        <a:latin typeface="Cambria Math" panose="02040503050406030204" pitchFamily="18" charset="0"/>
                      </a:rPr>
                      <m:t>(</m:t>
                    </m:r>
                    <m:r>
                      <a:rPr lang="en-US" altLang="zh-CN" sz="2400" b="1" i="1" kern="100">
                        <a:solidFill>
                          <a:srgbClr val="C00000"/>
                        </a:solidFill>
                        <a:effectLst/>
                        <a:latin typeface="Cambria Math" panose="02040503050406030204" pitchFamily="18" charset="0"/>
                      </a:rPr>
                      <m:t>𝒔</m:t>
                    </m:r>
                    <m:r>
                      <a:rPr lang="en-US" altLang="zh-CN" sz="2400" b="1" i="1" kern="100">
                        <a:solidFill>
                          <a:srgbClr val="C00000"/>
                        </a:solidFill>
                        <a:effectLst/>
                        <a:latin typeface="Cambria Math" panose="02040503050406030204" pitchFamily="18" charset="0"/>
                      </a:rPr>
                      <m:t>,</m:t>
                    </m:r>
                    <m:r>
                      <a:rPr lang="en-US" altLang="zh-CN" sz="2400" b="1" i="1" kern="100">
                        <a:solidFill>
                          <a:srgbClr val="C00000"/>
                        </a:solidFill>
                        <a:effectLst/>
                        <a:latin typeface="Cambria Math" panose="02040503050406030204" pitchFamily="18" charset="0"/>
                      </a:rPr>
                      <m:t>𝒂</m:t>
                    </m:r>
                    <m:r>
                      <a:rPr lang="en-US" altLang="zh-CN" sz="2400" b="1" i="1" kern="100">
                        <a:solidFill>
                          <a:srgbClr val="C00000"/>
                        </a:solidFill>
                        <a:effectLst/>
                        <a:latin typeface="Cambria Math" panose="02040503050406030204" pitchFamily="18" charset="0"/>
                      </a:rPr>
                      <m:t>)|≤</m:t>
                    </m:r>
                    <m:r>
                      <a:rPr lang="en-US" altLang="zh-CN" sz="2400" b="1" i="1" kern="100">
                        <a:solidFill>
                          <a:srgbClr val="C00000"/>
                        </a:solidFill>
                        <a:effectLst/>
                        <a:latin typeface="Cambria Math" panose="02040503050406030204" pitchFamily="18" charset="0"/>
                      </a:rPr>
                      <m:t>𝒄</m:t>
                    </m:r>
                  </m:oMath>
                </a14:m>
                <a:r>
                  <a:rPr lang="zh-CN" altLang="zh-CN" sz="2400" b="1" kern="100" dirty="0">
                    <a:effectLst/>
                  </a:rPr>
                  <a:t>的确定性</a:t>
                </a:r>
                <a:r>
                  <a:rPr lang="en-US" altLang="zh-CN" sz="2400" b="1" kern="100" dirty="0" err="1">
                    <a:effectLst/>
                  </a:rPr>
                  <a:t>MDP</a:t>
                </a:r>
                <a:r>
                  <a:rPr lang="zh-CN" altLang="zh-CN" sz="2400" b="1" kern="100" dirty="0">
                    <a:effectLst/>
                  </a:rPr>
                  <a:t>中，</a:t>
                </a:r>
                <a:r>
                  <a:rPr lang="en-US" altLang="zh-CN" sz="2400" b="1" kern="100" dirty="0">
                    <a:effectLst/>
                  </a:rPr>
                  <a:t>Q</a:t>
                </a:r>
                <a:r>
                  <a:rPr lang="zh-CN" altLang="zh-CN" sz="2400" b="1" kern="100" dirty="0">
                    <a:effectLst/>
                  </a:rPr>
                  <a:t>学习</a:t>
                </a:r>
                <a:r>
                  <a:rPr lang="en-US" altLang="zh-CN" sz="2400" b="1" kern="100" dirty="0">
                    <a:effectLst/>
                  </a:rPr>
                  <a:t>agent</a:t>
                </a:r>
                <a:r>
                  <a:rPr lang="zh-CN" altLang="zh-CN" sz="2400" b="1" kern="100" dirty="0">
                    <a:effectLst/>
                  </a:rPr>
                  <a:t>使用式（</a:t>
                </a:r>
                <a:r>
                  <a:rPr lang="en-US" altLang="zh-CN" sz="2400" b="1" kern="100" dirty="0">
                    <a:effectLst/>
                  </a:rPr>
                  <a:t>8</a:t>
                </a:r>
                <a:r>
                  <a:rPr lang="zh-CN" altLang="zh-CN" sz="2400" b="1" kern="100" dirty="0">
                    <a:effectLst/>
                  </a:rPr>
                  <a:t>）的训练规则，将表</a:t>
                </a:r>
                <a14:m>
                  <m:oMath xmlns:m="http://schemas.openxmlformats.org/officeDocument/2006/math">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zh-CN" altLang="zh-CN" sz="2400" b="1" kern="100" dirty="0">
                    <a:effectLst/>
                  </a:rPr>
                  <a:t>初始化为任意有限值，并且使用折算因子</a:t>
                </a:r>
                <a14:m>
                  <m:oMath xmlns:m="http://schemas.openxmlformats.org/officeDocument/2006/math">
                    <m:r>
                      <a:rPr lang="en-US" altLang="zh-CN" sz="2400" b="1" i="1" kern="100">
                        <a:effectLst/>
                        <a:latin typeface="Cambria Math" panose="02040503050406030204" pitchFamily="18" charset="0"/>
                      </a:rPr>
                      <m:t>𝜸</m:t>
                    </m:r>
                  </m:oMath>
                </a14:m>
                <a:r>
                  <a:rPr lang="zh-CN" altLang="zh-CN" sz="2400" b="1" kern="100" dirty="0">
                    <a:effectLst/>
                  </a:rPr>
                  <a:t>，</a:t>
                </a:r>
                <a14:m>
                  <m:oMath xmlns:m="http://schemas.openxmlformats.org/officeDocument/2006/math">
                    <m:r>
                      <a:rPr lang="en-US" altLang="zh-CN" sz="2400" b="1" i="1" kern="100" smtClean="0">
                        <a:solidFill>
                          <a:srgbClr val="C00000"/>
                        </a:solidFill>
                        <a:effectLst/>
                        <a:latin typeface="Cambria Math" panose="02040503050406030204" pitchFamily="18" charset="0"/>
                      </a:rPr>
                      <m:t>𝟎</m:t>
                    </m:r>
                    <m:r>
                      <a:rPr lang="en-US" altLang="zh-CN" sz="2400" b="1" i="1" kern="100" smtClean="0">
                        <a:solidFill>
                          <a:srgbClr val="C00000"/>
                        </a:solidFill>
                        <a:effectLst/>
                        <a:latin typeface="Cambria Math" panose="02040503050406030204" pitchFamily="18" charset="0"/>
                      </a:rPr>
                      <m:t>≤</m:t>
                    </m:r>
                    <m:r>
                      <a:rPr lang="en-US" altLang="zh-CN" sz="2400" b="1" i="1" kern="100" smtClean="0">
                        <a:solidFill>
                          <a:srgbClr val="C00000"/>
                        </a:solidFill>
                        <a:effectLst/>
                        <a:latin typeface="Cambria Math" panose="02040503050406030204" pitchFamily="18" charset="0"/>
                      </a:rPr>
                      <m:t>𝜸</m:t>
                    </m:r>
                    <m:r>
                      <a:rPr lang="en-US" altLang="zh-CN" sz="2400" b="1" i="1" kern="100" smtClean="0">
                        <a:solidFill>
                          <a:srgbClr val="C00000"/>
                        </a:solidFill>
                        <a:effectLst/>
                        <a:latin typeface="Cambria Math" panose="02040503050406030204" pitchFamily="18" charset="0"/>
                      </a:rPr>
                      <m:t>&lt;</m:t>
                    </m:r>
                    <m:r>
                      <a:rPr lang="en-US" altLang="zh-CN" sz="2400" b="1" i="1" kern="100">
                        <a:solidFill>
                          <a:srgbClr val="C00000"/>
                        </a:solidFill>
                        <a:effectLst/>
                        <a:latin typeface="Cambria Math" panose="02040503050406030204" pitchFamily="18" charset="0"/>
                      </a:rPr>
                      <m:t>𝟏</m:t>
                    </m:r>
                  </m:oMath>
                </a14:m>
                <a:r>
                  <a:rPr lang="zh-CN" altLang="zh-CN" sz="2400" b="1" kern="100" dirty="0">
                    <a:effectLst/>
                  </a:rPr>
                  <a:t>。令</a:t>
                </a:r>
                <a14:m>
                  <m:oMath xmlns:m="http://schemas.openxmlformats.org/officeDocument/2006/math">
                    <m:sSub>
                      <m:sSubPr>
                        <m:ctrlPr>
                          <a:rPr lang="en-US" altLang="zh-CN" sz="2400" b="1" i="1" kern="100" smtClean="0">
                            <a:effectLst/>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smtClean="0">
                            <a:effectLst/>
                            <a:latin typeface="Cambria Math" panose="02040503050406030204" pitchFamily="18" charset="0"/>
                          </a:rPr>
                          <m:t>𝒏</m:t>
                        </m:r>
                      </m:sub>
                    </m:sSub>
                    <m:r>
                      <a:rPr lang="zh-CN" altLang="zh-CN" sz="2400" b="1" i="1" kern="100" smtClean="0">
                        <a:effectLst/>
                        <a:latin typeface="Cambria Math" panose="02040503050406030204" pitchFamily="18" charset="0"/>
                      </a:rPr>
                      <m:t> </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zh-CN" altLang="zh-CN" sz="2400" b="1" kern="100" dirty="0">
                    <a:effectLst/>
                  </a:rPr>
                  <a:t>代表在第</a:t>
                </a:r>
                <a:r>
                  <a:rPr lang="en-US" altLang="zh-CN" sz="2400" b="1" kern="100" dirty="0">
                    <a:effectLst/>
                  </a:rPr>
                  <a:t>n</a:t>
                </a:r>
                <a:r>
                  <a:rPr lang="zh-CN" altLang="zh-CN" sz="2400" b="1" kern="100" dirty="0">
                    <a:effectLst/>
                  </a:rPr>
                  <a:t>次更新后的假设</a:t>
                </a:r>
                <a14:m>
                  <m:oMath xmlns:m="http://schemas.openxmlformats.org/officeDocument/2006/math">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zh-CN" altLang="zh-CN" sz="2400" b="1" kern="100" dirty="0">
                    <a:effectLst/>
                  </a:rPr>
                  <a:t>。如果每一个状态－动作对被</a:t>
                </a:r>
                <a:r>
                  <a:rPr lang="zh-CN" altLang="zh-CN" sz="2400" b="1" kern="100" dirty="0">
                    <a:solidFill>
                      <a:srgbClr val="C00000"/>
                    </a:solidFill>
                    <a:effectLst/>
                  </a:rPr>
                  <a:t>无限</a:t>
                </a:r>
                <a:r>
                  <a:rPr lang="zh-CN" altLang="zh-CN" sz="2400" b="1" kern="100" dirty="0">
                    <a:effectLst/>
                  </a:rPr>
                  <a:t>频繁的访问，那么对所有的</a:t>
                </a:r>
                <a:r>
                  <a:rPr lang="en-US" altLang="zh-CN" sz="2400" b="1" kern="100" dirty="0">
                    <a:effectLst/>
                  </a:rPr>
                  <a:t>s</a:t>
                </a:r>
                <a:r>
                  <a:rPr lang="zh-CN" altLang="zh-CN" sz="2400" b="1" kern="100" dirty="0">
                    <a:effectLst/>
                  </a:rPr>
                  <a:t>和</a:t>
                </a:r>
                <a:r>
                  <a:rPr lang="en-US" altLang="zh-CN" sz="2400" b="1" kern="100" dirty="0">
                    <a:effectLst/>
                  </a:rPr>
                  <a:t>a</a:t>
                </a:r>
                <a:r>
                  <a:rPr lang="zh-CN" altLang="zh-CN" sz="2400" b="1" kern="100" dirty="0">
                    <a:effectLst/>
                  </a:rPr>
                  <a:t>，当</a:t>
                </a:r>
                <a14:m>
                  <m:oMath xmlns:m="http://schemas.openxmlformats.org/officeDocument/2006/math">
                    <m:r>
                      <a:rPr lang="en-US" altLang="zh-CN" sz="2400" b="1" i="1" kern="100">
                        <a:effectLst/>
                        <a:latin typeface="Cambria Math" panose="02040503050406030204" pitchFamily="18" charset="0"/>
                      </a:rPr>
                      <m:t>𝒏</m:t>
                    </m:r>
                    <m:r>
                      <a:rPr lang="en-US" altLang="zh-CN" sz="2400" b="1" i="1" kern="100">
                        <a:effectLst/>
                        <a:latin typeface="Cambria Math" panose="02040503050406030204" pitchFamily="18" charset="0"/>
                      </a:rPr>
                      <m:t>→∞</m:t>
                    </m:r>
                  </m:oMath>
                </a14:m>
                <a:r>
                  <a:rPr lang="zh-CN" altLang="zh-CN" sz="2400" b="1" kern="100" dirty="0">
                    <a:effectLst/>
                  </a:rPr>
                  <a:t>时</a:t>
                </a:r>
                <a14:m>
                  <m:oMath xmlns:m="http://schemas.openxmlformats.org/officeDocument/2006/math">
                    <m:sSub>
                      <m:sSubPr>
                        <m:ctrlPr>
                          <a:rPr lang="en-US" altLang="zh-CN" sz="2400" b="1" i="1" kern="100">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latin typeface="Cambria Math" panose="02040503050406030204" pitchFamily="18" charset="0"/>
                          </a:rPr>
                          <m:t>𝒏</m:t>
                        </m:r>
                      </m:sub>
                    </m:sSub>
                    <m:r>
                      <a:rPr lang="zh-CN" altLang="zh-CN" sz="2400" b="1" i="1" kern="100">
                        <a:latin typeface="Cambria Math" panose="02040503050406030204" pitchFamily="18" charset="0"/>
                      </a:rPr>
                      <m:t> </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𝒔</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𝒂</m:t>
                    </m:r>
                    <m:r>
                      <a:rPr lang="en-US" altLang="zh-CN" sz="2400" b="1" i="1" kern="100">
                        <a:latin typeface="Cambria Math" panose="02040503050406030204" pitchFamily="18" charset="0"/>
                      </a:rPr>
                      <m:t>)</m:t>
                    </m:r>
                  </m:oMath>
                </a14:m>
                <a:r>
                  <a:rPr lang="zh-CN" altLang="zh-CN" sz="2400" b="1" kern="100" dirty="0">
                    <a:effectLst/>
                  </a:rPr>
                  <a:t>收敛到</a:t>
                </a:r>
                <a14:m>
                  <m:oMath xmlns:m="http://schemas.openxmlformats.org/officeDocument/2006/math">
                    <m:r>
                      <a:rPr lang="en-US" altLang="zh-CN" sz="2400" b="1" i="1" kern="100" dirty="0" smtClean="0">
                        <a:effectLst/>
                        <a:latin typeface="Cambria Math" panose="02040503050406030204" pitchFamily="18" charset="0"/>
                      </a:rPr>
                      <m:t>𝑸</m:t>
                    </m:r>
                    <m:r>
                      <a:rPr lang="en-US" altLang="zh-CN" sz="2400" b="1" i="1" kern="100" dirty="0" smtClean="0">
                        <a:effectLst/>
                        <a:latin typeface="Cambria Math" panose="02040503050406030204" pitchFamily="18" charset="0"/>
                      </a:rPr>
                      <m:t>(</m:t>
                    </m:r>
                    <m:r>
                      <a:rPr lang="en-US" altLang="zh-CN" sz="2400" b="1" i="1" kern="100" dirty="0" err="1">
                        <a:effectLst/>
                        <a:latin typeface="Cambria Math" panose="02040503050406030204" pitchFamily="18" charset="0"/>
                      </a:rPr>
                      <m:t>𝒔</m:t>
                    </m:r>
                    <m:r>
                      <a:rPr lang="en-US" altLang="zh-CN" sz="2400" b="1" i="1" kern="100" dirty="0" err="1">
                        <a:effectLst/>
                        <a:latin typeface="Cambria Math" panose="02040503050406030204" pitchFamily="18" charset="0"/>
                      </a:rPr>
                      <m:t>,</m:t>
                    </m:r>
                    <m:r>
                      <a:rPr lang="en-US" altLang="zh-CN" sz="2400" b="1" i="1" kern="100" dirty="0" err="1">
                        <a:effectLst/>
                        <a:latin typeface="Cambria Math" panose="02040503050406030204" pitchFamily="18" charset="0"/>
                      </a:rPr>
                      <m:t>𝒂</m:t>
                    </m:r>
                    <m:r>
                      <a:rPr lang="en-US" altLang="zh-CN" sz="2400" b="1" i="1" kern="100" dirty="0">
                        <a:effectLst/>
                        <a:latin typeface="Cambria Math" panose="02040503050406030204" pitchFamily="18" charset="0"/>
                      </a:rPr>
                      <m:t>)</m:t>
                    </m:r>
                  </m:oMath>
                </a14:m>
                <a:r>
                  <a:rPr lang="zh-CN" altLang="zh-CN" sz="2400" b="1" kern="100" dirty="0">
                    <a:effectLst/>
                  </a:rPr>
                  <a:t>。</a:t>
                </a:r>
                <a:endParaRPr lang="zh-CN" altLang="zh-CN" sz="2400" kern="100" dirty="0">
                  <a:effectLst/>
                </a:endParaRPr>
              </a:p>
              <a:p>
                <a:pPr indent="0" algn="just">
                  <a:buNone/>
                </a:pPr>
                <a:endParaRPr lang="en-US" altLang="zh-CN" sz="2400" b="1" kern="100" dirty="0">
                  <a:effectLst/>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5361214"/>
              </a:xfrm>
              <a:blipFill>
                <a:blip r:embed="rId3"/>
                <a:stretch>
                  <a:fillRect l="-56" r="-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7528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117929" y="1286328"/>
                <a:ext cx="10795000" cy="5361214"/>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6.3</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函数学习规则的收敛性证明</a:t>
                </a:r>
                <a:endParaRPr lang="en-US" altLang="zh-CN" sz="2400" b="1" kern="100" dirty="0">
                  <a:solidFill>
                    <a:srgbClr val="0000FF"/>
                  </a:solidFill>
                  <a:effectLst/>
                  <a:latin typeface="+mn-ea"/>
                  <a:cs typeface="Times New Roman" panose="02020603050405020304" pitchFamily="18" charset="0"/>
                </a:endParaRPr>
              </a:p>
              <a:p>
                <a:pPr indent="0" algn="just">
                  <a:buNone/>
                </a:pPr>
                <a:r>
                  <a:rPr lang="zh-CN" altLang="en-US" sz="2400" b="1" kern="100" dirty="0">
                    <a:solidFill>
                      <a:srgbClr val="FF0000"/>
                    </a:solidFill>
                    <a:effectLst/>
                  </a:rPr>
                  <a:t>定理</a:t>
                </a:r>
                <a:r>
                  <a:rPr lang="en-US" altLang="zh-CN" sz="2400" b="1" kern="100" dirty="0">
                    <a:solidFill>
                      <a:srgbClr val="FF0000"/>
                    </a:solidFill>
                    <a:effectLst/>
                  </a:rPr>
                  <a:t>1  </a:t>
                </a:r>
                <a:r>
                  <a:rPr lang="zh-CN" altLang="en-US" sz="2400" b="1" kern="100" dirty="0">
                    <a:solidFill>
                      <a:srgbClr val="FF0000"/>
                    </a:solidFill>
                    <a:effectLst/>
                  </a:rPr>
                  <a:t>确定性</a:t>
                </a:r>
                <a:r>
                  <a:rPr lang="en-US" altLang="zh-CN" sz="2400" b="1" kern="100" dirty="0">
                    <a:solidFill>
                      <a:srgbClr val="FF0000"/>
                    </a:solidFill>
                    <a:effectLst/>
                  </a:rPr>
                  <a:t>MDP</a:t>
                </a:r>
                <a:r>
                  <a:rPr lang="zh-CN" altLang="en-US" sz="2400" b="1" kern="100" dirty="0">
                    <a:solidFill>
                      <a:srgbClr val="FF0000"/>
                    </a:solidFill>
                    <a:effectLst/>
                  </a:rPr>
                  <a:t>的</a:t>
                </a:r>
                <a:r>
                  <a:rPr lang="en-US" altLang="zh-CN" sz="2400" b="1" kern="100" dirty="0">
                    <a:solidFill>
                      <a:srgbClr val="FF0000"/>
                    </a:solidFill>
                    <a:effectLst/>
                  </a:rPr>
                  <a:t>Q</a:t>
                </a:r>
                <a:r>
                  <a:rPr lang="zh-CN" altLang="en-US" sz="2400" b="1" kern="100" dirty="0">
                    <a:solidFill>
                      <a:srgbClr val="FF0000"/>
                    </a:solidFill>
                    <a:effectLst/>
                  </a:rPr>
                  <a:t>学习的收敛性</a:t>
                </a:r>
                <a:endParaRPr lang="en-US" altLang="zh-CN" sz="2400" b="1" i="1" kern="100" dirty="0">
                  <a:solidFill>
                    <a:srgbClr val="FF0000"/>
                  </a:solidFill>
                  <a:effectLst/>
                </a:endParaRPr>
              </a:p>
              <a:p>
                <a:r>
                  <a:rPr lang="zh-CN" altLang="zh-CN" sz="2400" b="1" dirty="0"/>
                  <a:t>证明：</a:t>
                </a:r>
                <a:r>
                  <a:rPr lang="en-US" altLang="zh-CN" sz="2400" b="1" dirty="0"/>
                  <a:t> </a:t>
                </a:r>
                <a:r>
                  <a:rPr lang="zh-CN" altLang="zh-CN" sz="2400" b="1" dirty="0"/>
                  <a:t>令</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𝜟</m:t>
                        </m:r>
                      </m:e>
                      <m:sub>
                        <m:r>
                          <a:rPr lang="en-US" altLang="zh-CN" sz="2400" b="1" i="1">
                            <a:latin typeface="Cambria Math" panose="02040503050406030204" pitchFamily="18" charset="0"/>
                          </a:rPr>
                          <m:t>𝒏</m:t>
                        </m:r>
                      </m:sub>
                    </m:sSub>
                  </m:oMath>
                </a14:m>
                <a:r>
                  <a:rPr lang="zh-CN" altLang="zh-CN" sz="2400" b="1" dirty="0"/>
                  <a:t>是</a:t>
                </a:r>
                <a14:m>
                  <m:oMath xmlns:m="http://schemas.openxmlformats.org/officeDocument/2006/math">
                    <m:sSub>
                      <m:sSubPr>
                        <m:ctrlPr>
                          <a:rPr lang="en-US" altLang="zh-CN" sz="2400" b="1" i="1" kern="100">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latin typeface="Cambria Math" panose="02040503050406030204" pitchFamily="18" charset="0"/>
                          </a:rPr>
                          <m:t>𝒏</m:t>
                        </m:r>
                      </m:sub>
                    </m:sSub>
                  </m:oMath>
                </a14:m>
                <a:r>
                  <a:rPr lang="zh-CN" altLang="zh-CN" sz="2400" b="1" dirty="0"/>
                  <a:t>中的</a:t>
                </a:r>
                <a:r>
                  <a:rPr lang="zh-CN" altLang="zh-CN" sz="2400" b="1" dirty="0">
                    <a:solidFill>
                      <a:srgbClr val="C00000"/>
                    </a:solidFill>
                  </a:rPr>
                  <a:t>最大误差项</a:t>
                </a:r>
                <a:r>
                  <a:rPr lang="zh-CN" altLang="zh-CN" sz="2400" b="1" dirty="0"/>
                  <a:t>，则</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𝜟</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limLow>
                      <m:limLowPr>
                        <m:ctrlPr>
                          <a:rPr lang="zh-CN" altLang="zh-CN" sz="2400" b="1" i="1">
                            <a:latin typeface="Cambria Math" panose="02040503050406030204" pitchFamily="18" charset="0"/>
                          </a:rPr>
                        </m:ctrlPr>
                      </m:limLowPr>
                      <m:e>
                        <m:r>
                          <a:rPr lang="en-US" altLang="zh-CN" sz="2400" b="1" i="1">
                            <a:latin typeface="Cambria Math" panose="02040503050406030204" pitchFamily="18" charset="0"/>
                          </a:rPr>
                          <m:t>𝒎𝒂𝒙</m:t>
                        </m:r>
                      </m:e>
                      <m:lim>
                        <m:r>
                          <a:rPr lang="en-US" altLang="zh-CN" sz="2400" b="1" i="1">
                            <a:latin typeface="Cambria Math" panose="02040503050406030204" pitchFamily="18" charset="0"/>
                          </a:rPr>
                          <m:t>𝒔</m:t>
                        </m:r>
                        <m:r>
                          <a:rPr lang="en-US" altLang="zh-CN" sz="2400" b="1" i="1">
                            <a:latin typeface="Cambria Math" panose="02040503050406030204" pitchFamily="18" charset="0"/>
                          </a:rPr>
                          <m:t>,</m:t>
                        </m:r>
                        <m:r>
                          <a:rPr lang="en-US" altLang="zh-CN" sz="2400" b="1" i="1">
                            <a:latin typeface="Cambria Math" panose="02040503050406030204" pitchFamily="18" charset="0"/>
                          </a:rPr>
                          <m:t>𝒂</m:t>
                        </m:r>
                      </m:lim>
                    </m:limLow>
                    <m:r>
                      <a:rPr lang="en-US" altLang="zh-CN" sz="2400" b="1" i="1">
                        <a:latin typeface="Cambria Math" panose="02040503050406030204" pitchFamily="18" charset="0"/>
                      </a:rPr>
                      <m:t>|</m:t>
                    </m:r>
                    <m:sSub>
                      <m:sSubPr>
                        <m:ctrlPr>
                          <a:rPr lang="en-US" altLang="zh-CN" sz="2400" b="1" i="1" kern="100">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latin typeface="Cambria Math" panose="02040503050406030204" pitchFamily="18" charset="0"/>
                          </a:rPr>
                          <m:t>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𝒔</m:t>
                    </m:r>
                    <m:r>
                      <a:rPr lang="en-US" altLang="zh-CN" sz="2400" b="1" i="1">
                        <a:latin typeface="Cambria Math" panose="02040503050406030204" pitchFamily="18" charset="0"/>
                      </a:rPr>
                      <m:t>,</m:t>
                    </m:r>
                    <m:r>
                      <a:rPr lang="en-US" altLang="zh-CN" sz="2400" b="1" i="1">
                        <a:latin typeface="Cambria Math" panose="02040503050406030204" pitchFamily="18" charset="0"/>
                      </a:rPr>
                      <m:t>𝒂</m:t>
                    </m:r>
                    <m:r>
                      <a:rPr lang="en-US" altLang="zh-CN" sz="2400" b="1" i="1">
                        <a:latin typeface="Cambria Math" panose="02040503050406030204" pitchFamily="18" charset="0"/>
                      </a:rPr>
                      <m:t>)−</m:t>
                    </m:r>
                    <m:r>
                      <a:rPr lang="en-US" altLang="zh-CN" sz="2400" b="1" i="1">
                        <a:latin typeface="Cambria Math" panose="02040503050406030204" pitchFamily="18" charset="0"/>
                      </a:rPr>
                      <m:t>𝑸</m:t>
                    </m:r>
                    <m:r>
                      <a:rPr lang="en-US" altLang="zh-CN" sz="2400" b="1" i="1">
                        <a:latin typeface="Cambria Math" panose="02040503050406030204" pitchFamily="18" charset="0"/>
                      </a:rPr>
                      <m:t>(</m:t>
                    </m:r>
                    <m:r>
                      <a:rPr lang="en-US" altLang="zh-CN" sz="2400" b="1" i="1">
                        <a:latin typeface="Cambria Math" panose="02040503050406030204" pitchFamily="18" charset="0"/>
                      </a:rPr>
                      <m:t>𝒔</m:t>
                    </m:r>
                    <m:r>
                      <a:rPr lang="en-US" altLang="zh-CN" sz="2400" b="1" i="1">
                        <a:latin typeface="Cambria Math" panose="02040503050406030204" pitchFamily="18" charset="0"/>
                      </a:rPr>
                      <m:t>,</m:t>
                    </m:r>
                    <m:r>
                      <a:rPr lang="en-US" altLang="zh-CN" sz="2400" b="1" i="1">
                        <a:latin typeface="Cambria Math" panose="02040503050406030204" pitchFamily="18" charset="0"/>
                      </a:rPr>
                      <m:t>𝒂</m:t>
                    </m:r>
                    <m:r>
                      <a:rPr lang="en-US" altLang="zh-CN" sz="2400" b="1" i="1">
                        <a:latin typeface="Cambria Math" panose="02040503050406030204" pitchFamily="18" charset="0"/>
                      </a:rPr>
                      <m:t>)|</m:t>
                    </m:r>
                  </m:oMath>
                </a14:m>
                <a:r>
                  <a:rPr lang="zh-CN" altLang="zh-CN" sz="2400" b="1" dirty="0"/>
                  <a:t>，</a:t>
                </a:r>
                <a:endParaRPr lang="en-US" altLang="zh-CN" sz="2400" b="1" dirty="0"/>
              </a:p>
              <a:p>
                <a:pPr marL="0" indent="0">
                  <a:lnSpc>
                    <a:spcPct val="100000"/>
                  </a:lnSpc>
                  <a:spcBef>
                    <a:spcPts val="0"/>
                  </a:spcBef>
                  <a:buNone/>
                </a:pPr>
                <a:r>
                  <a:rPr lang="zh-CN" altLang="zh-CN" sz="2400" b="1" dirty="0"/>
                  <a:t> 只需证当</a:t>
                </a:r>
                <a14:m>
                  <m:oMath xmlns:m="http://schemas.openxmlformats.org/officeDocument/2006/math">
                    <m:r>
                      <a:rPr lang="en-US" altLang="zh-CN" sz="2400" b="1" i="1">
                        <a:latin typeface="Cambria Math" panose="02040503050406030204" pitchFamily="18" charset="0"/>
                      </a:rPr>
                      <m:t>𝒏</m:t>
                    </m:r>
                    <m:r>
                      <a:rPr lang="en-US" altLang="zh-CN" sz="2400" b="1" i="1">
                        <a:latin typeface="Cambria Math" panose="02040503050406030204" pitchFamily="18" charset="0"/>
                      </a:rPr>
                      <m:t>→∞</m:t>
                    </m:r>
                  </m:oMath>
                </a14:m>
                <a:r>
                  <a:rPr lang="zh-CN" altLang="zh-CN" sz="2400" b="1" dirty="0"/>
                  <a:t>时，</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𝜟</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𝟎</m:t>
                    </m:r>
                  </m:oMath>
                </a14:m>
                <a:r>
                  <a:rPr lang="zh-CN" altLang="zh-CN" sz="2400" b="1" dirty="0"/>
                  <a:t>。</a:t>
                </a:r>
                <a:endParaRPr lang="zh-CN" altLang="zh-CN" sz="2400" dirty="0"/>
              </a:p>
              <a:p>
                <a:pPr indent="0" algn="just">
                  <a:lnSpc>
                    <a:spcPct val="100000"/>
                  </a:lnSpc>
                  <a:spcBef>
                    <a:spcPts val="600"/>
                  </a:spcBef>
                  <a:buNone/>
                </a:pPr>
                <a14:m>
                  <m:oMathPara xmlns:m="http://schemas.openxmlformats.org/officeDocument/2006/math">
                    <m:oMathParaPr>
                      <m:jc m:val="left"/>
                    </m:oMathParaPr>
                    <m:oMath xmlns:m="http://schemas.openxmlformats.org/officeDocument/2006/math">
                      <m:d>
                        <m:dPr>
                          <m:begChr m:val="|"/>
                          <m:endChr m:val="|"/>
                          <m:ctrlPr>
                            <a:rPr lang="en-US" altLang="zh-CN" sz="2400" b="1" i="1" kern="100" smtClean="0">
                              <a:effectLst/>
                              <a:latin typeface="Cambria Math" panose="02040503050406030204" pitchFamily="18" charset="0"/>
                              <a:ea typeface="宋体" panose="02010600030101010101" pitchFamily="2" charset="-122"/>
                            </a:rPr>
                          </m:ctrlPr>
                        </m:dPr>
                        <m:e>
                          <m:sSub>
                            <m:sSubPr>
                              <m:ctrlPr>
                                <a:rPr lang="en-US" altLang="zh-CN" sz="2400" b="1" i="1" kern="100">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latin typeface="Cambria Math" panose="02040503050406030204" pitchFamily="18" charset="0"/>
                                </a:rPr>
                                <m:t>𝒏</m:t>
                              </m:r>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𝟏</m:t>
                              </m:r>
                            </m:sub>
                          </m:sSub>
                          <m:d>
                            <m:dPr>
                              <m:ctrlPr>
                                <a:rPr lang="en-US"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ea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𝒂</m:t>
                              </m:r>
                            </m:e>
                          </m:d>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𝑸</m:t>
                          </m:r>
                          <m:d>
                            <m:dPr>
                              <m:ctrlPr>
                                <a:rPr lang="en-US" altLang="zh-CN" sz="2400" b="1" i="1" kern="100">
                                  <a:effectLst/>
                                  <a:latin typeface="Cambria Math" panose="02040503050406030204" pitchFamily="18" charset="0"/>
                                  <a:ea typeface="宋体" panose="02010600030101010101" pitchFamily="2" charset="-122"/>
                                </a:rPr>
                              </m:ctrlPr>
                            </m:dPr>
                            <m:e>
                              <m:r>
                                <a:rPr lang="en-US" altLang="zh-CN" sz="2400" b="1" i="1" kern="100">
                                  <a:effectLst/>
                                  <a:latin typeface="Cambria Math" panose="02040503050406030204" pitchFamily="18" charset="0"/>
                                  <a:ea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𝒂</m:t>
                              </m:r>
                            </m:e>
                          </m:d>
                        </m:e>
                      </m:d>
                    </m:oMath>
                  </m:oMathPara>
                </a14:m>
                <a:endParaRPr lang="en-US" altLang="zh-CN" sz="2400" b="1" i="1" kern="100" dirty="0">
                  <a:effectLst/>
                  <a:latin typeface="Cambria Math" panose="02040503050406030204" pitchFamily="18" charset="0"/>
                  <a:ea typeface="宋体" panose="02010600030101010101" pitchFamily="2" charset="-122"/>
                </a:endParaRPr>
              </a:p>
              <a:p>
                <a:pPr indent="0" algn="just">
                  <a:buNone/>
                </a:pPr>
                <a14:m>
                  <m:oMathPara xmlns:m="http://schemas.openxmlformats.org/officeDocument/2006/math">
                    <m:oMathParaPr>
                      <m:jc m:val="left"/>
                    </m:oMathParaPr>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𝒓</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𝜸</m:t>
                      </m:r>
                      <m:limLow>
                        <m:limLowPr>
                          <m:ctrlPr>
                            <a:rPr lang="zh-CN" altLang="zh-CN" sz="2400" b="1" i="1" kern="100">
                              <a:effectLst/>
                              <a:latin typeface="Cambria Math" panose="02040503050406030204" pitchFamily="18" charset="0"/>
                              <a:ea typeface="Cambria Math" panose="02040503050406030204" pitchFamily="18" charset="0"/>
                            </a:rPr>
                          </m:ctrlPr>
                        </m:limLowPr>
                        <m:e>
                          <m:r>
                            <a:rPr lang="en-US" altLang="zh-CN" sz="2400" b="1" i="1" kern="100">
                              <a:effectLst/>
                              <a:latin typeface="Cambria Math" panose="02040503050406030204" pitchFamily="18" charset="0"/>
                              <a:ea typeface="宋体" panose="02010600030101010101" pitchFamily="2" charset="-122"/>
                            </a:rPr>
                            <m:t>𝒎𝒂𝒙</m:t>
                          </m:r>
                        </m:e>
                        <m:lim>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lim>
                      </m:limLow>
                      <m:sSub>
                        <m:sSubPr>
                          <m:ctrlPr>
                            <a:rPr lang="en-US" altLang="zh-CN" sz="2400" b="1" i="1" kern="100">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latin typeface="Cambria Math" panose="02040503050406030204" pitchFamily="18" charset="0"/>
                            </a:rPr>
                            <m:t>𝒏</m:t>
                          </m:r>
                        </m:sub>
                      </m:sSub>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𝒓</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𝜸</m:t>
                      </m:r>
                      <m:limLow>
                        <m:limLowPr>
                          <m:ctrlPr>
                            <a:rPr lang="zh-CN" altLang="zh-CN" sz="2400" b="1" i="1" kern="100">
                              <a:effectLst/>
                              <a:latin typeface="Cambria Math" panose="02040503050406030204" pitchFamily="18" charset="0"/>
                              <a:ea typeface="Cambria Math" panose="02040503050406030204" pitchFamily="18" charset="0"/>
                            </a:rPr>
                          </m:ctrlPr>
                        </m:limLowPr>
                        <m:e>
                          <m:r>
                            <a:rPr lang="en-US" altLang="zh-CN" sz="2400" b="1" i="1" kern="100">
                              <a:effectLst/>
                              <a:latin typeface="Cambria Math" panose="02040503050406030204" pitchFamily="18" charset="0"/>
                              <a:ea typeface="宋体" panose="02010600030101010101" pitchFamily="2" charset="-122"/>
                            </a:rPr>
                            <m:t>𝒎𝒂𝒙</m:t>
                          </m:r>
                        </m:e>
                        <m:lim>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lim>
                      </m:limLow>
                      <m:r>
                        <a:rPr lang="en-US" altLang="zh-CN" sz="2400" b="1" i="1" kern="100">
                          <a:effectLst/>
                          <a:latin typeface="Cambria Math" panose="02040503050406030204" pitchFamily="18" charset="0"/>
                          <a:ea typeface="宋体" panose="02010600030101010101" pitchFamily="2" charset="-122"/>
                        </a:rPr>
                        <m:t>𝑸</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oMath>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𝜸</m:t>
                      </m:r>
                      <m:r>
                        <a:rPr lang="en-US" altLang="zh-CN" sz="2400" b="1" i="1" kern="100">
                          <a:effectLst/>
                          <a:latin typeface="Cambria Math" panose="02040503050406030204" pitchFamily="18" charset="0"/>
                          <a:ea typeface="宋体" panose="02010600030101010101" pitchFamily="2" charset="-122"/>
                        </a:rPr>
                        <m:t>|</m:t>
                      </m:r>
                      <m:limLow>
                        <m:limLowPr>
                          <m:ctrlPr>
                            <a:rPr lang="zh-CN" altLang="zh-CN" sz="2400" b="1" i="1" kern="100">
                              <a:effectLst/>
                              <a:latin typeface="Cambria Math" panose="02040503050406030204" pitchFamily="18" charset="0"/>
                              <a:ea typeface="Cambria Math" panose="02040503050406030204" pitchFamily="18" charset="0"/>
                            </a:rPr>
                          </m:ctrlPr>
                        </m:limLowPr>
                        <m:e>
                          <m:r>
                            <a:rPr lang="en-US" altLang="zh-CN" sz="2400" b="1" i="1" kern="100">
                              <a:effectLst/>
                              <a:latin typeface="Cambria Math" panose="02040503050406030204" pitchFamily="18" charset="0"/>
                              <a:ea typeface="宋体" panose="02010600030101010101" pitchFamily="2" charset="-122"/>
                            </a:rPr>
                            <m:t>𝒎𝒂𝒙</m:t>
                          </m:r>
                        </m:e>
                        <m:lim>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lim>
                      </m:limLow>
                      <m:sSub>
                        <m:sSubPr>
                          <m:ctrlPr>
                            <a:rPr lang="en-US" altLang="zh-CN" sz="2400" b="1" i="1" kern="100">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latin typeface="Cambria Math" panose="02040503050406030204" pitchFamily="18" charset="0"/>
                            </a:rPr>
                            <m:t>𝒏</m:t>
                          </m:r>
                        </m:sub>
                      </m:sSub>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limLow>
                        <m:limLowPr>
                          <m:ctrlPr>
                            <a:rPr lang="zh-CN" altLang="zh-CN" sz="2400" b="1" i="1" kern="100">
                              <a:effectLst/>
                              <a:latin typeface="Cambria Math" panose="02040503050406030204" pitchFamily="18" charset="0"/>
                              <a:ea typeface="Cambria Math" panose="02040503050406030204" pitchFamily="18" charset="0"/>
                            </a:rPr>
                          </m:ctrlPr>
                        </m:limLowPr>
                        <m:e>
                          <m:r>
                            <a:rPr lang="en-US" altLang="zh-CN" sz="2400" b="1" i="1" kern="100">
                              <a:effectLst/>
                              <a:latin typeface="Cambria Math" panose="02040503050406030204" pitchFamily="18" charset="0"/>
                              <a:ea typeface="宋体" panose="02010600030101010101" pitchFamily="2" charset="-122"/>
                            </a:rPr>
                            <m:t>𝒎𝒂𝒙</m:t>
                          </m:r>
                        </m:e>
                        <m:lim>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lim>
                      </m:limLow>
                      <m:r>
                        <a:rPr lang="en-US" altLang="zh-CN" sz="2400" b="1" i="1" kern="100">
                          <a:effectLst/>
                          <a:latin typeface="Cambria Math" panose="02040503050406030204" pitchFamily="18" charset="0"/>
                          <a:ea typeface="宋体" panose="02010600030101010101" pitchFamily="2" charset="-122"/>
                        </a:rPr>
                        <m:t>𝑸</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oMath>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𝜸</m:t>
                      </m:r>
                      <m:limLow>
                        <m:limLowPr>
                          <m:ctrlPr>
                            <a:rPr lang="zh-CN" altLang="zh-CN" sz="2400" b="1" i="1" kern="100">
                              <a:effectLst/>
                              <a:latin typeface="Cambria Math" panose="02040503050406030204" pitchFamily="18" charset="0"/>
                              <a:ea typeface="Cambria Math" panose="02040503050406030204" pitchFamily="18" charset="0"/>
                            </a:rPr>
                          </m:ctrlPr>
                        </m:limLowPr>
                        <m:e>
                          <m:r>
                            <a:rPr lang="en-US" altLang="zh-CN" sz="2400" b="1" i="1" kern="100">
                              <a:effectLst/>
                              <a:latin typeface="Cambria Math" panose="02040503050406030204" pitchFamily="18" charset="0"/>
                              <a:ea typeface="宋体" panose="02010600030101010101" pitchFamily="2" charset="-122"/>
                            </a:rPr>
                            <m:t>𝒎𝒂𝒙</m:t>
                          </m:r>
                        </m:e>
                        <m:lim>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lim>
                      </m:limLow>
                      <m:r>
                        <a:rPr lang="en-US" altLang="zh-CN" sz="2400" b="1" i="1" kern="100">
                          <a:effectLst/>
                          <a:latin typeface="Cambria Math" panose="02040503050406030204" pitchFamily="18" charset="0"/>
                          <a:ea typeface="宋体" panose="02010600030101010101" pitchFamily="2" charset="-122"/>
                        </a:rPr>
                        <m:t>|</m:t>
                      </m:r>
                      <m:sSub>
                        <m:sSubPr>
                          <m:ctrlPr>
                            <a:rPr lang="en-US" altLang="zh-CN" sz="2400" b="1" i="1" kern="100">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latin typeface="Cambria Math" panose="02040503050406030204" pitchFamily="18" charset="0"/>
                            </a:rPr>
                            <m:t>𝒏</m:t>
                          </m:r>
                        </m:sub>
                      </m:sSub>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𝑸</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oMath>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𝜸</m:t>
                      </m:r>
                      <m:limLow>
                        <m:limLowPr>
                          <m:ctrlPr>
                            <a:rPr lang="zh-CN" altLang="zh-CN" sz="2400" b="1" i="1" kern="100">
                              <a:effectLst/>
                              <a:latin typeface="Cambria Math" panose="02040503050406030204" pitchFamily="18" charset="0"/>
                              <a:ea typeface="Cambria Math" panose="02040503050406030204" pitchFamily="18" charset="0"/>
                            </a:rPr>
                          </m:ctrlPr>
                        </m:limLowPr>
                        <m:e>
                          <m:r>
                            <a:rPr lang="en-US" altLang="zh-CN" sz="2400" b="1" i="1" kern="100">
                              <a:effectLst/>
                              <a:latin typeface="Cambria Math" panose="02040503050406030204" pitchFamily="18" charset="0"/>
                              <a:ea typeface="宋体" panose="02010600030101010101" pitchFamily="2" charset="-122"/>
                            </a:rPr>
                            <m:t>𝒎𝒂𝒙</m:t>
                          </m:r>
                        </m:e>
                        <m:lim>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rPr>
                            <m:t>′′</m:t>
                          </m:r>
                        </m:lim>
                      </m:limLow>
                      <m:r>
                        <a:rPr lang="en-US" altLang="zh-CN" sz="2400" b="1" i="1" kern="100">
                          <a:effectLst/>
                          <a:latin typeface="Cambria Math" panose="02040503050406030204" pitchFamily="18" charset="0"/>
                          <a:ea typeface="宋体" panose="02010600030101010101" pitchFamily="2" charset="-122"/>
                        </a:rPr>
                        <m:t>|</m:t>
                      </m:r>
                      <m:sSub>
                        <m:sSubPr>
                          <m:ctrlPr>
                            <a:rPr lang="en-US" altLang="zh-CN" sz="2400" b="1" i="1" kern="100">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latin typeface="Cambria Math" panose="02040503050406030204" pitchFamily="18" charset="0"/>
                            </a:rPr>
                            <m:t>𝒏</m:t>
                          </m:r>
                        </m:sub>
                      </m:sSub>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𝑸</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𝒔</m:t>
                      </m:r>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𝒂</m:t>
                      </m:r>
                      <m:r>
                        <a:rPr lang="en-US" altLang="zh-CN" sz="2400" b="1" i="1" kern="100">
                          <a:effectLst/>
                          <a:latin typeface="Cambria Math" panose="02040503050406030204" pitchFamily="18" charset="0"/>
                          <a:ea typeface="宋体" panose="02010600030101010101" pitchFamily="2" charset="-122"/>
                        </a:rPr>
                        <m:t>′)|</m:t>
                      </m:r>
                    </m:oMath>
                    <m:oMath xmlns:m="http://schemas.openxmlformats.org/officeDocument/2006/math">
                      <m:r>
                        <a:rPr lang="en-US" altLang="zh-CN" sz="2400" b="1" i="1" kern="100">
                          <a:effectLst/>
                          <a:latin typeface="Cambria Math" panose="02040503050406030204" pitchFamily="18" charset="0"/>
                          <a:ea typeface="宋体" panose="02010600030101010101" pitchFamily="2" charset="-122"/>
                        </a:rPr>
                        <m:t>=</m:t>
                      </m:r>
                      <m:r>
                        <a:rPr lang="en-US" altLang="zh-CN" sz="2400" b="1" i="1" kern="100">
                          <a:effectLst/>
                          <a:latin typeface="Cambria Math" panose="02040503050406030204" pitchFamily="18" charset="0"/>
                          <a:ea typeface="宋体" panose="02010600030101010101" pitchFamily="2" charset="-122"/>
                        </a:rPr>
                        <m:t>𝜸</m:t>
                      </m:r>
                      <m:sSub>
                        <m:sSubPr>
                          <m:ctrlPr>
                            <a:rPr lang="zh-CN" altLang="zh-CN" sz="2400" b="1"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𝜟</m:t>
                          </m:r>
                        </m:e>
                        <m:sub>
                          <m:r>
                            <a:rPr lang="en-US" altLang="zh-CN" sz="2400" b="1" i="1" kern="100">
                              <a:effectLst/>
                              <a:latin typeface="Cambria Math" panose="02040503050406030204" pitchFamily="18" charset="0"/>
                              <a:ea typeface="宋体" panose="02010600030101010101" pitchFamily="2" charset="-122"/>
                            </a:rPr>
                            <m:t>𝒏</m:t>
                          </m:r>
                        </m:sub>
                      </m:sSub>
                    </m:oMath>
                  </m:oMathPara>
                </a14:m>
                <a:endParaRPr lang="zh-CN" altLang="zh-CN" sz="1800" kern="100" dirty="0">
                  <a:effectLst/>
                  <a:latin typeface="Times New Roman" panose="02020603050405020304" pitchFamily="18" charset="0"/>
                  <a:ea typeface="宋体" panose="02010600030101010101" pitchFamily="2" charset="-122"/>
                </a:endParaRPr>
              </a:p>
              <a:p>
                <a:pPr indent="0" algn="just">
                  <a:buNone/>
                </a:pPr>
                <a:endParaRPr lang="en-US" altLang="zh-CN" sz="2400" b="1" kern="100" dirty="0">
                  <a:effectLst/>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117929" y="1286328"/>
                <a:ext cx="10795000" cy="5361214"/>
              </a:xfrm>
              <a:blipFill>
                <a:blip r:embed="rId3"/>
                <a:stretch>
                  <a:fillRect l="-7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C6AEFD2-E3DF-459B-A3EB-071CDE371BD3}"/>
                  </a:ext>
                </a:extLst>
              </p:cNvPr>
              <p:cNvSpPr txBox="1"/>
              <p:nvPr/>
            </p:nvSpPr>
            <p:spPr>
              <a:xfrm>
                <a:off x="174171" y="6004818"/>
                <a:ext cx="8055429" cy="853182"/>
              </a:xfrm>
              <a:prstGeom prst="rect">
                <a:avLst/>
              </a:prstGeom>
              <a:noFill/>
            </p:spPr>
            <p:txBody>
              <a:bodyPr wrap="square">
                <a:spAutoFit/>
              </a:bodyPr>
              <a:lstStyle/>
              <a:p>
                <a:pPr indent="0" algn="just">
                  <a:buNone/>
                </a:pPr>
                <a:r>
                  <a:rPr lang="zh-CN" altLang="zh-CN" sz="2400" b="1" kern="100" dirty="0">
                    <a:effectLst/>
                    <a:latin typeface="+mn-ea"/>
                  </a:rPr>
                  <a:t>因此，</a:t>
                </a:r>
                <a14:m>
                  <m:oMath xmlns:m="http://schemas.openxmlformats.org/officeDocument/2006/math">
                    <m:r>
                      <a:rPr lang="en-US" altLang="zh-CN" sz="2400" b="1" i="1" kern="100">
                        <a:effectLst/>
                        <a:latin typeface="Cambria Math" panose="02040503050406030204" pitchFamily="18" charset="0"/>
                      </a:rPr>
                      <m:t>|</m:t>
                    </m:r>
                    <m:sSub>
                      <m:sSubPr>
                        <m:ctrlPr>
                          <a:rPr lang="en-US" altLang="zh-CN" sz="2400" b="1" i="1" kern="100">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latin typeface="Cambria Math" panose="02040503050406030204" pitchFamily="18" charset="0"/>
                          </a:rPr>
                          <m:t>𝒏</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𝟏</m:t>
                        </m:r>
                      </m:sub>
                    </m:sSub>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𝒔</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𝒂</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𝑸</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𝒔</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𝒂</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𝜸</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𝜟</m:t>
                        </m:r>
                      </m:e>
                      <m:sub>
                        <m:r>
                          <a:rPr lang="en-US" altLang="zh-CN" sz="2400" b="1" i="1" kern="100">
                            <a:effectLst/>
                            <a:latin typeface="Cambria Math" panose="02040503050406030204" pitchFamily="18" charset="0"/>
                          </a:rPr>
                          <m:t>𝒏</m:t>
                        </m:r>
                      </m:sub>
                    </m:sSub>
                  </m:oMath>
                </a14:m>
                <a:r>
                  <a:rPr lang="zh-CN" altLang="zh-CN" sz="2400" b="1" kern="100" dirty="0">
                    <a:effectLst/>
                    <a:latin typeface="+mn-ea"/>
                  </a:rPr>
                  <a:t>，因此有</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𝜟</m:t>
                        </m:r>
                      </m:e>
                      <m:sub>
                        <m:r>
                          <a:rPr lang="en-US" altLang="zh-CN" sz="2400" b="1" i="1" kern="100">
                            <a:effectLst/>
                            <a:latin typeface="Cambria Math" panose="02040503050406030204" pitchFamily="18" charset="0"/>
                          </a:rPr>
                          <m:t>𝒏</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𝜸</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𝜟</m:t>
                        </m:r>
                      </m:e>
                      <m:sub>
                        <m:r>
                          <a:rPr lang="en-US" altLang="zh-CN" sz="2400" b="1" i="1" kern="100">
                            <a:effectLst/>
                            <a:latin typeface="Cambria Math" panose="02040503050406030204" pitchFamily="18" charset="0"/>
                          </a:rPr>
                          <m:t>𝒏</m:t>
                        </m:r>
                      </m:sub>
                    </m:sSub>
                  </m:oMath>
                </a14:m>
                <a:r>
                  <a:rPr lang="en-US" altLang="zh-CN" sz="2400" b="1" kern="100" dirty="0">
                    <a:effectLst/>
                    <a:latin typeface="+mn-ea"/>
                  </a:rPr>
                  <a:t>,</a:t>
                </a:r>
              </a:p>
              <a:p>
                <a:pPr indent="0" algn="just">
                  <a:buNone/>
                </a:pPr>
                <a:r>
                  <a:rPr lang="zh-CN" altLang="zh-CN" sz="2400" b="1" dirty="0">
                    <a:latin typeface="+mn-ea"/>
                  </a:rPr>
                  <a:t>于是有：</a:t>
                </a:r>
                <a14:m>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𝜟</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𝜸</m:t>
                    </m:r>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𝜟</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𝜸</m:t>
                        </m:r>
                      </m:e>
                      <m:sup>
                        <m:r>
                          <a:rPr lang="en-US" altLang="zh-CN" sz="2400" b="1" i="1">
                            <a:latin typeface="Cambria Math" panose="02040503050406030204" pitchFamily="18" charset="0"/>
                          </a:rPr>
                          <m:t>𝟐</m:t>
                        </m:r>
                      </m:sup>
                    </m:sSup>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𝜟</m:t>
                        </m:r>
                      </m:e>
                      <m:sub>
                        <m:r>
                          <a:rPr lang="en-US" altLang="zh-CN" sz="2400" b="1" i="1">
                            <a:latin typeface="Cambria Math" panose="02040503050406030204" pitchFamily="18" charset="0"/>
                          </a:rPr>
                          <m:t>𝒏</m:t>
                        </m:r>
                        <m:r>
                          <a:rPr lang="en-US" altLang="zh-CN" sz="2400" b="1" i="1">
                            <a:latin typeface="Cambria Math" panose="02040503050406030204" pitchFamily="18" charset="0"/>
                          </a:rPr>
                          <m:t>−</m:t>
                        </m:r>
                        <m:r>
                          <a:rPr lang="en-US" altLang="zh-CN" sz="2400" b="1" i="1">
                            <a:latin typeface="Cambria Math" panose="02040503050406030204" pitchFamily="18" charset="0"/>
                          </a:rPr>
                          <m:t>𝟏</m:t>
                        </m:r>
                      </m:sub>
                    </m:sSub>
                    <m:r>
                      <a:rPr lang="en-US" altLang="zh-CN" sz="2400" b="1" i="1">
                        <a:latin typeface="Cambria Math" panose="02040503050406030204" pitchFamily="18" charset="0"/>
                      </a:rPr>
                      <m:t>≤⋯≤</m:t>
                    </m:r>
                    <m:sSup>
                      <m:sSupPr>
                        <m:ctrlPr>
                          <a:rPr lang="zh-CN" altLang="zh-CN" sz="2400" b="1" i="1">
                            <a:latin typeface="Cambria Math" panose="02040503050406030204" pitchFamily="18" charset="0"/>
                          </a:rPr>
                        </m:ctrlPr>
                      </m:sSupPr>
                      <m:e>
                        <m:r>
                          <a:rPr lang="en-US" altLang="zh-CN" sz="2400" b="1" i="1">
                            <a:latin typeface="Cambria Math" panose="02040503050406030204" pitchFamily="18" charset="0"/>
                          </a:rPr>
                          <m:t>𝜸</m:t>
                        </m:r>
                      </m:e>
                      <m:sup>
                        <m:r>
                          <a:rPr lang="en-US" altLang="zh-CN" sz="2400" b="1" i="1">
                            <a:latin typeface="Cambria Math" panose="02040503050406030204" pitchFamily="18" charset="0"/>
                          </a:rPr>
                          <m:t>𝒏</m:t>
                        </m:r>
                      </m:sup>
                    </m:sSup>
                    <m:sSub>
                      <m:sSubPr>
                        <m:ctrlPr>
                          <a:rPr lang="zh-CN" altLang="zh-CN" sz="2400" b="1" i="1">
                            <a:latin typeface="Cambria Math" panose="02040503050406030204" pitchFamily="18" charset="0"/>
                          </a:rPr>
                        </m:ctrlPr>
                      </m:sSubPr>
                      <m:e>
                        <m:r>
                          <a:rPr lang="en-US" altLang="zh-CN" sz="2400" b="1" i="1">
                            <a:latin typeface="Cambria Math" panose="02040503050406030204" pitchFamily="18" charset="0"/>
                          </a:rPr>
                          <m:t>𝜟</m:t>
                        </m:r>
                      </m:e>
                      <m:sub>
                        <m:r>
                          <a:rPr lang="en-US" altLang="zh-CN" sz="2400" b="1" i="1">
                            <a:latin typeface="Cambria Math" panose="02040503050406030204" pitchFamily="18" charset="0"/>
                          </a:rPr>
                          <m:t>𝟎</m:t>
                        </m:r>
                      </m:sub>
                    </m:sSub>
                  </m:oMath>
                </a14:m>
                <a:r>
                  <a:rPr lang="en-US" altLang="zh-CN" sz="2400" b="1" dirty="0">
                    <a:latin typeface="+mn-ea"/>
                  </a:rPr>
                  <a:t>.</a:t>
                </a:r>
                <a:endParaRPr lang="zh-CN" altLang="zh-CN" sz="2400" b="1" dirty="0">
                  <a:latin typeface="+mn-ea"/>
                </a:endParaRPr>
              </a:p>
            </p:txBody>
          </p:sp>
        </mc:Choice>
        <mc:Fallback xmlns="">
          <p:sp>
            <p:nvSpPr>
              <p:cNvPr id="5" name="文本框 4">
                <a:extLst>
                  <a:ext uri="{FF2B5EF4-FFF2-40B4-BE49-F238E27FC236}">
                    <a16:creationId xmlns:a16="http://schemas.microsoft.com/office/drawing/2014/main" id="{AC6AEFD2-E3DF-459B-A3EB-071CDE371BD3}"/>
                  </a:ext>
                </a:extLst>
              </p:cNvPr>
              <p:cNvSpPr txBox="1">
                <a:spLocks noRot="1" noChangeAspect="1" noMove="1" noResize="1" noEditPoints="1" noAdjustHandles="1" noChangeArrowheads="1" noChangeShapeType="1" noTextEdit="1"/>
              </p:cNvSpPr>
              <p:nvPr/>
            </p:nvSpPr>
            <p:spPr>
              <a:xfrm>
                <a:off x="174171" y="6004818"/>
                <a:ext cx="8055429" cy="853182"/>
              </a:xfrm>
              <a:prstGeom prst="rect">
                <a:avLst/>
              </a:prstGeom>
              <a:blipFill>
                <a:blip r:embed="rId4"/>
                <a:stretch>
                  <a:fillRect l="-1211" t="-4286" b="-1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CAF5DF9-C76D-459C-AFE4-B32FD18ACE9D}"/>
                  </a:ext>
                </a:extLst>
              </p:cNvPr>
              <p:cNvSpPr txBox="1"/>
              <p:nvPr/>
            </p:nvSpPr>
            <p:spPr>
              <a:xfrm>
                <a:off x="7482114" y="3770416"/>
                <a:ext cx="4591957" cy="1988237"/>
              </a:xfrm>
              <a:prstGeom prst="rect">
                <a:avLst/>
              </a:prstGeom>
              <a:noFill/>
            </p:spPr>
            <p:txBody>
              <a:bodyPr wrap="square">
                <a:spAutoFit/>
              </a:bodyPr>
              <a:lstStyle/>
              <a:p>
                <a:pPr algn="just"/>
                <a:r>
                  <a:rPr lang="zh-CN" altLang="zh-CN" sz="2400" b="1" kern="100" dirty="0">
                    <a:effectLst/>
                  </a:rPr>
                  <a:t> </a:t>
                </a:r>
                <a:r>
                  <a:rPr lang="zh-CN" altLang="zh-CN" sz="2400" b="1" kern="100" dirty="0">
                    <a:effectLst/>
                    <a:cs typeface="Times New Roman" panose="02020603050405020304" pitchFamily="18" charset="0"/>
                  </a:rPr>
                  <a:t>第</a:t>
                </a:r>
                <a:r>
                  <a:rPr lang="en-US" altLang="zh-CN" sz="2400" b="1" kern="100" dirty="0">
                    <a:effectLst/>
                  </a:rPr>
                  <a:t>1</a:t>
                </a:r>
                <a:r>
                  <a:rPr lang="zh-CN" altLang="zh-CN" sz="2400" b="1" kern="100" dirty="0">
                    <a:effectLst/>
                    <a:cs typeface="Times New Roman" panose="02020603050405020304" pitchFamily="18" charset="0"/>
                  </a:rPr>
                  <a:t>次循环后，</a:t>
                </a:r>
                <a14:m>
                  <m:oMath xmlns:m="http://schemas.openxmlformats.org/officeDocument/2006/math">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oMath>
                </a14:m>
                <a:r>
                  <a:rPr lang="zh-CN" altLang="zh-CN" sz="2400" b="1" kern="100" dirty="0">
                    <a:effectLst/>
                    <a:cs typeface="Times New Roman" panose="02020603050405020304" pitchFamily="18" charset="0"/>
                  </a:rPr>
                  <a:t>表中最大误差为</a:t>
                </a:r>
                <a14:m>
                  <m:oMath xmlns:m="http://schemas.openxmlformats.org/officeDocument/2006/math">
                    <m:r>
                      <a:rPr lang="en-US" altLang="zh-CN" sz="2400" b="1" i="1" kern="100">
                        <a:effectLst/>
                        <a:latin typeface="Cambria Math" panose="02040503050406030204" pitchFamily="18" charset="0"/>
                        <a:cs typeface="Times New Roman" panose="02020603050405020304" pitchFamily="18" charset="0"/>
                      </a:rPr>
                      <m:t>𝜸</m:t>
                    </m:r>
                    <m:sSub>
                      <m:sSubPr>
                        <m:ctrlPr>
                          <a:rPr lang="zh-CN" altLang="zh-CN" sz="2400" b="1" i="1">
                            <a:effectLst/>
                            <a:latin typeface="Cambria Math" panose="02040503050406030204" pitchFamily="18" charset="0"/>
                          </a:rPr>
                        </m:ctrlPr>
                      </m:sSubPr>
                      <m:e>
                        <m:r>
                          <a:rPr lang="en-US" altLang="zh-CN" sz="2400" b="1" i="1" kern="100">
                            <a:effectLst/>
                            <a:latin typeface="Cambria Math" panose="02040503050406030204" pitchFamily="18" charset="0"/>
                          </a:rPr>
                          <m:t>𝜟</m:t>
                        </m:r>
                      </m:e>
                      <m:sub>
                        <m:r>
                          <a:rPr lang="en-US" altLang="zh-CN" sz="2400" b="1" i="1" kern="100">
                            <a:effectLst/>
                            <a:latin typeface="Cambria Math" panose="02040503050406030204" pitchFamily="18" charset="0"/>
                            <a:cs typeface="Times New Roman" panose="02020603050405020304" pitchFamily="18" charset="0"/>
                          </a:rPr>
                          <m:t>𝟎</m:t>
                        </m:r>
                      </m:sub>
                    </m:sSub>
                  </m:oMath>
                </a14:m>
                <a:r>
                  <a:rPr lang="zh-CN" altLang="zh-CN" sz="2400" b="1" kern="100" dirty="0">
                    <a:effectLst/>
                    <a:cs typeface="Times New Roman" panose="02020603050405020304" pitchFamily="18" charset="0"/>
                  </a:rPr>
                  <a:t>，第</a:t>
                </a:r>
                <a:r>
                  <a:rPr lang="en-US" altLang="zh-CN" sz="2400" b="1" kern="100" dirty="0">
                    <a:effectLst/>
                  </a:rPr>
                  <a:t>n</a:t>
                </a:r>
                <a:r>
                  <a:rPr lang="zh-CN" altLang="zh-CN" sz="2400" b="1" kern="100" dirty="0">
                    <a:effectLst/>
                    <a:cs typeface="Times New Roman" panose="02020603050405020304" pitchFamily="18" charset="0"/>
                  </a:rPr>
                  <a:t>次循环后，</a:t>
                </a:r>
                <a14:m>
                  <m:oMath xmlns:m="http://schemas.openxmlformats.org/officeDocument/2006/math">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oMath>
                </a14:m>
                <a:r>
                  <a:rPr lang="zh-CN" altLang="zh-CN" sz="2400" b="1" kern="100" dirty="0">
                    <a:effectLst/>
                    <a:cs typeface="Times New Roman" panose="02020603050405020304" pitchFamily="18" charset="0"/>
                  </a:rPr>
                  <a:t>表中最大误差为</a:t>
                </a:r>
                <a14:m>
                  <m:oMath xmlns:m="http://schemas.openxmlformats.org/officeDocument/2006/math">
                    <m:sSup>
                      <m:sSupPr>
                        <m:ctrlPr>
                          <a:rPr lang="zh-CN" altLang="zh-CN" sz="2400" b="1" i="1">
                            <a:effectLst/>
                            <a:latin typeface="Cambria Math" panose="02040503050406030204" pitchFamily="18" charset="0"/>
                          </a:rPr>
                        </m:ctrlPr>
                      </m:sSupPr>
                      <m:e>
                        <m:r>
                          <a:rPr lang="en-US" altLang="zh-CN" sz="2400" b="1" i="1" kern="100">
                            <a:effectLst/>
                            <a:latin typeface="Cambria Math" panose="02040503050406030204" pitchFamily="18" charset="0"/>
                            <a:cs typeface="Times New Roman" panose="02020603050405020304" pitchFamily="18" charset="0"/>
                          </a:rPr>
                          <m:t>𝜸</m:t>
                        </m:r>
                      </m:e>
                      <m:sup>
                        <m:r>
                          <a:rPr lang="en-US" altLang="zh-CN" sz="2400" b="1" i="1" kern="100">
                            <a:effectLst/>
                            <a:latin typeface="Cambria Math" panose="02040503050406030204" pitchFamily="18" charset="0"/>
                            <a:cs typeface="Times New Roman" panose="02020603050405020304" pitchFamily="18" charset="0"/>
                          </a:rPr>
                          <m:t>𝒏</m:t>
                        </m:r>
                      </m:sup>
                    </m:sSup>
                    <m:sSub>
                      <m:sSubPr>
                        <m:ctrlPr>
                          <a:rPr lang="zh-CN" altLang="zh-CN" sz="2400" b="1" i="1">
                            <a:effectLst/>
                            <a:latin typeface="Cambria Math" panose="02040503050406030204" pitchFamily="18" charset="0"/>
                          </a:rPr>
                        </m:ctrlPr>
                      </m:sSubPr>
                      <m:e>
                        <m:r>
                          <a:rPr lang="en-US" altLang="zh-CN" sz="2400" b="1" i="1" kern="100">
                            <a:effectLst/>
                            <a:latin typeface="Cambria Math" panose="02040503050406030204" pitchFamily="18" charset="0"/>
                          </a:rPr>
                          <m:t>𝜟</m:t>
                        </m:r>
                      </m:e>
                      <m:sub>
                        <m:r>
                          <a:rPr lang="en-US" altLang="zh-CN" sz="2400" b="1" i="1" kern="100">
                            <a:effectLst/>
                            <a:latin typeface="Cambria Math" panose="02040503050406030204" pitchFamily="18" charset="0"/>
                            <a:cs typeface="Times New Roman" panose="02020603050405020304" pitchFamily="18" charset="0"/>
                          </a:rPr>
                          <m:t>𝟎</m:t>
                        </m:r>
                      </m:sub>
                    </m:sSub>
                  </m:oMath>
                </a14:m>
                <a:r>
                  <a:rPr lang="zh-CN" altLang="zh-CN" sz="2400" b="1" kern="100" dirty="0">
                    <a:effectLst/>
                    <a:cs typeface="Times New Roman" panose="02020603050405020304" pitchFamily="18" charset="0"/>
                  </a:rPr>
                  <a:t>，当</a:t>
                </a:r>
                <a14:m>
                  <m:oMath xmlns:m="http://schemas.openxmlformats.org/officeDocument/2006/math">
                    <m:r>
                      <a:rPr lang="en-US" altLang="zh-CN" sz="2400" b="1" i="1" kern="100">
                        <a:effectLst/>
                        <a:latin typeface="Cambria Math" panose="02040503050406030204" pitchFamily="18" charset="0"/>
                        <a:cs typeface="Times New Roman" panose="02020603050405020304" pitchFamily="18" charset="0"/>
                      </a:rPr>
                      <m:t>𝒏</m:t>
                    </m:r>
                    <m:r>
                      <a:rPr lang="en-US" altLang="zh-CN" sz="2400" b="1" i="1" kern="100">
                        <a:effectLst/>
                        <a:latin typeface="Cambria Math" panose="02040503050406030204" pitchFamily="18" charset="0"/>
                      </a:rPr>
                      <m:t>→∞</m:t>
                    </m:r>
                  </m:oMath>
                </a14:m>
                <a:r>
                  <a:rPr lang="zh-CN" altLang="zh-CN" sz="2400" b="1" kern="100" dirty="0">
                    <a:effectLst/>
                    <a:cs typeface="Times New Roman" panose="02020603050405020304" pitchFamily="18" charset="0"/>
                  </a:rPr>
                  <a:t>时</a:t>
                </a:r>
                <a14:m>
                  <m:oMath xmlns:m="http://schemas.openxmlformats.org/officeDocument/2006/math">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oMath>
                </a14:m>
                <a:r>
                  <a:rPr lang="zh-CN" altLang="zh-CN" sz="2400" b="1" kern="100" dirty="0">
                    <a:effectLst/>
                    <a:cs typeface="Times New Roman" panose="02020603050405020304" pitchFamily="18" charset="0"/>
                  </a:rPr>
                  <a:t>表中最大误差趋于</a:t>
                </a:r>
                <a:r>
                  <a:rPr lang="en-US" altLang="zh-CN" sz="2400" b="1" kern="100" dirty="0">
                    <a:effectLst/>
                  </a:rPr>
                  <a:t>0</a:t>
                </a:r>
                <a:r>
                  <a:rPr lang="zh-CN" altLang="zh-CN" sz="2400" b="1" kern="100" dirty="0">
                    <a:effectLst/>
                    <a:cs typeface="Times New Roman" panose="02020603050405020304" pitchFamily="18" charset="0"/>
                  </a:rPr>
                  <a:t>，因此当</a:t>
                </a:r>
                <a14:m>
                  <m:oMath xmlns:m="http://schemas.openxmlformats.org/officeDocument/2006/math">
                    <m:r>
                      <a:rPr lang="en-US" altLang="zh-CN" sz="2400" b="1" i="1" kern="100">
                        <a:effectLst/>
                        <a:latin typeface="Cambria Math" panose="02040503050406030204" pitchFamily="18" charset="0"/>
                        <a:cs typeface="Times New Roman" panose="02020603050405020304" pitchFamily="18" charset="0"/>
                      </a:rPr>
                      <m:t>𝒏</m:t>
                    </m:r>
                    <m:r>
                      <a:rPr lang="en-US" altLang="zh-CN" sz="2400" b="1" i="1" kern="100">
                        <a:effectLst/>
                        <a:latin typeface="Cambria Math" panose="02040503050406030204" pitchFamily="18" charset="0"/>
                      </a:rPr>
                      <m:t>→∞</m:t>
                    </m:r>
                  </m:oMath>
                </a14:m>
                <a:r>
                  <a:rPr lang="zh-CN" altLang="zh-CN" sz="2400" b="1" kern="100" dirty="0">
                    <a:effectLst/>
                    <a:cs typeface="Times New Roman" panose="02020603050405020304" pitchFamily="18" charset="0"/>
                  </a:rPr>
                  <a:t>时</a:t>
                </a:r>
                <a14:m>
                  <m:oMath xmlns:m="http://schemas.openxmlformats.org/officeDocument/2006/math">
                    <m:sSub>
                      <m:sSubPr>
                        <m:ctrlPr>
                          <a:rPr lang="en-US" altLang="zh-CN" sz="2400" b="1" i="1" kern="100">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latin typeface="Cambria Math" panose="02040503050406030204" pitchFamily="18" charset="0"/>
                          </a:rPr>
                          <m:t>𝒏</m:t>
                        </m:r>
                      </m:sub>
                    </m:sSub>
                    <m:r>
                      <a:rPr lang="en-US" altLang="zh-CN" sz="2400" b="1" i="1" kern="100">
                        <a:effectLst/>
                        <a:latin typeface="Cambria Math" panose="02040503050406030204" pitchFamily="18" charset="0"/>
                        <a:cs typeface="Times New Roman" panose="02020603050405020304" pitchFamily="18" charset="0"/>
                      </a:rPr>
                      <m:t>(</m:t>
                    </m:r>
                    <m:r>
                      <a:rPr lang="en-US" altLang="zh-CN" sz="2400" b="1" i="1" kern="100">
                        <a:effectLst/>
                        <a:latin typeface="Cambria Math" panose="02040503050406030204" pitchFamily="18" charset="0"/>
                        <a:cs typeface="Times New Roman" panose="02020603050405020304" pitchFamily="18" charset="0"/>
                      </a:rPr>
                      <m:t>𝒔</m:t>
                    </m:r>
                    <m:r>
                      <a:rPr lang="en-US" altLang="zh-CN" sz="2400" b="1" i="1" kern="100">
                        <a:effectLst/>
                        <a:latin typeface="Cambria Math" panose="02040503050406030204" pitchFamily="18" charset="0"/>
                        <a:cs typeface="Times New Roman" panose="02020603050405020304" pitchFamily="18" charset="0"/>
                      </a:rPr>
                      <m:t>,</m:t>
                    </m:r>
                    <m:r>
                      <a:rPr lang="en-US" altLang="zh-CN" sz="2400" b="1" i="1" kern="100">
                        <a:effectLst/>
                        <a:latin typeface="Cambria Math" panose="02040503050406030204" pitchFamily="18" charset="0"/>
                        <a:cs typeface="Times New Roman" panose="02020603050405020304" pitchFamily="18" charset="0"/>
                      </a:rPr>
                      <m:t>𝒂</m:t>
                    </m:r>
                    <m:r>
                      <a:rPr lang="en-US" altLang="zh-CN" sz="2400" b="1" i="1" kern="100">
                        <a:effectLst/>
                        <a:latin typeface="Cambria Math" panose="02040503050406030204" pitchFamily="18" charset="0"/>
                        <a:cs typeface="Times New Roman" panose="02020603050405020304" pitchFamily="18" charset="0"/>
                      </a:rPr>
                      <m:t>)</m:t>
                    </m:r>
                  </m:oMath>
                </a14:m>
                <a:r>
                  <a:rPr lang="zh-CN" altLang="zh-CN" sz="2400" b="1" kern="100" dirty="0">
                    <a:effectLst/>
                    <a:cs typeface="Times New Roman" panose="02020603050405020304" pitchFamily="18" charset="0"/>
                  </a:rPr>
                  <a:t>收敛到</a:t>
                </a:r>
                <a:r>
                  <a:rPr lang="en-US" altLang="zh-CN" sz="2400" b="1" kern="100" dirty="0">
                    <a:effectLst/>
                  </a:rPr>
                  <a:t>Q(</a:t>
                </a:r>
                <a:r>
                  <a:rPr lang="en-US" altLang="zh-CN" sz="2400" b="1" i="1" kern="100" dirty="0" err="1">
                    <a:effectLst/>
                  </a:rPr>
                  <a:t>s</a:t>
                </a:r>
                <a:r>
                  <a:rPr lang="en-US" altLang="zh-CN" sz="2400" b="1" kern="100" dirty="0" err="1">
                    <a:effectLst/>
                  </a:rPr>
                  <a:t>,</a:t>
                </a:r>
                <a:r>
                  <a:rPr lang="en-US" altLang="zh-CN" sz="2400" b="1" i="1" kern="100" dirty="0" err="1">
                    <a:effectLst/>
                  </a:rPr>
                  <a:t>a</a:t>
                </a:r>
                <a:r>
                  <a:rPr lang="en-US" altLang="zh-CN" sz="2400" b="1" kern="100" dirty="0">
                    <a:effectLst/>
                  </a:rPr>
                  <a:t>) . </a:t>
                </a:r>
                <a:endParaRPr lang="zh-CN" altLang="en-US" sz="2400" dirty="0"/>
              </a:p>
            </p:txBody>
          </p:sp>
        </mc:Choice>
        <mc:Fallback xmlns="">
          <p:sp>
            <p:nvSpPr>
              <p:cNvPr id="7" name="文本框 6">
                <a:extLst>
                  <a:ext uri="{FF2B5EF4-FFF2-40B4-BE49-F238E27FC236}">
                    <a16:creationId xmlns:a16="http://schemas.microsoft.com/office/drawing/2014/main" id="{2CAF5DF9-C76D-459C-AFE4-B32FD18ACE9D}"/>
                  </a:ext>
                </a:extLst>
              </p:cNvPr>
              <p:cNvSpPr txBox="1">
                <a:spLocks noRot="1" noChangeAspect="1" noMove="1" noResize="1" noEditPoints="1" noAdjustHandles="1" noChangeArrowheads="1" noChangeShapeType="1" noTextEdit="1"/>
              </p:cNvSpPr>
              <p:nvPr/>
            </p:nvSpPr>
            <p:spPr>
              <a:xfrm>
                <a:off x="7482114" y="3770416"/>
                <a:ext cx="4591957" cy="1988237"/>
              </a:xfrm>
              <a:prstGeom prst="rect">
                <a:avLst/>
              </a:prstGeom>
              <a:blipFill>
                <a:blip r:embed="rId5"/>
                <a:stretch>
                  <a:fillRect l="-1989" t="-1840" r="-1989" b="-61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3288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721757"/>
                <a:ext cx="10795000" cy="5361214"/>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6.4</a:t>
                </a:r>
                <a:r>
                  <a:rPr lang="zh-CN" altLang="en-US" sz="2400" b="1" kern="100" dirty="0">
                    <a:solidFill>
                      <a:srgbClr val="0000FF"/>
                    </a:solidFill>
                    <a:latin typeface="+mn-ea"/>
                    <a:cs typeface="Times New Roman" panose="02020603050405020304" pitchFamily="18" charset="0"/>
                  </a:rPr>
                  <a:t> </a:t>
                </a:r>
                <a:r>
                  <a:rPr lang="zh-CN" altLang="en-US" sz="2400" b="1" kern="100" dirty="0">
                    <a:solidFill>
                      <a:srgbClr val="0000FF"/>
                    </a:solidFill>
                    <a:effectLst/>
                    <a:latin typeface="+mn-ea"/>
                    <a:cs typeface="Times New Roman" panose="02020603050405020304" pitchFamily="18" charset="0"/>
                  </a:rPr>
                  <a:t>不确定性</a:t>
                </a:r>
                <a:r>
                  <a:rPr lang="en-US" altLang="zh-CN" sz="2400" b="1" kern="100" dirty="0" err="1">
                    <a:solidFill>
                      <a:srgbClr val="0000FF"/>
                    </a:solidFill>
                    <a:effectLst/>
                    <a:latin typeface="+mn-ea"/>
                    <a:cs typeface="Times New Roman" panose="02020603050405020304" pitchFamily="18" charset="0"/>
                  </a:rPr>
                  <a:t>MDP</a:t>
                </a:r>
                <a:r>
                  <a:rPr lang="zh-CN" altLang="en-US" sz="2400" b="1" kern="100" dirty="0">
                    <a:solidFill>
                      <a:srgbClr val="0000FF"/>
                    </a:solidFill>
                    <a:effectLst/>
                    <a:latin typeface="+mn-ea"/>
                    <a:cs typeface="Times New Roman" panose="02020603050405020304" pitchFamily="18" charset="0"/>
                  </a:rPr>
                  <a:t>的</a:t>
                </a:r>
                <a:r>
                  <a:rPr lang="en-US" altLang="zh-CN" sz="2400" b="1" kern="100" dirty="0">
                    <a:solidFill>
                      <a:srgbClr val="0000FF"/>
                    </a:solidFill>
                    <a:effectLst/>
                    <a:latin typeface="+mn-ea"/>
                    <a:cs typeface="Times New Roman" panose="02020603050405020304" pitchFamily="18" charset="0"/>
                  </a:rPr>
                  <a:t>Q-learning</a:t>
                </a:r>
              </a:p>
              <a:p>
                <a:pPr indent="0" algn="just">
                  <a:lnSpc>
                    <a:spcPct val="100000"/>
                  </a:lnSpc>
                  <a:buNone/>
                </a:pPr>
                <a:r>
                  <a:rPr lang="zh-CN" altLang="zh-CN" sz="2400" b="1" kern="100" dirty="0">
                    <a:effectLst/>
                  </a:rPr>
                  <a:t>此时</a:t>
                </a:r>
                <a14:m>
                  <m:oMath xmlns:m="http://schemas.openxmlformats.org/officeDocument/2006/math">
                    <m:r>
                      <a:rPr lang="en-US" altLang="zh-CN" sz="2400" b="1" i="1" kern="100">
                        <a:effectLst/>
                        <a:latin typeface="Cambria Math" panose="02040503050406030204" pitchFamily="18" charset="0"/>
                      </a:rPr>
                      <m:t>𝜹</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𝒔</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𝒂</m:t>
                    </m:r>
                    <m:r>
                      <a:rPr lang="en-US" altLang="zh-CN" sz="2400" b="1" i="1" kern="100">
                        <a:latin typeface="Cambria Math" panose="02040503050406030204" pitchFamily="18" charset="0"/>
                      </a:rPr>
                      <m:t>)</m:t>
                    </m:r>
                  </m:oMath>
                </a14:m>
                <a:r>
                  <a:rPr lang="zh-CN" altLang="zh-CN" sz="2400" b="1" kern="100" dirty="0">
                    <a:effectLst/>
                  </a:rPr>
                  <a:t>和 </a:t>
                </a:r>
                <a14:m>
                  <m:oMath xmlns:m="http://schemas.openxmlformats.org/officeDocument/2006/math">
                    <m:r>
                      <a:rPr lang="en-US" altLang="zh-CN" sz="2400" b="1" i="1" kern="100" dirty="0" smtClean="0">
                        <a:effectLst/>
                        <a:latin typeface="Cambria Math" panose="02040503050406030204" pitchFamily="18" charset="0"/>
                      </a:rPr>
                      <m:t>𝒓</m:t>
                    </m:r>
                    <m:r>
                      <a:rPr lang="en-US" altLang="zh-CN" sz="2400" b="1" i="1" kern="100" dirty="0" smtClean="0">
                        <a:effectLst/>
                        <a:latin typeface="Cambria Math" panose="02040503050406030204" pitchFamily="18" charset="0"/>
                      </a:rPr>
                      <m:t>(</m:t>
                    </m:r>
                    <m:r>
                      <a:rPr lang="en-US" altLang="zh-CN" sz="2400" b="1" i="1" kern="100" dirty="0" err="1">
                        <a:effectLst/>
                        <a:latin typeface="Cambria Math" panose="02040503050406030204" pitchFamily="18" charset="0"/>
                      </a:rPr>
                      <m:t>𝒔</m:t>
                    </m:r>
                    <m:r>
                      <a:rPr lang="en-US" altLang="zh-CN" sz="2400" b="1" i="1" kern="100" dirty="0" err="1">
                        <a:effectLst/>
                        <a:latin typeface="Cambria Math" panose="02040503050406030204" pitchFamily="18" charset="0"/>
                      </a:rPr>
                      <m:t>,</m:t>
                    </m:r>
                    <m:r>
                      <a:rPr lang="en-US" altLang="zh-CN" sz="2400" b="1" i="1" kern="100" dirty="0" err="1">
                        <a:effectLst/>
                        <a:latin typeface="Cambria Math" panose="02040503050406030204" pitchFamily="18" charset="0"/>
                      </a:rPr>
                      <m:t>𝒂</m:t>
                    </m:r>
                    <m:r>
                      <a:rPr lang="en-US" altLang="zh-CN" sz="2400" b="1" i="1" kern="100" dirty="0">
                        <a:effectLst/>
                        <a:latin typeface="Cambria Math" panose="02040503050406030204" pitchFamily="18" charset="0"/>
                      </a:rPr>
                      <m:t>)</m:t>
                    </m:r>
                  </m:oMath>
                </a14:m>
                <a:r>
                  <a:rPr lang="zh-CN" altLang="zh-CN" sz="2400" b="1" kern="100" dirty="0">
                    <a:solidFill>
                      <a:srgbClr val="C00000"/>
                    </a:solidFill>
                    <a:effectLst/>
                  </a:rPr>
                  <a:t>是非确定性函数</a:t>
                </a:r>
                <a:r>
                  <a:rPr lang="zh-CN" altLang="zh-CN" sz="2400" b="1" kern="100" dirty="0">
                    <a:effectLst/>
                  </a:rPr>
                  <a:t>，即重复</a:t>
                </a:r>
                <a14:m>
                  <m:oMath xmlns:m="http://schemas.openxmlformats.org/officeDocument/2006/math">
                    <m:r>
                      <a:rPr lang="en-US" altLang="zh-CN" sz="2400" b="1" i="1" kern="100" dirty="0" smtClean="0">
                        <a:effectLst/>
                        <a:latin typeface="Cambria Math" panose="02040503050406030204" pitchFamily="18" charset="0"/>
                      </a:rPr>
                      <m:t>(</m:t>
                    </m:r>
                    <m:r>
                      <a:rPr lang="en-US" altLang="zh-CN" sz="2400" b="1" i="1" kern="100" dirty="0" err="1">
                        <a:effectLst/>
                        <a:latin typeface="Cambria Math" panose="02040503050406030204" pitchFamily="18" charset="0"/>
                      </a:rPr>
                      <m:t>𝒔</m:t>
                    </m:r>
                    <m:r>
                      <a:rPr lang="en-US" altLang="zh-CN" sz="2400" b="1" i="1" kern="100" dirty="0" err="1">
                        <a:effectLst/>
                        <a:latin typeface="Cambria Math" panose="02040503050406030204" pitchFamily="18" charset="0"/>
                      </a:rPr>
                      <m:t>,</m:t>
                    </m:r>
                    <m:r>
                      <a:rPr lang="en-US" altLang="zh-CN" sz="2400" b="1" i="1" kern="100" dirty="0" err="1">
                        <a:effectLst/>
                        <a:latin typeface="Cambria Math" panose="02040503050406030204" pitchFamily="18" charset="0"/>
                      </a:rPr>
                      <m:t>𝒂</m:t>
                    </m:r>
                    <m:r>
                      <a:rPr lang="en-US" altLang="zh-CN" sz="2400" b="1" i="1" kern="100" dirty="0">
                        <a:effectLst/>
                        <a:latin typeface="Cambria Math" panose="02040503050406030204" pitchFamily="18" charset="0"/>
                      </a:rPr>
                      <m:t>)</m:t>
                    </m:r>
                  </m:oMath>
                </a14:m>
                <a:r>
                  <a:rPr lang="zh-CN" altLang="zh-CN" sz="2400" b="1" kern="100" dirty="0">
                    <a:effectLst/>
                  </a:rPr>
                  <a:t>时，转换的状态和得到的回报值不一定相同。</a:t>
                </a:r>
                <a:endParaRPr lang="en-US" altLang="zh-CN" sz="2400" b="1" kern="100" dirty="0">
                  <a:effectLst/>
                </a:endParaRPr>
              </a:p>
              <a:p>
                <a:pPr indent="0" algn="just">
                  <a:lnSpc>
                    <a:spcPct val="100000"/>
                  </a:lnSpc>
                  <a:buNone/>
                </a:pPr>
                <a:r>
                  <a:rPr lang="zh-CN" altLang="zh-CN" sz="2400" b="1" kern="100" dirty="0">
                    <a:effectLst/>
                    <a:cs typeface="Times New Roman" panose="02020603050405020304" pitchFamily="18" charset="0"/>
                  </a:rPr>
                  <a:t>累计折算回报</a:t>
                </a:r>
                <a:r>
                  <a:rPr lang="en-US" altLang="zh-CN" sz="2400" b="1" kern="100" dirty="0">
                    <a:effectLst/>
                  </a:rPr>
                  <a:t>(</a:t>
                </a:r>
                <a:r>
                  <a:rPr lang="zh-CN" altLang="zh-CN" sz="2400" b="1" kern="100" dirty="0">
                    <a:effectLst/>
                    <a:cs typeface="Times New Roman" panose="02020603050405020304" pitchFamily="18" charset="0"/>
                  </a:rPr>
                  <a:t>值函数</a:t>
                </a:r>
                <a:r>
                  <a:rPr lang="en-US" altLang="zh-CN" sz="2400" b="1" kern="100" dirty="0">
                    <a:effectLst/>
                  </a:rPr>
                  <a:t>)</a:t>
                </a:r>
                <a:r>
                  <a:rPr lang="zh-CN" altLang="zh-CN" sz="2400" b="1" kern="100" dirty="0">
                    <a:effectLst/>
                    <a:cs typeface="Times New Roman" panose="02020603050405020304" pitchFamily="18" charset="0"/>
                  </a:rPr>
                  <a:t>的期望值：</a:t>
                </a:r>
                <a:endParaRPr lang="en-US" altLang="zh-CN" sz="2400" b="1" i="1" kern="100" dirty="0">
                  <a:solidFill>
                    <a:srgbClr val="FF0000"/>
                  </a:solidFill>
                </a:endParaRPr>
              </a:p>
              <a:p>
                <a:pPr marL="0" indent="0" algn="ctr">
                  <a:lnSpc>
                    <a:spcPct val="100000"/>
                  </a:lnSpc>
                  <a:buNone/>
                </a:pPr>
                <a14:m>
                  <m:oMath xmlns:m="http://schemas.openxmlformats.org/officeDocument/2006/math">
                    <m:sSup>
                      <m:sSupPr>
                        <m:ctrlPr>
                          <a:rPr lang="zh-CN" altLang="zh-CN" sz="2400" b="1" i="1" kern="100" smtClean="0">
                            <a:effectLst/>
                            <a:latin typeface="Cambria Math" panose="02040503050406030204" pitchFamily="18" charset="0"/>
                          </a:rPr>
                        </m:ctrlPr>
                      </m:sSupPr>
                      <m:e>
                        <m:r>
                          <a:rPr lang="en-US" altLang="zh-CN" sz="2400" b="1" i="1" kern="100">
                            <a:effectLst/>
                            <a:latin typeface="Cambria Math" panose="02040503050406030204" pitchFamily="18" charset="0"/>
                          </a:rPr>
                          <m:t>𝑽</m:t>
                        </m:r>
                      </m:e>
                      <m:sup>
                        <m:r>
                          <a:rPr lang="en-US" altLang="zh-CN" sz="2400" b="1" i="1" kern="100">
                            <a:effectLst/>
                            <a:latin typeface="Cambria Math" panose="02040503050406030204" pitchFamily="18" charset="0"/>
                          </a:rPr>
                          <m:t>𝝅</m:t>
                        </m:r>
                      </m:sup>
                    </m:sSup>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𝑬</m:t>
                    </m:r>
                    <m:r>
                      <a:rPr lang="en-US" altLang="zh-CN" sz="2400" b="1" i="1" kern="100">
                        <a:effectLst/>
                        <a:latin typeface="Cambria Math" panose="02040503050406030204" pitchFamily="18" charset="0"/>
                      </a:rPr>
                      <m:t>[</m:t>
                    </m:r>
                    <m:nary>
                      <m:naryPr>
                        <m:chr m:val="∑"/>
                        <m:ctrlPr>
                          <a:rPr lang="zh-CN" altLang="zh-CN" sz="2400" b="1" i="1" kern="100">
                            <a:effectLst/>
                            <a:latin typeface="Cambria Math" panose="02040503050406030204" pitchFamily="18" charset="0"/>
                          </a:rPr>
                        </m:ctrlPr>
                      </m:naryPr>
                      <m:sub>
                        <m:r>
                          <a:rPr lang="en-US" altLang="zh-CN" sz="2400" b="1" i="1" kern="100">
                            <a:effectLst/>
                            <a:latin typeface="Cambria Math" panose="02040503050406030204" pitchFamily="18" charset="0"/>
                          </a:rPr>
                          <m:t>𝒊</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𝟎</m:t>
                        </m:r>
                      </m:sub>
                      <m:sup>
                        <m:r>
                          <a:rPr lang="en-US" altLang="zh-CN" sz="2400" b="1" i="1" kern="100">
                            <a:effectLst/>
                            <a:latin typeface="Cambria Math" panose="02040503050406030204" pitchFamily="18" charset="0"/>
                          </a:rPr>
                          <m:t>∞</m:t>
                        </m:r>
                      </m:sup>
                      <m:e>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𝜸</m:t>
                            </m:r>
                          </m:e>
                          <m:sup>
                            <m:r>
                              <a:rPr lang="en-US" altLang="zh-CN" sz="2400" b="1" i="1" kern="100">
                                <a:effectLst/>
                                <a:latin typeface="Cambria Math" panose="02040503050406030204" pitchFamily="18" charset="0"/>
                              </a:rPr>
                              <m:t>𝒊</m:t>
                            </m:r>
                          </m:sup>
                        </m:sSup>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𝒊</m:t>
                            </m:r>
                          </m:sub>
                        </m:sSub>
                      </m:e>
                    </m:nary>
                    <m:r>
                      <a:rPr lang="en-US" altLang="zh-CN" sz="2400" b="1" i="1" kern="100">
                        <a:effectLst/>
                        <a:latin typeface="Cambria Math" panose="02040503050406030204" pitchFamily="18" charset="0"/>
                      </a:rPr>
                      <m:t>]</m:t>
                    </m:r>
                  </m:oMath>
                </a14:m>
                <a:r>
                  <a:rPr lang="en-US" altLang="zh-CN" sz="2400" b="1" kern="100" dirty="0">
                    <a:effectLst/>
                  </a:rPr>
                  <a:t>        </a:t>
                </a:r>
                <a:r>
                  <a:rPr lang="zh-CN" altLang="zh-CN" sz="2400" b="1" kern="100" dirty="0">
                    <a:effectLst/>
                  </a:rPr>
                  <a:t>（</a:t>
                </a:r>
                <a:r>
                  <a:rPr lang="en-US" altLang="zh-CN" sz="2400" b="1" kern="100" dirty="0">
                    <a:effectLst/>
                  </a:rPr>
                  <a:t>9</a:t>
                </a:r>
                <a:r>
                  <a:rPr lang="zh-CN" altLang="zh-CN" sz="2400" b="1" kern="100" dirty="0">
                    <a:effectLst/>
                  </a:rPr>
                  <a:t>）</a:t>
                </a:r>
                <a:endParaRPr lang="en-US" altLang="zh-CN" sz="2400" b="1" kern="100" dirty="0">
                  <a:effectLst/>
                </a:endParaRPr>
              </a:p>
              <a:p>
                <a:pPr marL="0" indent="0">
                  <a:lnSpc>
                    <a:spcPct val="160000"/>
                  </a:lnSpc>
                  <a:spcBef>
                    <a:spcPts val="1200"/>
                  </a:spcBef>
                  <a:buNone/>
                </a:pPr>
                <a14:m>
                  <m:oMathPara xmlns:m="http://schemas.openxmlformats.org/officeDocument/2006/math">
                    <m:oMathParaPr>
                      <m:jc m:val="center"/>
                    </m:oMathParaPr>
                    <m:oMath xmlns:m="http://schemas.openxmlformats.org/officeDocument/2006/math">
                      <m:r>
                        <a:rPr lang="en-US" altLang="zh-CN" sz="2400" b="1" i="1" kern="100">
                          <a:effectLst/>
                          <a:latin typeface="Cambria Math" panose="02040503050406030204" pitchFamily="18" charset="0"/>
                        </a:rPr>
                        <m:t>𝑸</m:t>
                      </m:r>
                      <m:d>
                        <m:dPr>
                          <m:ctrlPr>
                            <a:rPr lang="en-US"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e>
                      </m:d>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𝑬</m:t>
                      </m:r>
                      <m:d>
                        <m:dPr>
                          <m:begChr m:val="["/>
                          <m:endChr m:val="]"/>
                          <m:ctrlPr>
                            <a:rPr lang="en-US"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rPr>
                            <m:t>𝒓</m:t>
                          </m:r>
                          <m:d>
                            <m:dPr>
                              <m:ctrlPr>
                                <a:rPr lang="en-US"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e>
                          </m:d>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𝜸</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𝑽</m:t>
                              </m:r>
                            </m:e>
                            <m:sup>
                              <m:r>
                                <a:rPr lang="zh-CN" altLang="en-US" sz="2400" b="1" i="1" kern="100">
                                  <a:effectLst/>
                                  <a:latin typeface="Cambria Math" panose="02040503050406030204" pitchFamily="18" charset="0"/>
                                  <a:cs typeface="MS Gothic" panose="020B0609070205080204" pitchFamily="49" charset="-128"/>
                                </a:rPr>
                                <m:t>∗</m:t>
                              </m:r>
                            </m:sup>
                          </m:sSup>
                          <m:d>
                            <m:dPr>
                              <m:ctrlPr>
                                <a:rPr lang="en-US" altLang="zh-CN" sz="2400" b="1" i="1" kern="100">
                                  <a:effectLst/>
                                  <a:latin typeface="Cambria Math" panose="02040503050406030204" pitchFamily="18" charset="0"/>
                                  <a:cs typeface="MS Gothic" panose="020B0609070205080204" pitchFamily="49" charset="-128"/>
                                </a:rPr>
                              </m:ctrlPr>
                            </m:dPr>
                            <m:e>
                              <m:r>
                                <a:rPr lang="en-US" altLang="zh-CN" sz="2400" b="1" i="1" kern="100">
                                  <a:effectLst/>
                                  <a:latin typeface="Cambria Math" panose="02040503050406030204" pitchFamily="18" charset="0"/>
                                </a:rPr>
                                <m:t>𝜹</m:t>
                              </m:r>
                              <m:d>
                                <m:dPr>
                                  <m:ctrlPr>
                                    <a:rPr lang="en-US"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e>
                              </m:d>
                            </m:e>
                          </m:d>
                        </m:e>
                      </m:d>
                    </m:oMath>
                  </m:oMathPara>
                </a14:m>
                <a:endParaRPr lang="en-US" altLang="zh-CN" sz="2400" b="1" i="1" kern="100" dirty="0">
                  <a:effectLst/>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400" b="1" i="1" kern="100" smtClean="0">
                          <a:latin typeface="Cambria Math" panose="02040503050406030204" pitchFamily="18" charset="0"/>
                        </a:rPr>
                        <m:t>                      </m:t>
                      </m:r>
                      <m:r>
                        <a:rPr lang="en-US" altLang="zh-CN" sz="2400" b="1" i="1" kern="100">
                          <a:latin typeface="Cambria Math" panose="02040503050406030204" pitchFamily="18" charset="0"/>
                        </a:rPr>
                        <m:t>=</m:t>
                      </m:r>
                      <m:r>
                        <a:rPr lang="en-US" altLang="zh-CN" sz="2400" b="1" i="1" kern="100">
                          <a:effectLst/>
                          <a:latin typeface="Cambria Math" panose="02040503050406030204" pitchFamily="18" charset="0"/>
                        </a:rPr>
                        <m:t>𝑬</m:t>
                      </m:r>
                      <m:d>
                        <m:dPr>
                          <m:begChr m:val="["/>
                          <m:endChr m:val="]"/>
                          <m:ctrlPr>
                            <a:rPr lang="en-US"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rPr>
                            <m:t>𝒓</m:t>
                          </m:r>
                          <m:d>
                            <m:dPr>
                              <m:ctrlPr>
                                <a:rPr lang="en-US"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e>
                          </m:d>
                        </m:e>
                      </m:d>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𝜸</m:t>
                      </m:r>
                      <m:r>
                        <a:rPr lang="en-US" altLang="zh-CN" sz="2400" b="1" i="1" kern="100">
                          <a:effectLst/>
                          <a:latin typeface="Cambria Math" panose="02040503050406030204" pitchFamily="18" charset="0"/>
                        </a:rPr>
                        <m:t>𝑬</m:t>
                      </m:r>
                      <m:d>
                        <m:dPr>
                          <m:begChr m:val="["/>
                          <m:endChr m:val="]"/>
                          <m:ctrlPr>
                            <a:rPr lang="en-US" altLang="zh-CN" sz="2400" b="1" i="1" kern="100">
                              <a:effectLst/>
                              <a:latin typeface="Cambria Math" panose="02040503050406030204" pitchFamily="18" charset="0"/>
                            </a:rPr>
                          </m:ctrlPr>
                        </m:dPr>
                        <m:e>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𝑽</m:t>
                              </m:r>
                            </m:e>
                            <m:sup>
                              <m:r>
                                <a:rPr lang="zh-CN" altLang="en-US" sz="2400" b="1" i="1" kern="100">
                                  <a:effectLst/>
                                  <a:latin typeface="Cambria Math" panose="02040503050406030204" pitchFamily="18" charset="0"/>
                                  <a:cs typeface="MS Gothic" panose="020B0609070205080204" pitchFamily="49" charset="-128"/>
                                </a:rPr>
                                <m:t>∗</m:t>
                              </m:r>
                            </m:sup>
                          </m:sSup>
                          <m:d>
                            <m:dPr>
                              <m:ctrlPr>
                                <a:rPr lang="en-US" altLang="zh-CN" sz="2400" b="1" i="1" kern="100">
                                  <a:effectLst/>
                                  <a:latin typeface="Cambria Math" panose="02040503050406030204" pitchFamily="18" charset="0"/>
                                  <a:cs typeface="MS Gothic" panose="020B0609070205080204" pitchFamily="49" charset="-128"/>
                                </a:rPr>
                              </m:ctrlPr>
                            </m:dPr>
                            <m:e>
                              <m:r>
                                <a:rPr lang="en-US" altLang="zh-CN" sz="2400" b="1" i="1" kern="100">
                                  <a:effectLst/>
                                  <a:latin typeface="Cambria Math" panose="02040503050406030204" pitchFamily="18" charset="0"/>
                                </a:rPr>
                                <m:t>𝜹</m:t>
                              </m:r>
                              <m:d>
                                <m:dPr>
                                  <m:ctrlPr>
                                    <a:rPr lang="en-US"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e>
                              </m:d>
                            </m:e>
                          </m:d>
                        </m:e>
                      </m:d>
                    </m:oMath>
                  </m:oMathPara>
                </a14:m>
                <a:endParaRPr lang="en-US" altLang="zh-CN" sz="2400" b="1" i="1" kern="100" dirty="0">
                  <a:effectLst/>
                </a:endParaRPr>
              </a:p>
              <a:p>
                <a:pPr marL="0" indent="0" algn="ctr">
                  <a:lnSpc>
                    <a:spcPct val="100000"/>
                  </a:lnSpc>
                  <a:buNone/>
                </a:pPr>
                <a:r>
                  <a:rPr lang="en-US" altLang="zh-CN" sz="2400" b="1" kern="100" dirty="0"/>
                  <a:t>                                               </a:t>
                </a:r>
                <a14:m>
                  <m:oMath xmlns:m="http://schemas.openxmlformats.org/officeDocument/2006/math">
                    <m:r>
                      <a:rPr lang="en-US" altLang="zh-CN" sz="2400" b="1" i="1" kern="100">
                        <a:latin typeface="Cambria Math" panose="02040503050406030204" pitchFamily="18" charset="0"/>
                      </a:rPr>
                      <m:t>=</m:t>
                    </m:r>
                    <m:r>
                      <a:rPr lang="zh-CN" altLang="zh-CN" sz="2400" b="1" i="1" kern="100" smtClean="0">
                        <a:effectLst/>
                        <a:latin typeface="Cambria Math" panose="02040503050406030204" pitchFamily="18" charset="0"/>
                      </a:rPr>
                      <m:t> </m:t>
                    </m:r>
                    <m:r>
                      <a:rPr lang="en-US" altLang="zh-CN" sz="2400" b="1" i="1" kern="100">
                        <a:effectLst/>
                        <a:latin typeface="Cambria Math" panose="02040503050406030204" pitchFamily="18" charset="0"/>
                      </a:rPr>
                      <m:t>𝑬</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𝒓</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𝜸</m:t>
                    </m:r>
                    <m:nary>
                      <m:naryPr>
                        <m:chr m:val="∑"/>
                        <m:supHide m:val="on"/>
                        <m:ctrlPr>
                          <a:rPr lang="zh-CN" altLang="zh-CN" sz="2400" b="1" i="1" kern="100">
                            <a:effectLst/>
                            <a:latin typeface="Cambria Math" panose="02040503050406030204" pitchFamily="18" charset="0"/>
                          </a:rPr>
                        </m:ctrlPr>
                      </m:naryPr>
                      <m:sub>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sub>
                      <m:sup/>
                      <m:e>
                        <m:r>
                          <a:rPr lang="en-US" altLang="zh-CN" sz="2400" b="1" i="1" kern="100">
                            <a:effectLst/>
                            <a:latin typeface="Cambria Math" panose="02040503050406030204" pitchFamily="18" charset="0"/>
                          </a:rPr>
                          <m:t>𝑷</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𝑽</m:t>
                            </m:r>
                          </m:e>
                          <m:sup>
                            <m:r>
                              <a:rPr lang="zh-CN" altLang="en-US" sz="2400" b="1" i="1" kern="100">
                                <a:effectLst/>
                                <a:latin typeface="Cambria Math" panose="02040503050406030204" pitchFamily="18" charset="0"/>
                                <a:cs typeface="MS Gothic" panose="020B0609070205080204" pitchFamily="49" charset="-128"/>
                              </a:rPr>
                              <m:t>∗</m:t>
                            </m:r>
                          </m:sup>
                        </m:s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e>
                    </m:nary>
                  </m:oMath>
                </a14:m>
                <a:r>
                  <a:rPr lang="en-US" altLang="zh-CN" sz="2400" b="1" kern="100" dirty="0">
                    <a:effectLst/>
                  </a:rPr>
                  <a:t>      </a:t>
                </a:r>
                <a:r>
                  <a:rPr lang="zh-CN" altLang="zh-CN" sz="2400" b="1" kern="100" dirty="0">
                    <a:effectLst/>
                  </a:rPr>
                  <a:t>（</a:t>
                </a:r>
                <a:r>
                  <a:rPr lang="en-US" altLang="zh-CN" sz="2400" b="1" kern="100" dirty="0">
                    <a:effectLst/>
                  </a:rPr>
                  <a:t>10</a:t>
                </a:r>
                <a:r>
                  <a:rPr lang="zh-CN" altLang="zh-CN" sz="2400" b="1" kern="100" dirty="0">
                    <a:effectLst/>
                  </a:rPr>
                  <a:t>）</a:t>
                </a:r>
                <a:endParaRPr lang="zh-CN" altLang="zh-CN" sz="2400" kern="100" dirty="0">
                  <a:effectLst/>
                </a:endParaRPr>
              </a:p>
              <a:p>
                <a:pPr indent="0" algn="just">
                  <a:lnSpc>
                    <a:spcPct val="100000"/>
                  </a:lnSpc>
                  <a:buNone/>
                </a:pPr>
                <a:r>
                  <a:rPr lang="zh-CN" altLang="en-US" sz="2400" b="1" kern="100" dirty="0">
                    <a:effectLst/>
                    <a:cs typeface="Times New Roman" panose="02020603050405020304" pitchFamily="18" charset="0"/>
                  </a:rPr>
                  <a:t>于是，</a:t>
                </a:r>
                <a:endParaRPr lang="en-US" altLang="zh-CN" sz="2400" b="1" kern="100" dirty="0">
                  <a:effectLst/>
                  <a:cs typeface="Times New Roman" panose="02020603050405020304" pitchFamily="18" charset="0"/>
                </a:endParaRPr>
              </a:p>
              <a:p>
                <a:pPr indent="0" algn="ctr">
                  <a:lnSpc>
                    <a:spcPct val="100000"/>
                  </a:lnSpc>
                  <a:buNone/>
                </a:pPr>
                <a14:m>
                  <m:oMath xmlns:m="http://schemas.openxmlformats.org/officeDocument/2006/math">
                    <m:r>
                      <a:rPr lang="en-US" altLang="zh-CN" sz="2400" b="1" i="1" kern="100" smtClean="0">
                        <a:effectLst/>
                        <a:latin typeface="Cambria Math" panose="02040503050406030204" pitchFamily="18" charset="0"/>
                      </a:rPr>
                      <m:t>𝑸</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𝒔</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𝒂</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𝑬</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𝒓</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𝒔</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𝒂</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𝜸</m:t>
                    </m:r>
                    <m:nary>
                      <m:naryPr>
                        <m:chr m:val="∑"/>
                        <m:supHide m:val="on"/>
                        <m:ctrlPr>
                          <a:rPr lang="zh-CN" altLang="zh-CN" sz="2400" b="1" i="1" kern="100">
                            <a:effectLst/>
                            <a:latin typeface="Cambria Math" panose="02040503050406030204" pitchFamily="18" charset="0"/>
                          </a:rPr>
                        </m:ctrlPr>
                      </m:naryPr>
                      <m:sub>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sub>
                      <m:sup/>
                      <m:e>
                        <m:r>
                          <a:rPr lang="en-US" altLang="zh-CN" sz="2400" b="1" i="1" kern="100">
                            <a:effectLst/>
                            <a:latin typeface="Cambria Math" panose="02040503050406030204" pitchFamily="18" charset="0"/>
                          </a:rPr>
                          <m:t>𝑷</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e>
                    </m:nary>
                    <m:limLow>
                      <m:limLowPr>
                        <m:ctrlPr>
                          <a:rPr lang="zh-CN" altLang="zh-CN" sz="2400" b="1" i="1" kern="100">
                            <a:effectLst/>
                            <a:latin typeface="Cambria Math" panose="02040503050406030204" pitchFamily="18" charset="0"/>
                          </a:rPr>
                        </m:ctrlPr>
                      </m:limLowPr>
                      <m:e>
                        <m:r>
                          <a:rPr lang="en-US" altLang="zh-CN" sz="2400" b="1" i="1" kern="100">
                            <a:effectLst/>
                            <a:latin typeface="Cambria Math" panose="02040503050406030204" pitchFamily="18" charset="0"/>
                          </a:rPr>
                          <m:t>𝒎𝒂𝒙</m:t>
                        </m:r>
                      </m:e>
                      <m:lim>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lim>
                    </m:limLow>
                    <m:r>
                      <a:rPr lang="en-US" altLang="zh-CN" sz="2400" b="1" i="1" kern="100">
                        <a:effectLst/>
                        <a:latin typeface="Cambria Math" panose="02040503050406030204" pitchFamily="18" charset="0"/>
                      </a:rPr>
                      <m:t>𝑸</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en-US" altLang="zh-CN" sz="2400" b="1" kern="100" dirty="0">
                    <a:effectLst/>
                  </a:rPr>
                  <a:t>   </a:t>
                </a:r>
                <a:r>
                  <a:rPr lang="zh-CN" altLang="zh-CN" sz="2400" b="1" kern="100" dirty="0">
                    <a:effectLst/>
                  </a:rPr>
                  <a:t>（</a:t>
                </a:r>
                <a:r>
                  <a:rPr lang="en-US" altLang="zh-CN" sz="2400" b="1" kern="100" dirty="0">
                    <a:effectLst/>
                  </a:rPr>
                  <a:t>11</a:t>
                </a:r>
                <a:r>
                  <a:rPr lang="zh-CN" altLang="zh-CN" sz="2400" b="1" kern="100" dirty="0">
                    <a:effectLst/>
                  </a:rPr>
                  <a:t>）</a:t>
                </a:r>
                <a:endParaRPr lang="zh-CN" altLang="zh-CN" sz="2400" kern="100" dirty="0">
                  <a:effectLst/>
                </a:endParaRPr>
              </a:p>
              <a:p>
                <a:pPr indent="0" algn="just">
                  <a:buNone/>
                </a:pPr>
                <a:endParaRPr lang="zh-CN" altLang="zh-CN" sz="1800" kern="100" dirty="0">
                  <a:effectLst/>
                  <a:latin typeface="Times New Roman" panose="02020603050405020304" pitchFamily="18" charset="0"/>
                  <a:ea typeface="宋体" panose="02010600030101010101" pitchFamily="2" charset="-122"/>
                </a:endParaRPr>
              </a:p>
              <a:p>
                <a:pPr indent="0" algn="just">
                  <a:buNone/>
                </a:pPr>
                <a:endParaRPr lang="en-US" altLang="zh-CN" sz="2400" b="1" kern="100" dirty="0">
                  <a:effectLst/>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721757"/>
                <a:ext cx="10795000" cy="5361214"/>
              </a:xfrm>
              <a:blipFill>
                <a:blip r:embed="rId3"/>
                <a:stretch>
                  <a:fillRect l="-56" r="-904" b="-11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47002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467531"/>
                <a:ext cx="10795000" cy="5361214"/>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6.4</a:t>
                </a:r>
                <a:r>
                  <a:rPr lang="zh-CN" altLang="en-US" sz="2400" b="1" kern="100" dirty="0">
                    <a:solidFill>
                      <a:srgbClr val="0000FF"/>
                    </a:solidFill>
                    <a:latin typeface="+mn-ea"/>
                    <a:cs typeface="Times New Roman" panose="02020603050405020304" pitchFamily="18" charset="0"/>
                  </a:rPr>
                  <a:t> </a:t>
                </a:r>
                <a:r>
                  <a:rPr lang="zh-CN" altLang="en-US" sz="2400" b="1" kern="100" dirty="0">
                    <a:solidFill>
                      <a:srgbClr val="0000FF"/>
                    </a:solidFill>
                    <a:effectLst/>
                    <a:latin typeface="+mn-ea"/>
                    <a:cs typeface="Times New Roman" panose="02020603050405020304" pitchFamily="18" charset="0"/>
                  </a:rPr>
                  <a:t>不确定性</a:t>
                </a:r>
                <a:r>
                  <a:rPr lang="en-US" altLang="zh-CN" sz="2400" b="1" kern="100" dirty="0" err="1">
                    <a:solidFill>
                      <a:srgbClr val="0000FF"/>
                    </a:solidFill>
                    <a:effectLst/>
                    <a:latin typeface="+mn-ea"/>
                    <a:cs typeface="Times New Roman" panose="02020603050405020304" pitchFamily="18" charset="0"/>
                  </a:rPr>
                  <a:t>MDP</a:t>
                </a:r>
                <a:r>
                  <a:rPr lang="zh-CN" altLang="en-US" sz="2400" b="1" kern="100" dirty="0">
                    <a:solidFill>
                      <a:srgbClr val="0000FF"/>
                    </a:solidFill>
                    <a:effectLst/>
                    <a:latin typeface="+mn-ea"/>
                    <a:cs typeface="Times New Roman" panose="02020603050405020304" pitchFamily="18" charset="0"/>
                  </a:rPr>
                  <a:t>的</a:t>
                </a:r>
                <a:r>
                  <a:rPr lang="en-US" altLang="zh-CN" sz="2400" b="1" kern="100" dirty="0">
                    <a:solidFill>
                      <a:srgbClr val="0000FF"/>
                    </a:solidFill>
                    <a:effectLst/>
                    <a:latin typeface="+mn-ea"/>
                    <a:cs typeface="Times New Roman" panose="02020603050405020304" pitchFamily="18" charset="0"/>
                  </a:rPr>
                  <a:t>Q-learning</a:t>
                </a:r>
              </a:p>
              <a:p>
                <a:pPr indent="0" algn="just">
                  <a:lnSpc>
                    <a:spcPct val="120000"/>
                  </a:lnSpc>
                  <a:buNone/>
                </a:pPr>
                <a:r>
                  <a:rPr lang="zh-CN" altLang="zh-CN" sz="2400" b="1" kern="100" dirty="0">
                    <a:effectLst/>
                  </a:rPr>
                  <a:t>对比（</a:t>
                </a:r>
                <a:r>
                  <a:rPr lang="en-US" altLang="zh-CN" sz="2400" b="1" kern="100" dirty="0">
                    <a:effectLst/>
                  </a:rPr>
                  <a:t>11</a:t>
                </a:r>
                <a:r>
                  <a:rPr lang="zh-CN" altLang="zh-CN" sz="2400" b="1" kern="100" dirty="0">
                    <a:effectLst/>
                  </a:rPr>
                  <a:t>）和（</a:t>
                </a:r>
                <a:r>
                  <a:rPr lang="en-US" altLang="zh-CN" sz="2400" b="1" kern="100" dirty="0">
                    <a:effectLst/>
                  </a:rPr>
                  <a:t>7</a:t>
                </a:r>
                <a:r>
                  <a:rPr lang="zh-CN" altLang="zh-CN" sz="2400" b="1" kern="100" dirty="0">
                    <a:effectLst/>
                  </a:rPr>
                  <a:t>）可以发现，（</a:t>
                </a:r>
                <a:r>
                  <a:rPr lang="en-US" altLang="zh-CN" sz="2400" b="1" kern="100" dirty="0">
                    <a:effectLst/>
                  </a:rPr>
                  <a:t>11</a:t>
                </a:r>
                <a:r>
                  <a:rPr lang="zh-CN" altLang="zh-CN" sz="2400" b="1" kern="100" dirty="0">
                    <a:effectLst/>
                  </a:rPr>
                  <a:t>）是（</a:t>
                </a:r>
                <a:r>
                  <a:rPr lang="en-US" altLang="zh-CN" sz="2400" b="1" kern="100" dirty="0">
                    <a:effectLst/>
                  </a:rPr>
                  <a:t>7</a:t>
                </a:r>
                <a:r>
                  <a:rPr lang="zh-CN" altLang="zh-CN" sz="2400" b="1" kern="100" dirty="0">
                    <a:effectLst/>
                  </a:rPr>
                  <a:t>）的一般化形式。直接采用（</a:t>
                </a:r>
                <a:r>
                  <a:rPr lang="en-US" altLang="zh-CN" sz="2400" b="1" kern="100" dirty="0">
                    <a:effectLst/>
                  </a:rPr>
                  <a:t>11</a:t>
                </a:r>
                <a:r>
                  <a:rPr lang="zh-CN" altLang="zh-CN" sz="2400" b="1" kern="100" dirty="0">
                    <a:effectLst/>
                  </a:rPr>
                  <a:t>）进行训练，将</a:t>
                </a:r>
                <a:r>
                  <a:rPr lang="zh-CN" altLang="zh-CN" sz="2400" b="1" kern="100" dirty="0">
                    <a:solidFill>
                      <a:srgbClr val="C00000"/>
                    </a:solidFill>
                    <a:effectLst/>
                  </a:rPr>
                  <a:t>不会收敛</a:t>
                </a:r>
                <a:r>
                  <a:rPr lang="zh-CN" altLang="zh-CN" sz="2400" b="1" kern="100" dirty="0">
                    <a:effectLst/>
                  </a:rPr>
                  <a:t>。</a:t>
                </a:r>
                <a:r>
                  <a:rPr lang="zh-CN" altLang="zh-CN" sz="2400" b="1" kern="100" dirty="0">
                    <a:solidFill>
                      <a:srgbClr val="0000FF"/>
                    </a:solidFill>
                    <a:effectLst/>
                  </a:rPr>
                  <a:t>为了保证收敛性，需要修改训练规则</a:t>
                </a:r>
                <a:r>
                  <a:rPr lang="zh-CN" altLang="zh-CN" sz="2400" b="1" kern="100" dirty="0">
                    <a:effectLst/>
                  </a:rPr>
                  <a:t>。用</a:t>
                </a:r>
                <a14:m>
                  <m:oMath xmlns:m="http://schemas.openxmlformats.org/officeDocument/2006/math">
                    <m:sSub>
                      <m:sSubPr>
                        <m:ctrlPr>
                          <a:rPr lang="zh-CN" altLang="zh-CN" sz="2400" i="1" kern="100">
                            <a:effectLst/>
                            <a:latin typeface="Cambria Math" panose="02040503050406030204" pitchFamily="18" charset="0"/>
                          </a:rPr>
                        </m:ctrlPr>
                      </m:sSubPr>
                      <m:e>
                        <m:acc>
                          <m:accPr>
                            <m:chr m:val="̂"/>
                            <m:ctrlPr>
                              <a:rPr lang="zh-CN" altLang="zh-CN" sz="2400" i="1" kern="100">
                                <a:effectLst/>
                                <a:latin typeface="Cambria Math" panose="02040503050406030204" pitchFamily="18" charset="0"/>
                              </a:rPr>
                            </m:ctrlPr>
                          </m:accPr>
                          <m:e>
                            <m:r>
                              <a:rPr lang="en-US" altLang="zh-CN" sz="2400" i="1" kern="100">
                                <a:effectLst/>
                                <a:latin typeface="Cambria Math" panose="02040503050406030204" pitchFamily="18" charset="0"/>
                              </a:rPr>
                              <m:t>𝑄</m:t>
                            </m:r>
                          </m:e>
                        </m:acc>
                      </m:e>
                      <m:sub>
                        <m:r>
                          <a:rPr lang="en-US" altLang="zh-CN" sz="2400" i="1" kern="100">
                            <a:effectLst/>
                            <a:latin typeface="Cambria Math" panose="02040503050406030204" pitchFamily="18" charset="0"/>
                          </a:rPr>
                          <m:t>𝑛</m:t>
                        </m:r>
                      </m:sub>
                    </m:sSub>
                  </m:oMath>
                </a14:m>
                <a:r>
                  <a:rPr lang="zh-CN" altLang="zh-CN" sz="2400" b="1" kern="100" dirty="0">
                    <a:effectLst/>
                  </a:rPr>
                  <a:t>表示第</a:t>
                </a:r>
                <a:r>
                  <a:rPr lang="en-US" altLang="zh-CN" sz="2400" b="1" kern="100" dirty="0">
                    <a:effectLst/>
                  </a:rPr>
                  <a:t>n</a:t>
                </a:r>
                <a:r>
                  <a:rPr lang="zh-CN" altLang="zh-CN" sz="2400" b="1" kern="100" dirty="0">
                    <a:effectLst/>
                  </a:rPr>
                  <a:t>次循环中的估计，下面修改后的规则可以保证</a:t>
                </a:r>
                <a:r>
                  <a:rPr lang="zh-CN" altLang="zh-CN" sz="2400" kern="100" dirty="0">
                    <a:effectLst/>
                  </a:rPr>
                  <a:t> </a:t>
                </a:r>
                <a14:m>
                  <m:oMath xmlns:m="http://schemas.openxmlformats.org/officeDocument/2006/math">
                    <m:sSub>
                      <m:sSubPr>
                        <m:ctrlPr>
                          <a:rPr lang="zh-CN" altLang="zh-CN" sz="2400" i="1" kern="100">
                            <a:effectLst/>
                            <a:latin typeface="Cambria Math" panose="02040503050406030204" pitchFamily="18" charset="0"/>
                          </a:rPr>
                        </m:ctrlPr>
                      </m:sSubPr>
                      <m:e>
                        <m:acc>
                          <m:accPr>
                            <m:chr m:val="̂"/>
                            <m:ctrlPr>
                              <a:rPr lang="zh-CN" altLang="zh-CN" sz="2400" i="1" kern="100">
                                <a:effectLst/>
                                <a:latin typeface="Cambria Math" panose="02040503050406030204" pitchFamily="18" charset="0"/>
                              </a:rPr>
                            </m:ctrlPr>
                          </m:accPr>
                          <m:e>
                            <m:r>
                              <a:rPr lang="en-US" altLang="zh-CN" sz="2400" i="1" kern="100">
                                <a:effectLst/>
                                <a:latin typeface="Cambria Math" panose="02040503050406030204" pitchFamily="18" charset="0"/>
                              </a:rPr>
                              <m:t>𝑄</m:t>
                            </m:r>
                          </m:e>
                        </m:acc>
                      </m:e>
                      <m:sub>
                        <m:r>
                          <a:rPr lang="en-US" altLang="zh-CN" sz="2400" i="1" kern="100">
                            <a:effectLst/>
                            <a:latin typeface="Cambria Math" panose="02040503050406030204" pitchFamily="18" charset="0"/>
                          </a:rPr>
                          <m:t>𝑛</m:t>
                        </m:r>
                      </m:sub>
                    </m:sSub>
                  </m:oMath>
                </a14:m>
                <a:r>
                  <a:rPr lang="zh-CN" altLang="zh-CN" sz="2400" b="1" kern="100" dirty="0">
                    <a:effectLst/>
                  </a:rPr>
                  <a:t>收敛到</a:t>
                </a:r>
                <a:r>
                  <a:rPr lang="en-US" altLang="zh-CN" sz="2400" b="1" i="1" kern="100" dirty="0" err="1">
                    <a:effectLst/>
                  </a:rPr>
                  <a:t>Q</a:t>
                </a:r>
                <a:r>
                  <a:rPr lang="en-US" altLang="zh-CN" sz="2400" b="1" i="1" kern="100" baseline="-25000" dirty="0" err="1">
                    <a:effectLst/>
                  </a:rPr>
                  <a:t>n</a:t>
                </a:r>
                <a:endParaRPr lang="zh-CN" altLang="zh-CN" sz="2400" kern="100" dirty="0">
                  <a:effectLst/>
                </a:endParaRPr>
              </a:p>
              <a:p>
                <a:pPr indent="0" algn="just">
                  <a:lnSpc>
                    <a:spcPct val="120000"/>
                  </a:lnSpc>
                  <a:buNone/>
                </a:pPr>
                <a:r>
                  <a:rPr lang="zh-CN" altLang="zh-CN" sz="2400" b="1" kern="100" dirty="0">
                    <a:effectLst/>
                  </a:rPr>
                  <a:t> </a:t>
                </a:r>
                <a14:m>
                  <m:oMath xmlns:m="http://schemas.openxmlformats.org/officeDocument/2006/math">
                    <m:sSub>
                      <m:sSubPr>
                        <m:ctrlPr>
                          <a:rPr lang="zh-CN" altLang="zh-CN" sz="2400" b="1" i="1" kern="100">
                            <a:effectLst/>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effectLst/>
                            <a:latin typeface="Cambria Math" panose="02040503050406030204" pitchFamily="18" charset="0"/>
                          </a:rPr>
                          <m:t>𝒏</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r>
                      <a:rPr lang="en-US" altLang="zh-CN" sz="2400" b="1" i="1" kern="100" smtClean="0">
                        <a:solidFill>
                          <a:srgbClr val="C00000"/>
                        </a:solidFill>
                        <a:effectLst/>
                        <a:latin typeface="Cambria Math" panose="02040503050406030204" pitchFamily="18" charset="0"/>
                      </a:rPr>
                      <m:t>𝟏</m:t>
                    </m:r>
                    <m:r>
                      <a:rPr lang="en-US" altLang="zh-CN" sz="2400" b="1" i="1" kern="100" smtClean="0">
                        <a:solidFill>
                          <a:srgbClr val="C00000"/>
                        </a:solidFill>
                        <a:effectLst/>
                        <a:latin typeface="Cambria Math" panose="02040503050406030204" pitchFamily="18" charset="0"/>
                      </a:rPr>
                      <m:t>−</m:t>
                    </m:r>
                    <m:sSub>
                      <m:sSubPr>
                        <m:ctrlPr>
                          <a:rPr lang="zh-CN" altLang="zh-CN" sz="2400" b="1" i="1" kern="100">
                            <a:solidFill>
                              <a:srgbClr val="C00000"/>
                            </a:solidFill>
                            <a:effectLst/>
                            <a:latin typeface="Cambria Math" panose="02040503050406030204" pitchFamily="18" charset="0"/>
                          </a:rPr>
                        </m:ctrlPr>
                      </m:sSubPr>
                      <m:e>
                        <m:r>
                          <a:rPr lang="en-US" altLang="zh-CN" sz="2400" b="1" i="1" kern="100">
                            <a:solidFill>
                              <a:srgbClr val="C00000"/>
                            </a:solidFill>
                            <a:effectLst/>
                            <a:latin typeface="Cambria Math" panose="02040503050406030204" pitchFamily="18" charset="0"/>
                          </a:rPr>
                          <m:t>𝜶</m:t>
                        </m:r>
                      </m:e>
                      <m:sub>
                        <m:r>
                          <a:rPr lang="en-US" altLang="zh-CN" sz="2400" b="1" i="1" kern="100">
                            <a:solidFill>
                              <a:srgbClr val="C00000"/>
                            </a:solidFill>
                            <a:effectLst/>
                            <a:latin typeface="Cambria Math" panose="02040503050406030204" pitchFamily="18" charset="0"/>
                          </a:rPr>
                          <m:t>𝒏</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effectLst/>
                            <a:latin typeface="Cambria Math" panose="02040503050406030204" pitchFamily="18" charset="0"/>
                          </a:rPr>
                          <m:t>𝒏</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sSub>
                      <m:sSubPr>
                        <m:ctrlPr>
                          <a:rPr lang="zh-CN" altLang="zh-CN" sz="2400" b="1" i="1" kern="100" smtClean="0">
                            <a:solidFill>
                              <a:srgbClr val="C00000"/>
                            </a:solidFill>
                            <a:effectLst/>
                            <a:latin typeface="Cambria Math" panose="02040503050406030204" pitchFamily="18" charset="0"/>
                          </a:rPr>
                        </m:ctrlPr>
                      </m:sSubPr>
                      <m:e>
                        <m:r>
                          <a:rPr lang="en-US" altLang="zh-CN" sz="2400" b="1" i="1" kern="100">
                            <a:solidFill>
                              <a:srgbClr val="C00000"/>
                            </a:solidFill>
                            <a:effectLst/>
                            <a:latin typeface="Cambria Math" panose="02040503050406030204" pitchFamily="18" charset="0"/>
                          </a:rPr>
                          <m:t>𝜶</m:t>
                        </m:r>
                      </m:e>
                      <m:sub>
                        <m:r>
                          <a:rPr lang="en-US" altLang="zh-CN" sz="2400" b="1" i="1" kern="100">
                            <a:solidFill>
                              <a:srgbClr val="C00000"/>
                            </a:solidFill>
                            <a:effectLst/>
                            <a:latin typeface="Cambria Math" panose="02040503050406030204" pitchFamily="18" charset="0"/>
                          </a:rPr>
                          <m:t>𝒏</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𝒓</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𝜸</m:t>
                    </m:r>
                    <m:limLow>
                      <m:limLowPr>
                        <m:ctrlPr>
                          <a:rPr lang="zh-CN" altLang="zh-CN" sz="2400" b="1" i="1" kern="100">
                            <a:effectLst/>
                            <a:latin typeface="Cambria Math" panose="02040503050406030204" pitchFamily="18" charset="0"/>
                          </a:rPr>
                        </m:ctrlPr>
                      </m:limLowPr>
                      <m:e>
                        <m:r>
                          <a:rPr lang="en-US" altLang="zh-CN" sz="2400" b="1" i="1" kern="100">
                            <a:effectLst/>
                            <a:latin typeface="Cambria Math" panose="02040503050406030204" pitchFamily="18" charset="0"/>
                          </a:rPr>
                          <m:t>𝒎𝒂𝒙</m:t>
                        </m:r>
                      </m:e>
                      <m:lim>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lim>
                    </m:limLow>
                    <m:sSub>
                      <m:sSubPr>
                        <m:ctrlPr>
                          <a:rPr lang="zh-CN" altLang="zh-CN" sz="2400" b="1" i="1" kern="100">
                            <a:effectLst/>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effectLst/>
                            <a:latin typeface="Cambria Math" panose="02040503050406030204" pitchFamily="18" charset="0"/>
                          </a:rPr>
                          <m:t>𝒏</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en-US" altLang="zh-CN" sz="2400" b="1" kern="100" dirty="0">
                    <a:effectLst/>
                  </a:rPr>
                  <a:t> </a:t>
                </a:r>
                <a:r>
                  <a:rPr lang="zh-CN" altLang="zh-CN" sz="2400" b="1" kern="100" dirty="0">
                    <a:effectLst/>
                  </a:rPr>
                  <a:t>（</a:t>
                </a:r>
                <a:r>
                  <a:rPr lang="en-US" altLang="zh-CN" sz="2400" b="1" kern="100" dirty="0">
                    <a:effectLst/>
                  </a:rPr>
                  <a:t>12</a:t>
                </a:r>
                <a:r>
                  <a:rPr lang="zh-CN" altLang="zh-CN" sz="2400" b="1" kern="100" dirty="0">
                    <a:effectLst/>
                  </a:rPr>
                  <a:t>）</a:t>
                </a:r>
                <a:endParaRPr lang="zh-CN" altLang="zh-CN" sz="2400" kern="100" dirty="0">
                  <a:effectLst/>
                </a:endParaRPr>
              </a:p>
              <a:p>
                <a:pPr algn="just">
                  <a:lnSpc>
                    <a:spcPct val="120000"/>
                  </a:lnSpc>
                </a:pPr>
                <a:r>
                  <a:rPr lang="zh-CN" altLang="zh-CN" sz="2400" b="1" kern="100" dirty="0">
                    <a:effectLst/>
                  </a:rPr>
                  <a:t>以</a:t>
                </a:r>
                <a14:m>
                  <m:oMath xmlns:m="http://schemas.openxmlformats.org/officeDocument/2006/math">
                    <m:r>
                      <a:rPr lang="en-US" altLang="zh-CN" sz="2400" b="1" i="1" kern="100" dirty="0" smtClean="0">
                        <a:effectLst/>
                        <a:latin typeface="Cambria Math" panose="02040503050406030204" pitchFamily="18" charset="0"/>
                      </a:rPr>
                      <m:t>𝟏</m:t>
                    </m:r>
                    <m:r>
                      <a:rPr lang="en-US" altLang="zh-CN" sz="2400" b="1" i="1" kern="100" dirty="0" smtClean="0">
                        <a:effectLst/>
                        <a:latin typeface="Cambria Math" panose="02040503050406030204" pitchFamily="18" charset="0"/>
                      </a:rPr>
                      <m:t>−</m:t>
                    </m:r>
                    <m:r>
                      <a:rPr lang="en-US" altLang="zh-CN" sz="2400" b="1" i="1" kern="100" dirty="0" smtClean="0">
                        <a:effectLst/>
                        <a:latin typeface="Cambria Math" panose="02040503050406030204" pitchFamily="18" charset="0"/>
                      </a:rPr>
                      <m:t>𝜶</m:t>
                    </m:r>
                    <m:r>
                      <a:rPr lang="en-US" altLang="zh-CN" sz="2400" b="1" i="1" kern="100" baseline="-25000" dirty="0">
                        <a:effectLst/>
                        <a:latin typeface="Cambria Math" panose="02040503050406030204" pitchFamily="18" charset="0"/>
                      </a:rPr>
                      <m:t>𝒏</m:t>
                    </m:r>
                  </m:oMath>
                </a14:m>
                <a:r>
                  <a:rPr lang="zh-CN" altLang="zh-CN" sz="2400" b="1" kern="100" dirty="0">
                    <a:effectLst/>
                  </a:rPr>
                  <a:t>的概率直接使用第</a:t>
                </a:r>
                <a14:m>
                  <m:oMath xmlns:m="http://schemas.openxmlformats.org/officeDocument/2006/math">
                    <m:r>
                      <a:rPr lang="en-US" altLang="zh-CN" sz="2400" b="1" i="1" kern="100" dirty="0" smtClean="0">
                        <a:effectLst/>
                        <a:latin typeface="Cambria Math" panose="02040503050406030204" pitchFamily="18" charset="0"/>
                      </a:rPr>
                      <m:t>𝒏</m:t>
                    </m:r>
                    <m:r>
                      <a:rPr lang="en-US" altLang="zh-CN" sz="2400" b="1" i="1" kern="100" dirty="0" smtClean="0">
                        <a:effectLst/>
                        <a:latin typeface="Cambria Math" panose="02040503050406030204" pitchFamily="18" charset="0"/>
                      </a:rPr>
                      <m:t>−</m:t>
                    </m:r>
                    <m:r>
                      <a:rPr lang="en-US" altLang="zh-CN" sz="2400" b="1" i="1" kern="100" dirty="0" smtClean="0">
                        <a:effectLst/>
                        <a:latin typeface="Cambria Math" panose="02040503050406030204" pitchFamily="18" charset="0"/>
                      </a:rPr>
                      <m:t>𝟏</m:t>
                    </m:r>
                  </m:oMath>
                </a14:m>
                <a:r>
                  <a:rPr lang="zh-CN" altLang="zh-CN" sz="2400" b="1" kern="100" dirty="0">
                    <a:effectLst/>
                  </a:rPr>
                  <a:t>次循环的结果，以</a:t>
                </a:r>
                <a14:m>
                  <m:oMath xmlns:m="http://schemas.openxmlformats.org/officeDocument/2006/math">
                    <m:r>
                      <a:rPr lang="en-US" altLang="zh-CN" sz="2400" b="1" i="1" kern="100" dirty="0" smtClean="0">
                        <a:effectLst/>
                        <a:latin typeface="Cambria Math" panose="02040503050406030204" pitchFamily="18" charset="0"/>
                      </a:rPr>
                      <m:t>𝜶</m:t>
                    </m:r>
                    <m:r>
                      <a:rPr lang="en-US" altLang="zh-CN" sz="2400" b="1" i="1" kern="100" baseline="-25000" dirty="0">
                        <a:effectLst/>
                        <a:latin typeface="Cambria Math" panose="02040503050406030204" pitchFamily="18" charset="0"/>
                      </a:rPr>
                      <m:t>𝒏</m:t>
                    </m:r>
                  </m:oMath>
                </a14:m>
                <a:r>
                  <a:rPr lang="zh-CN" altLang="zh-CN" sz="2400" b="1" kern="100" dirty="0">
                    <a:effectLst/>
                  </a:rPr>
                  <a:t>的概率进行更新</a:t>
                </a:r>
                <a:endParaRPr lang="zh-CN" altLang="zh-CN" sz="2400" kern="100" dirty="0">
                  <a:effectLst/>
                </a:endParaRPr>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𝜶</m:t>
                          </m:r>
                        </m:e>
                        <m:sub>
                          <m:r>
                            <a:rPr lang="en-US" altLang="zh-CN" sz="2400" b="1" i="1" kern="100">
                              <a:effectLst/>
                              <a:latin typeface="Cambria Math" panose="02040503050406030204" pitchFamily="18" charset="0"/>
                            </a:rPr>
                            <m:t>𝒏</m:t>
                          </m:r>
                        </m:sub>
                      </m:sSub>
                      <m:r>
                        <a:rPr lang="en-US" altLang="zh-CN" sz="2400" b="1" i="1" kern="100">
                          <a:effectLst/>
                          <a:latin typeface="Cambria Math" panose="02040503050406030204" pitchFamily="18" charset="0"/>
                        </a:rPr>
                        <m:t>=</m:t>
                      </m:r>
                      <m:f>
                        <m:fPr>
                          <m:ctrlPr>
                            <a:rPr lang="zh-CN" altLang="zh-CN" sz="2400" b="1" i="1" kern="100">
                              <a:effectLst/>
                              <a:latin typeface="Cambria Math" panose="02040503050406030204" pitchFamily="18" charset="0"/>
                            </a:rPr>
                          </m:ctrlPr>
                        </m:fPr>
                        <m:num>
                          <m:r>
                            <a:rPr lang="en-US" altLang="zh-CN" sz="2400" b="1" i="1" kern="100">
                              <a:effectLst/>
                              <a:latin typeface="Cambria Math" panose="02040503050406030204" pitchFamily="18" charset="0"/>
                            </a:rPr>
                            <m:t>𝟏</m:t>
                          </m:r>
                        </m:num>
                        <m:den>
                          <m:r>
                            <a:rPr lang="en-US" altLang="zh-CN" sz="2400" b="1" i="1" kern="100">
                              <a:effectLst/>
                              <a:latin typeface="Cambria Math" panose="02040503050406030204" pitchFamily="18" charset="0"/>
                            </a:rPr>
                            <m:t>𝟏</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𝒗𝒊𝒔𝒊𝒕</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𝒏</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den>
                      </m:f>
                    </m:oMath>
                  </m:oMathPara>
                </a14:m>
                <a:endParaRPr lang="zh-CN" altLang="zh-CN" sz="2400" kern="100" dirty="0">
                  <a:effectLst/>
                </a:endParaRPr>
              </a:p>
              <a:p>
                <a:pPr algn="just">
                  <a:lnSpc>
                    <a:spcPct val="120000"/>
                  </a:lnSpc>
                </a:pPr>
                <a14:m>
                  <m:oMath xmlns:m="http://schemas.openxmlformats.org/officeDocument/2006/math">
                    <m:r>
                      <a:rPr lang="en-US" altLang="zh-CN" sz="2400" b="1" i="1" kern="100" dirty="0" smtClean="0">
                        <a:effectLst/>
                        <a:latin typeface="Cambria Math" panose="02040503050406030204" pitchFamily="18" charset="0"/>
                      </a:rPr>
                      <m:t>𝒗𝒊𝒔𝒊𝒕𝒔</m:t>
                    </m:r>
                    <m:r>
                      <a:rPr lang="en-US" altLang="zh-CN" sz="2400" b="1" i="1" kern="100" baseline="-25000" dirty="0" err="1">
                        <a:effectLst/>
                        <a:latin typeface="Cambria Math" panose="02040503050406030204" pitchFamily="18" charset="0"/>
                      </a:rPr>
                      <m:t>𝒏</m:t>
                    </m:r>
                    <m:r>
                      <a:rPr lang="en-US" altLang="zh-CN" sz="2400" b="1" i="1" kern="100" dirty="0">
                        <a:effectLst/>
                        <a:latin typeface="Cambria Math" panose="02040503050406030204" pitchFamily="18" charset="0"/>
                      </a:rPr>
                      <m:t>(</m:t>
                    </m:r>
                    <m:r>
                      <a:rPr lang="en-US" altLang="zh-CN" sz="2400" b="1" i="1" kern="100" dirty="0" err="1">
                        <a:effectLst/>
                        <a:latin typeface="Cambria Math" panose="02040503050406030204" pitchFamily="18" charset="0"/>
                      </a:rPr>
                      <m:t>𝒔</m:t>
                    </m:r>
                    <m:r>
                      <a:rPr lang="en-US" altLang="zh-CN" sz="2400" b="1" i="1" kern="100" dirty="0" err="1">
                        <a:effectLst/>
                        <a:latin typeface="Cambria Math" panose="02040503050406030204" pitchFamily="18" charset="0"/>
                      </a:rPr>
                      <m:t>,</m:t>
                    </m:r>
                    <m:r>
                      <a:rPr lang="en-US" altLang="zh-CN" sz="2400" b="1" i="1" kern="100" dirty="0" err="1">
                        <a:effectLst/>
                        <a:latin typeface="Cambria Math" panose="02040503050406030204" pitchFamily="18" charset="0"/>
                      </a:rPr>
                      <m:t>𝒂</m:t>
                    </m:r>
                    <m:r>
                      <a:rPr lang="en-US" altLang="zh-CN" sz="2400" b="1" i="1" kern="100" dirty="0">
                        <a:effectLst/>
                        <a:latin typeface="Cambria Math" panose="02040503050406030204" pitchFamily="18" charset="0"/>
                      </a:rPr>
                      <m:t>)</m:t>
                    </m:r>
                  </m:oMath>
                </a14:m>
                <a:r>
                  <a:rPr lang="en-US" altLang="zh-CN" sz="2400" b="1" kern="100" dirty="0">
                    <a:effectLst/>
                  </a:rPr>
                  <a:t>:  </a:t>
                </a:r>
                <a:r>
                  <a:rPr lang="zh-CN" altLang="zh-CN" sz="2400" b="1" kern="100" dirty="0">
                    <a:effectLst/>
                  </a:rPr>
                  <a:t>状态</a:t>
                </a:r>
                <a:r>
                  <a:rPr lang="en-US" altLang="zh-CN" sz="2400" b="1" kern="100" dirty="0">
                    <a:effectLst/>
                  </a:rPr>
                  <a:t>-</a:t>
                </a:r>
                <a:r>
                  <a:rPr lang="zh-CN" altLang="zh-CN" sz="2400" b="1" kern="100" dirty="0">
                    <a:effectLst/>
                  </a:rPr>
                  <a:t>动作对</a:t>
                </a:r>
                <a14:m>
                  <m:oMath xmlns:m="http://schemas.openxmlformats.org/officeDocument/2006/math">
                    <m:r>
                      <a:rPr lang="en-US" altLang="zh-CN" sz="2400" b="1" i="1" kern="100" dirty="0" smtClean="0">
                        <a:effectLst/>
                        <a:latin typeface="Cambria Math" panose="02040503050406030204" pitchFamily="18" charset="0"/>
                      </a:rPr>
                      <m:t>(</m:t>
                    </m:r>
                    <m:r>
                      <a:rPr lang="en-US" altLang="zh-CN" sz="2400" b="1" i="1" kern="100" dirty="0" err="1">
                        <a:effectLst/>
                        <a:latin typeface="Cambria Math" panose="02040503050406030204" pitchFamily="18" charset="0"/>
                      </a:rPr>
                      <m:t>𝒔</m:t>
                    </m:r>
                    <m:r>
                      <a:rPr lang="en-US" altLang="zh-CN" sz="2400" b="1" i="1" kern="100" dirty="0" err="1">
                        <a:effectLst/>
                        <a:latin typeface="Cambria Math" panose="02040503050406030204" pitchFamily="18" charset="0"/>
                      </a:rPr>
                      <m:t>,</m:t>
                    </m:r>
                    <m:r>
                      <a:rPr lang="en-US" altLang="zh-CN" sz="2400" b="1" i="1" kern="100" dirty="0" err="1">
                        <a:effectLst/>
                        <a:latin typeface="Cambria Math" panose="02040503050406030204" pitchFamily="18" charset="0"/>
                      </a:rPr>
                      <m:t>𝒂</m:t>
                    </m:r>
                    <m:r>
                      <a:rPr lang="en-US" altLang="zh-CN" sz="2400" b="1" i="1" kern="100" dirty="0">
                        <a:effectLst/>
                        <a:latin typeface="Cambria Math" panose="02040503050406030204" pitchFamily="18" charset="0"/>
                      </a:rPr>
                      <m:t>)</m:t>
                    </m:r>
                  </m:oMath>
                </a14:m>
                <a:r>
                  <a:rPr lang="zh-CN" altLang="zh-CN" sz="2400" b="1" kern="100" dirty="0">
                    <a:effectLst/>
                  </a:rPr>
                  <a:t>在</a:t>
                </a:r>
                <a14:m>
                  <m:oMath xmlns:m="http://schemas.openxmlformats.org/officeDocument/2006/math">
                    <m:r>
                      <a:rPr lang="en-US" altLang="zh-CN" sz="2400" b="1" i="1" kern="100" dirty="0" smtClean="0">
                        <a:effectLst/>
                        <a:latin typeface="Cambria Math" panose="02040503050406030204" pitchFamily="18" charset="0"/>
                      </a:rPr>
                      <m:t>𝒏</m:t>
                    </m:r>
                  </m:oMath>
                </a14:m>
                <a:r>
                  <a:rPr lang="zh-CN" altLang="zh-CN" sz="2400" b="1" kern="100" dirty="0">
                    <a:effectLst/>
                  </a:rPr>
                  <a:t>次循环中被访问的总次数。</a:t>
                </a:r>
                <a:endParaRPr lang="zh-CN" altLang="zh-CN" sz="2400" kern="100" dirty="0">
                  <a:effectLst/>
                </a:endParaRPr>
              </a:p>
              <a:p>
                <a:pPr indent="0" algn="just">
                  <a:buNone/>
                </a:pPr>
                <a:endParaRPr lang="en-US" altLang="zh-CN" sz="2400" b="1" kern="100" dirty="0">
                  <a:effectLst/>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467531"/>
                <a:ext cx="10795000" cy="5361214"/>
              </a:xfrm>
              <a:blipFill>
                <a:blip r:embed="rId3"/>
                <a:stretch>
                  <a:fillRect l="-791" r="-9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F9F9B94-00DB-479B-BA6C-A8E1BA405430}"/>
                  </a:ext>
                </a:extLst>
              </p:cNvPr>
              <p:cNvSpPr txBox="1"/>
              <p:nvPr/>
            </p:nvSpPr>
            <p:spPr>
              <a:xfrm>
                <a:off x="5958114" y="365125"/>
                <a:ext cx="6096000" cy="494751"/>
              </a:xfrm>
              <a:prstGeom prst="rect">
                <a:avLst/>
              </a:prstGeom>
              <a:noFill/>
            </p:spPr>
            <p:txBody>
              <a:bodyPr wrap="square">
                <a:spAutoFit/>
              </a:bodyPr>
              <a:lstStyle/>
              <a:p>
                <a14:m>
                  <m:oMath xmlns:m="http://schemas.openxmlformats.org/officeDocument/2006/math">
                    <m:r>
                      <a:rPr lang="en-US" altLang="zh-CN" sz="2000" b="1" i="1" kern="100" smtClean="0">
                        <a:solidFill>
                          <a:srgbClr val="C00000"/>
                        </a:solidFill>
                        <a:effectLst/>
                        <a:latin typeface="Cambria Math" panose="02040503050406030204" pitchFamily="18" charset="0"/>
                      </a:rPr>
                      <m:t>𝑸</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𝒔</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𝒂</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𝒓</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𝒔</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𝒂</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𝜸</m:t>
                    </m:r>
                    <m:limLow>
                      <m:limLowPr>
                        <m:ctrlPr>
                          <a:rPr lang="zh-CN" altLang="zh-CN" sz="2000" b="1" i="1" kern="100">
                            <a:solidFill>
                              <a:srgbClr val="C00000"/>
                            </a:solidFill>
                            <a:effectLst/>
                            <a:latin typeface="Cambria Math" panose="02040503050406030204" pitchFamily="18" charset="0"/>
                          </a:rPr>
                        </m:ctrlPr>
                      </m:limLowPr>
                      <m:e>
                        <m:r>
                          <a:rPr lang="en-US" altLang="zh-CN" sz="2000" b="1" i="1" kern="100">
                            <a:solidFill>
                              <a:srgbClr val="C00000"/>
                            </a:solidFill>
                            <a:effectLst/>
                            <a:latin typeface="Cambria Math" panose="02040503050406030204" pitchFamily="18" charset="0"/>
                          </a:rPr>
                          <m:t>𝒎𝒂𝒙</m:t>
                        </m:r>
                      </m:e>
                      <m:lim>
                        <m:r>
                          <a:rPr lang="en-US" altLang="zh-CN" sz="2000" b="1" i="1" kern="100">
                            <a:solidFill>
                              <a:srgbClr val="C00000"/>
                            </a:solidFill>
                            <a:effectLst/>
                            <a:latin typeface="Cambria Math" panose="02040503050406030204" pitchFamily="18" charset="0"/>
                          </a:rPr>
                          <m:t>𝒂</m:t>
                        </m:r>
                        <m:r>
                          <a:rPr lang="en-US" altLang="zh-CN" sz="2000" b="1" i="1" kern="100">
                            <a:solidFill>
                              <a:srgbClr val="C00000"/>
                            </a:solidFill>
                            <a:effectLst/>
                            <a:latin typeface="Cambria Math" panose="02040503050406030204" pitchFamily="18" charset="0"/>
                          </a:rPr>
                          <m:t>′</m:t>
                        </m:r>
                      </m:lim>
                    </m:limLow>
                    <m:r>
                      <a:rPr lang="en-US" altLang="zh-CN" sz="2000" b="1" i="1" kern="100">
                        <a:solidFill>
                          <a:srgbClr val="C00000"/>
                        </a:solidFill>
                        <a:effectLst/>
                        <a:latin typeface="Cambria Math" panose="02040503050406030204" pitchFamily="18" charset="0"/>
                      </a:rPr>
                      <m:t>𝑸</m:t>
                    </m:r>
                    <m:r>
                      <a:rPr lang="en-US" altLang="zh-CN" sz="2000" b="1" i="1" kern="100">
                        <a:solidFill>
                          <a:srgbClr val="C00000"/>
                        </a:solidFill>
                        <a:effectLst/>
                        <a:latin typeface="Cambria Math" panose="02040503050406030204" pitchFamily="18" charset="0"/>
                      </a:rPr>
                      <m:t>(</m:t>
                    </m:r>
                    <m:r>
                      <a:rPr lang="en-US" altLang="zh-CN" sz="2000" b="1" i="1" kern="100">
                        <a:solidFill>
                          <a:srgbClr val="C00000"/>
                        </a:solidFill>
                        <a:effectLst/>
                        <a:latin typeface="Cambria Math" panose="02040503050406030204" pitchFamily="18" charset="0"/>
                      </a:rPr>
                      <m:t>𝜹</m:t>
                    </m:r>
                    <m:r>
                      <a:rPr lang="en-US" altLang="zh-CN" sz="2000" b="1" i="1" kern="100">
                        <a:solidFill>
                          <a:srgbClr val="C00000"/>
                        </a:solidFill>
                        <a:effectLst/>
                        <a:latin typeface="Cambria Math" panose="02040503050406030204" pitchFamily="18" charset="0"/>
                      </a:rPr>
                      <m:t>(</m:t>
                    </m:r>
                    <m:r>
                      <a:rPr lang="en-US" altLang="zh-CN" sz="2000" b="1" i="1" kern="100">
                        <a:solidFill>
                          <a:srgbClr val="C00000"/>
                        </a:solidFill>
                        <a:effectLst/>
                        <a:latin typeface="Cambria Math" panose="02040503050406030204" pitchFamily="18" charset="0"/>
                      </a:rPr>
                      <m:t>𝒔</m:t>
                    </m:r>
                    <m:r>
                      <a:rPr lang="en-US" altLang="zh-CN" sz="2000" b="1" i="1" kern="100">
                        <a:solidFill>
                          <a:srgbClr val="C00000"/>
                        </a:solidFill>
                        <a:effectLst/>
                        <a:latin typeface="Cambria Math" panose="02040503050406030204" pitchFamily="18" charset="0"/>
                      </a:rPr>
                      <m:t>,</m:t>
                    </m:r>
                    <m:r>
                      <a:rPr lang="en-US" altLang="zh-CN" sz="2000" b="1" i="1" kern="100">
                        <a:solidFill>
                          <a:srgbClr val="C00000"/>
                        </a:solidFill>
                        <a:effectLst/>
                        <a:latin typeface="Cambria Math" panose="02040503050406030204" pitchFamily="18" charset="0"/>
                      </a:rPr>
                      <m:t>𝒂</m:t>
                    </m:r>
                    <m:r>
                      <a:rPr lang="en-US" altLang="zh-CN" sz="2000" b="1" i="1" kern="100">
                        <a:solidFill>
                          <a:srgbClr val="C00000"/>
                        </a:solidFill>
                        <a:effectLst/>
                        <a:latin typeface="Cambria Math" panose="02040503050406030204" pitchFamily="18" charset="0"/>
                      </a:rPr>
                      <m:t>),</m:t>
                    </m:r>
                    <m:r>
                      <a:rPr lang="en-US" altLang="zh-CN" sz="2000" b="1" i="1" kern="100">
                        <a:solidFill>
                          <a:srgbClr val="C00000"/>
                        </a:solidFill>
                        <a:effectLst/>
                        <a:latin typeface="Cambria Math" panose="02040503050406030204" pitchFamily="18" charset="0"/>
                      </a:rPr>
                      <m:t>𝒂</m:t>
                    </m:r>
                    <m:r>
                      <a:rPr lang="en-US" altLang="zh-CN" sz="2000" b="1" i="1" kern="100">
                        <a:solidFill>
                          <a:srgbClr val="C00000"/>
                        </a:solidFill>
                        <a:effectLst/>
                        <a:latin typeface="Cambria Math" panose="02040503050406030204" pitchFamily="18" charset="0"/>
                      </a:rPr>
                      <m:t>′)</m:t>
                    </m:r>
                  </m:oMath>
                </a14:m>
                <a:r>
                  <a:rPr lang="en-US" altLang="zh-CN" sz="2000" b="1" kern="100" dirty="0">
                    <a:solidFill>
                      <a:srgbClr val="C00000"/>
                    </a:solidFill>
                    <a:effectLst/>
                  </a:rPr>
                  <a:t> (7) </a:t>
                </a:r>
                <a:endParaRPr lang="zh-CN" altLang="en-US" sz="2000" dirty="0"/>
              </a:p>
            </p:txBody>
          </p:sp>
        </mc:Choice>
        <mc:Fallback xmlns="">
          <p:sp>
            <p:nvSpPr>
              <p:cNvPr id="5" name="文本框 4">
                <a:extLst>
                  <a:ext uri="{FF2B5EF4-FFF2-40B4-BE49-F238E27FC236}">
                    <a16:creationId xmlns:a16="http://schemas.microsoft.com/office/drawing/2014/main" id="{EF9F9B94-00DB-479B-BA6C-A8E1BA405430}"/>
                  </a:ext>
                </a:extLst>
              </p:cNvPr>
              <p:cNvSpPr txBox="1">
                <a:spLocks noRot="1" noChangeAspect="1" noMove="1" noResize="1" noEditPoints="1" noAdjustHandles="1" noChangeArrowheads="1" noChangeShapeType="1" noTextEdit="1"/>
              </p:cNvSpPr>
              <p:nvPr/>
            </p:nvSpPr>
            <p:spPr>
              <a:xfrm>
                <a:off x="5958114" y="365125"/>
                <a:ext cx="6096000" cy="494751"/>
              </a:xfrm>
              <a:prstGeom prst="rect">
                <a:avLst/>
              </a:prstGeom>
              <a:blipFill>
                <a:blip r:embed="rId4"/>
                <a:stretch>
                  <a:fillRect l="-300" t="-7407" b="-24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E79DAF4-9564-4749-A2F1-FEB32AFCF87B}"/>
                  </a:ext>
                </a:extLst>
              </p:cNvPr>
              <p:cNvSpPr txBox="1"/>
              <p:nvPr/>
            </p:nvSpPr>
            <p:spPr>
              <a:xfrm>
                <a:off x="4985658" y="956563"/>
                <a:ext cx="7852228" cy="494751"/>
              </a:xfrm>
              <a:prstGeom prst="rect">
                <a:avLst/>
              </a:prstGeom>
              <a:noFill/>
            </p:spPr>
            <p:txBody>
              <a:bodyPr wrap="square">
                <a:spAutoFit/>
              </a:bodyPr>
              <a:lstStyle/>
              <a:p>
                <a:pPr indent="0" algn="ctr">
                  <a:lnSpc>
                    <a:spcPct val="100000"/>
                  </a:lnSpc>
                  <a:buNone/>
                </a:pPr>
                <a14:m>
                  <m:oMath xmlns:m="http://schemas.openxmlformats.org/officeDocument/2006/math">
                    <m:r>
                      <a:rPr lang="en-US" altLang="zh-CN" sz="2000" b="1" i="1" kern="100" smtClean="0">
                        <a:solidFill>
                          <a:srgbClr val="C00000"/>
                        </a:solidFill>
                        <a:effectLst/>
                        <a:latin typeface="Cambria Math" panose="02040503050406030204" pitchFamily="18" charset="0"/>
                      </a:rPr>
                      <m:t>𝑸</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𝒔</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𝒂</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𝑬</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𝒓</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𝒔</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𝒂</m:t>
                    </m:r>
                    <m:r>
                      <a:rPr lang="en-US" altLang="zh-CN" sz="2000" b="1" i="1" kern="100" smtClean="0">
                        <a:solidFill>
                          <a:srgbClr val="C00000"/>
                        </a:solidFill>
                        <a:effectLst/>
                        <a:latin typeface="Cambria Math" panose="02040503050406030204" pitchFamily="18" charset="0"/>
                      </a:rPr>
                      <m:t>)]+</m:t>
                    </m:r>
                    <m:r>
                      <a:rPr lang="en-US" altLang="zh-CN" sz="2000" b="1" i="1" kern="100" smtClean="0">
                        <a:solidFill>
                          <a:srgbClr val="C00000"/>
                        </a:solidFill>
                        <a:effectLst/>
                        <a:latin typeface="Cambria Math" panose="02040503050406030204" pitchFamily="18" charset="0"/>
                      </a:rPr>
                      <m:t>𝜸</m:t>
                    </m:r>
                    <m:nary>
                      <m:naryPr>
                        <m:chr m:val="∑"/>
                        <m:supHide m:val="on"/>
                        <m:ctrlPr>
                          <a:rPr lang="zh-CN" altLang="zh-CN" sz="2000" b="1" i="1" kern="100">
                            <a:solidFill>
                              <a:srgbClr val="C00000"/>
                            </a:solidFill>
                            <a:effectLst/>
                            <a:latin typeface="Cambria Math" panose="02040503050406030204" pitchFamily="18" charset="0"/>
                          </a:rPr>
                        </m:ctrlPr>
                      </m:naryPr>
                      <m:sub>
                        <m:r>
                          <a:rPr lang="en-US" altLang="zh-CN" sz="2000" b="1" i="1" kern="100">
                            <a:solidFill>
                              <a:srgbClr val="C00000"/>
                            </a:solidFill>
                            <a:effectLst/>
                            <a:latin typeface="Cambria Math" panose="02040503050406030204" pitchFamily="18" charset="0"/>
                          </a:rPr>
                          <m:t>𝒔</m:t>
                        </m:r>
                        <m:r>
                          <a:rPr lang="en-US" altLang="zh-CN" sz="2000" b="1" i="1" kern="100">
                            <a:solidFill>
                              <a:srgbClr val="C00000"/>
                            </a:solidFill>
                            <a:effectLst/>
                            <a:latin typeface="Cambria Math" panose="02040503050406030204" pitchFamily="18" charset="0"/>
                          </a:rPr>
                          <m:t>′</m:t>
                        </m:r>
                      </m:sub>
                      <m:sup/>
                      <m:e>
                        <m:r>
                          <a:rPr lang="en-US" altLang="zh-CN" sz="2000" b="1" i="1" kern="100">
                            <a:solidFill>
                              <a:srgbClr val="C00000"/>
                            </a:solidFill>
                            <a:effectLst/>
                            <a:latin typeface="Cambria Math" panose="02040503050406030204" pitchFamily="18" charset="0"/>
                          </a:rPr>
                          <m:t>𝑷</m:t>
                        </m:r>
                        <m:r>
                          <a:rPr lang="en-US" altLang="zh-CN" sz="2000" b="1" i="1" kern="100">
                            <a:solidFill>
                              <a:srgbClr val="C00000"/>
                            </a:solidFill>
                            <a:effectLst/>
                            <a:latin typeface="Cambria Math" panose="02040503050406030204" pitchFamily="18" charset="0"/>
                          </a:rPr>
                          <m:t>(</m:t>
                        </m:r>
                        <m:r>
                          <a:rPr lang="en-US" altLang="zh-CN" sz="2000" b="1" i="1" kern="100">
                            <a:solidFill>
                              <a:srgbClr val="C00000"/>
                            </a:solidFill>
                            <a:effectLst/>
                            <a:latin typeface="Cambria Math" panose="02040503050406030204" pitchFamily="18" charset="0"/>
                          </a:rPr>
                          <m:t>𝒔</m:t>
                        </m:r>
                        <m:r>
                          <a:rPr lang="en-US" altLang="zh-CN" sz="2000" b="1" i="1" kern="100">
                            <a:solidFill>
                              <a:srgbClr val="C00000"/>
                            </a:solidFill>
                            <a:effectLst/>
                            <a:latin typeface="Cambria Math" panose="02040503050406030204" pitchFamily="18" charset="0"/>
                          </a:rPr>
                          <m:t>′|</m:t>
                        </m:r>
                        <m:r>
                          <a:rPr lang="en-US" altLang="zh-CN" sz="2000" b="1" i="1" kern="100">
                            <a:solidFill>
                              <a:srgbClr val="C00000"/>
                            </a:solidFill>
                            <a:effectLst/>
                            <a:latin typeface="Cambria Math" panose="02040503050406030204" pitchFamily="18" charset="0"/>
                          </a:rPr>
                          <m:t>𝒔</m:t>
                        </m:r>
                        <m:r>
                          <a:rPr lang="en-US" altLang="zh-CN" sz="2000" b="1" i="1" kern="100">
                            <a:solidFill>
                              <a:srgbClr val="C00000"/>
                            </a:solidFill>
                            <a:effectLst/>
                            <a:latin typeface="Cambria Math" panose="02040503050406030204" pitchFamily="18" charset="0"/>
                          </a:rPr>
                          <m:t>,</m:t>
                        </m:r>
                        <m:r>
                          <a:rPr lang="en-US" altLang="zh-CN" sz="2000" b="1" i="1" kern="100">
                            <a:solidFill>
                              <a:srgbClr val="C00000"/>
                            </a:solidFill>
                            <a:effectLst/>
                            <a:latin typeface="Cambria Math" panose="02040503050406030204" pitchFamily="18" charset="0"/>
                          </a:rPr>
                          <m:t>𝒂</m:t>
                        </m:r>
                        <m:r>
                          <a:rPr lang="en-US" altLang="zh-CN" sz="2000" b="1" i="1" kern="100">
                            <a:solidFill>
                              <a:srgbClr val="C00000"/>
                            </a:solidFill>
                            <a:effectLst/>
                            <a:latin typeface="Cambria Math" panose="02040503050406030204" pitchFamily="18" charset="0"/>
                          </a:rPr>
                          <m:t>)</m:t>
                        </m:r>
                      </m:e>
                    </m:nary>
                    <m:limLow>
                      <m:limLowPr>
                        <m:ctrlPr>
                          <a:rPr lang="zh-CN" altLang="zh-CN" sz="2000" b="1" i="1" kern="100">
                            <a:solidFill>
                              <a:srgbClr val="C00000"/>
                            </a:solidFill>
                            <a:effectLst/>
                            <a:latin typeface="Cambria Math" panose="02040503050406030204" pitchFamily="18" charset="0"/>
                          </a:rPr>
                        </m:ctrlPr>
                      </m:limLowPr>
                      <m:e>
                        <m:r>
                          <a:rPr lang="en-US" altLang="zh-CN" sz="2000" b="1" i="1" kern="100">
                            <a:solidFill>
                              <a:srgbClr val="C00000"/>
                            </a:solidFill>
                            <a:effectLst/>
                            <a:latin typeface="Cambria Math" panose="02040503050406030204" pitchFamily="18" charset="0"/>
                          </a:rPr>
                          <m:t>𝒎𝒂𝒙</m:t>
                        </m:r>
                      </m:e>
                      <m:lim>
                        <m:r>
                          <a:rPr lang="en-US" altLang="zh-CN" sz="2000" b="1" i="1" kern="100">
                            <a:solidFill>
                              <a:srgbClr val="C00000"/>
                            </a:solidFill>
                            <a:effectLst/>
                            <a:latin typeface="Cambria Math" panose="02040503050406030204" pitchFamily="18" charset="0"/>
                          </a:rPr>
                          <m:t>𝒂</m:t>
                        </m:r>
                        <m:r>
                          <a:rPr lang="en-US" altLang="zh-CN" sz="2000" b="1" i="1" kern="100">
                            <a:solidFill>
                              <a:srgbClr val="C00000"/>
                            </a:solidFill>
                            <a:effectLst/>
                            <a:latin typeface="Cambria Math" panose="02040503050406030204" pitchFamily="18" charset="0"/>
                          </a:rPr>
                          <m:t>′</m:t>
                        </m:r>
                      </m:lim>
                    </m:limLow>
                    <m:r>
                      <a:rPr lang="en-US" altLang="zh-CN" sz="2000" b="1" i="1" kern="100">
                        <a:solidFill>
                          <a:srgbClr val="C00000"/>
                        </a:solidFill>
                        <a:effectLst/>
                        <a:latin typeface="Cambria Math" panose="02040503050406030204" pitchFamily="18" charset="0"/>
                      </a:rPr>
                      <m:t>𝑸</m:t>
                    </m:r>
                    <m:r>
                      <a:rPr lang="en-US" altLang="zh-CN" sz="2000" b="1" i="1" kern="100">
                        <a:solidFill>
                          <a:srgbClr val="C00000"/>
                        </a:solidFill>
                        <a:effectLst/>
                        <a:latin typeface="Cambria Math" panose="02040503050406030204" pitchFamily="18" charset="0"/>
                      </a:rPr>
                      <m:t>(</m:t>
                    </m:r>
                    <m:r>
                      <a:rPr lang="en-US" altLang="zh-CN" sz="2000" b="1" i="1" kern="100">
                        <a:solidFill>
                          <a:srgbClr val="C00000"/>
                        </a:solidFill>
                        <a:effectLst/>
                        <a:latin typeface="Cambria Math" panose="02040503050406030204" pitchFamily="18" charset="0"/>
                      </a:rPr>
                      <m:t>𝒔</m:t>
                    </m:r>
                    <m:r>
                      <a:rPr lang="en-US" altLang="zh-CN" sz="2000" b="1" i="1" kern="100">
                        <a:solidFill>
                          <a:srgbClr val="C00000"/>
                        </a:solidFill>
                        <a:effectLst/>
                        <a:latin typeface="Cambria Math" panose="02040503050406030204" pitchFamily="18" charset="0"/>
                      </a:rPr>
                      <m:t>′,</m:t>
                    </m:r>
                    <m:r>
                      <a:rPr lang="en-US" altLang="zh-CN" sz="2000" b="1" i="1" kern="100">
                        <a:solidFill>
                          <a:srgbClr val="C00000"/>
                        </a:solidFill>
                        <a:effectLst/>
                        <a:latin typeface="Cambria Math" panose="02040503050406030204" pitchFamily="18" charset="0"/>
                      </a:rPr>
                      <m:t>𝒂</m:t>
                    </m:r>
                    <m:r>
                      <a:rPr lang="en-US" altLang="zh-CN" sz="2000" b="1" i="1" kern="100">
                        <a:solidFill>
                          <a:srgbClr val="C00000"/>
                        </a:solidFill>
                        <a:effectLst/>
                        <a:latin typeface="Cambria Math" panose="02040503050406030204" pitchFamily="18" charset="0"/>
                      </a:rPr>
                      <m:t>′)</m:t>
                    </m:r>
                  </m:oMath>
                </a14:m>
                <a:r>
                  <a:rPr lang="en-US" altLang="zh-CN" sz="2000" b="1" kern="100" dirty="0">
                    <a:solidFill>
                      <a:srgbClr val="C00000"/>
                    </a:solidFill>
                    <a:effectLst/>
                  </a:rPr>
                  <a:t>   </a:t>
                </a:r>
                <a:r>
                  <a:rPr lang="zh-CN" altLang="zh-CN" sz="2000" b="1" kern="100" dirty="0">
                    <a:solidFill>
                      <a:srgbClr val="C00000"/>
                    </a:solidFill>
                    <a:effectLst/>
                  </a:rPr>
                  <a:t>（</a:t>
                </a:r>
                <a:r>
                  <a:rPr lang="en-US" altLang="zh-CN" sz="2000" b="1" kern="100" dirty="0">
                    <a:solidFill>
                      <a:srgbClr val="C00000"/>
                    </a:solidFill>
                    <a:effectLst/>
                  </a:rPr>
                  <a:t>11</a:t>
                </a:r>
                <a:r>
                  <a:rPr lang="zh-CN" altLang="zh-CN" sz="2000" b="1" kern="100" dirty="0">
                    <a:solidFill>
                      <a:srgbClr val="C00000"/>
                    </a:solidFill>
                    <a:effectLst/>
                  </a:rPr>
                  <a:t>）</a:t>
                </a:r>
                <a:endParaRPr lang="zh-CN" altLang="zh-CN" sz="2000" kern="100" dirty="0">
                  <a:solidFill>
                    <a:srgbClr val="C00000"/>
                  </a:solidFill>
                  <a:effectLst/>
                </a:endParaRPr>
              </a:p>
            </p:txBody>
          </p:sp>
        </mc:Choice>
        <mc:Fallback xmlns="">
          <p:sp>
            <p:nvSpPr>
              <p:cNvPr id="7" name="文本框 6">
                <a:extLst>
                  <a:ext uri="{FF2B5EF4-FFF2-40B4-BE49-F238E27FC236}">
                    <a16:creationId xmlns:a16="http://schemas.microsoft.com/office/drawing/2014/main" id="{AE79DAF4-9564-4749-A2F1-FEB32AFCF87B}"/>
                  </a:ext>
                </a:extLst>
              </p:cNvPr>
              <p:cNvSpPr txBox="1">
                <a:spLocks noRot="1" noChangeAspect="1" noMove="1" noResize="1" noEditPoints="1" noAdjustHandles="1" noChangeArrowheads="1" noChangeShapeType="1" noTextEdit="1"/>
              </p:cNvSpPr>
              <p:nvPr/>
            </p:nvSpPr>
            <p:spPr>
              <a:xfrm>
                <a:off x="4985658" y="956563"/>
                <a:ext cx="7852228" cy="494751"/>
              </a:xfrm>
              <a:prstGeom prst="rect">
                <a:avLst/>
              </a:prstGeom>
              <a:blipFill>
                <a:blip r:embed="rId5"/>
                <a:stretch>
                  <a:fillRect t="-98765" b="-1308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1054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467531"/>
                <a:ext cx="10795000" cy="5361214"/>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6.4</a:t>
                </a:r>
                <a:r>
                  <a:rPr lang="zh-CN" altLang="en-US" sz="2400" b="1" kern="100" dirty="0">
                    <a:solidFill>
                      <a:srgbClr val="0000FF"/>
                    </a:solidFill>
                    <a:latin typeface="+mn-ea"/>
                    <a:cs typeface="Times New Roman" panose="02020603050405020304" pitchFamily="18" charset="0"/>
                  </a:rPr>
                  <a:t> </a:t>
                </a:r>
                <a:r>
                  <a:rPr lang="zh-CN" altLang="en-US" sz="2400" b="1" kern="100" dirty="0">
                    <a:solidFill>
                      <a:srgbClr val="0000FF"/>
                    </a:solidFill>
                    <a:effectLst/>
                    <a:latin typeface="+mn-ea"/>
                    <a:cs typeface="Times New Roman" panose="02020603050405020304" pitchFamily="18" charset="0"/>
                  </a:rPr>
                  <a:t>不确定性</a:t>
                </a:r>
                <a:r>
                  <a:rPr lang="en-US" altLang="zh-CN" sz="2400" b="1" kern="100" dirty="0" err="1">
                    <a:solidFill>
                      <a:srgbClr val="0000FF"/>
                    </a:solidFill>
                    <a:effectLst/>
                    <a:latin typeface="+mn-ea"/>
                    <a:cs typeface="Times New Roman" panose="02020603050405020304" pitchFamily="18" charset="0"/>
                  </a:rPr>
                  <a:t>MDP</a:t>
                </a:r>
                <a:r>
                  <a:rPr lang="zh-CN" altLang="en-US" sz="2400" b="1" kern="100" dirty="0">
                    <a:solidFill>
                      <a:srgbClr val="0000FF"/>
                    </a:solidFill>
                    <a:effectLst/>
                    <a:latin typeface="+mn-ea"/>
                    <a:cs typeface="Times New Roman" panose="02020603050405020304" pitchFamily="18" charset="0"/>
                  </a:rPr>
                  <a:t>的</a:t>
                </a:r>
                <a:r>
                  <a:rPr lang="en-US" altLang="zh-CN" sz="2400" b="1" kern="100" dirty="0">
                    <a:solidFill>
                      <a:srgbClr val="0000FF"/>
                    </a:solidFill>
                    <a:effectLst/>
                    <a:latin typeface="+mn-ea"/>
                    <a:cs typeface="Times New Roman" panose="02020603050405020304" pitchFamily="18" charset="0"/>
                  </a:rPr>
                  <a:t>Q-learning</a:t>
                </a:r>
              </a:p>
              <a:p>
                <a:pPr indent="0" algn="just">
                  <a:buNone/>
                </a:pPr>
                <a:r>
                  <a:rPr lang="zh-CN" altLang="zh-CN" sz="2400" b="1" kern="100" dirty="0">
                    <a:solidFill>
                      <a:srgbClr val="FF0000"/>
                    </a:solidFill>
                    <a:effectLst/>
                    <a:cs typeface="Times New Roman" panose="02020603050405020304" pitchFamily="18" charset="0"/>
                  </a:rPr>
                  <a:t>定理</a:t>
                </a:r>
                <a:r>
                  <a:rPr lang="en-US" altLang="zh-CN" sz="2400" b="1" kern="100" dirty="0">
                    <a:solidFill>
                      <a:srgbClr val="FF0000"/>
                    </a:solidFill>
                    <a:effectLst/>
                  </a:rPr>
                  <a:t>2  </a:t>
                </a:r>
                <a:r>
                  <a:rPr lang="zh-CN" altLang="zh-CN" sz="2400" b="1" kern="100" dirty="0">
                    <a:solidFill>
                      <a:srgbClr val="FF0000"/>
                    </a:solidFill>
                    <a:effectLst/>
                    <a:cs typeface="Times New Roman" panose="02020603050405020304" pitchFamily="18" charset="0"/>
                  </a:rPr>
                  <a:t>不确定性</a:t>
                </a:r>
                <a:r>
                  <a:rPr lang="en-US" altLang="zh-CN" sz="2400" b="1" kern="100" dirty="0" err="1">
                    <a:solidFill>
                      <a:srgbClr val="FF0000"/>
                    </a:solidFill>
                    <a:effectLst/>
                  </a:rPr>
                  <a:t>MDP</a:t>
                </a:r>
                <a:r>
                  <a:rPr lang="zh-CN" altLang="zh-CN" sz="2400" b="1" kern="100" dirty="0">
                    <a:solidFill>
                      <a:srgbClr val="FF0000"/>
                    </a:solidFill>
                    <a:effectLst/>
                    <a:cs typeface="Times New Roman" panose="02020603050405020304" pitchFamily="18" charset="0"/>
                  </a:rPr>
                  <a:t>的</a:t>
                </a:r>
                <a:r>
                  <a:rPr lang="en-US" altLang="zh-CN" sz="2400" b="1" kern="100" dirty="0">
                    <a:solidFill>
                      <a:srgbClr val="FF0000"/>
                    </a:solidFill>
                    <a:effectLst/>
                  </a:rPr>
                  <a:t>Q</a:t>
                </a:r>
                <a:r>
                  <a:rPr lang="zh-CN" altLang="zh-CN" sz="2400" b="1" kern="100" dirty="0">
                    <a:solidFill>
                      <a:srgbClr val="FF0000"/>
                    </a:solidFill>
                    <a:effectLst/>
                    <a:cs typeface="Times New Roman" panose="02020603050405020304" pitchFamily="18" charset="0"/>
                  </a:rPr>
                  <a:t>学习的收敛性</a:t>
                </a:r>
                <a:r>
                  <a:rPr lang="zh-CN" altLang="zh-CN" sz="2400" b="1" kern="100" dirty="0">
                    <a:solidFill>
                      <a:srgbClr val="FF0000"/>
                    </a:solidFill>
                    <a:effectLst/>
                  </a:rPr>
                  <a:t> </a:t>
                </a:r>
                <a:endParaRPr lang="en-US" altLang="zh-CN" sz="2400" b="1" kern="100" dirty="0">
                  <a:solidFill>
                    <a:srgbClr val="FF0000"/>
                  </a:solidFill>
                  <a:effectLst/>
                </a:endParaRPr>
              </a:p>
              <a:p>
                <a:pPr indent="0" algn="just">
                  <a:lnSpc>
                    <a:spcPct val="150000"/>
                  </a:lnSpc>
                  <a:buNone/>
                </a:pPr>
                <a:r>
                  <a:rPr lang="zh-CN" altLang="zh-CN" sz="2400" b="1" kern="100" dirty="0">
                    <a:effectLst/>
                  </a:rPr>
                  <a:t>考虑一个</a:t>
                </a:r>
                <a:r>
                  <a:rPr lang="en-US" altLang="zh-CN" sz="2400" b="1" kern="100" dirty="0">
                    <a:effectLst/>
                  </a:rPr>
                  <a:t>Q</a:t>
                </a:r>
                <a:r>
                  <a:rPr lang="zh-CN" altLang="zh-CN" sz="2400" b="1" kern="100" dirty="0">
                    <a:effectLst/>
                  </a:rPr>
                  <a:t>学习</a:t>
                </a:r>
                <a:r>
                  <a:rPr lang="en-US" altLang="zh-CN" sz="2400" b="1" kern="100" dirty="0">
                    <a:effectLst/>
                  </a:rPr>
                  <a:t>agent</a:t>
                </a:r>
                <a:r>
                  <a:rPr lang="zh-CN" altLang="zh-CN" sz="2400" b="1" kern="100" dirty="0">
                    <a:effectLst/>
                  </a:rPr>
                  <a:t>，在一个有有界回报</a:t>
                </a:r>
                <a14:m>
                  <m:oMath xmlns:m="http://schemas.openxmlformats.org/officeDocument/2006/math">
                    <m:r>
                      <a:rPr lang="zh-CN" altLang="zh-CN" sz="2400" b="1" i="1" kern="100">
                        <a:effectLst/>
                        <a:latin typeface="Cambria Math" panose="02040503050406030204" pitchFamily="18" charset="0"/>
                      </a:rPr>
                      <m:t>（</m:t>
                    </m:r>
                    <m:r>
                      <a:rPr lang="en-US" altLang="zh-CN" sz="2400" b="1" i="1" kern="100">
                        <a:effectLst/>
                        <a:latin typeface="Cambria Math" panose="02040503050406030204" pitchFamily="18" charset="0"/>
                        <a:cs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zh-CN"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𝒓</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𝒄</m:t>
                    </m:r>
                  </m:oMath>
                </a14:m>
                <a:r>
                  <a:rPr lang="zh-CN" altLang="zh-CN" sz="2400" b="1" kern="100" dirty="0">
                    <a:effectLst/>
                  </a:rPr>
                  <a:t>的非确定性</a:t>
                </a:r>
                <a:r>
                  <a:rPr lang="en-US" altLang="zh-CN" sz="2400" b="1" kern="100" dirty="0" err="1">
                    <a:effectLst/>
                  </a:rPr>
                  <a:t>MDP</a:t>
                </a:r>
                <a:r>
                  <a:rPr lang="zh-CN" altLang="zh-CN" sz="2400" b="1" kern="100" dirty="0">
                    <a:effectLst/>
                  </a:rPr>
                  <a:t>中，</a:t>
                </a:r>
                <a:r>
                  <a:rPr lang="en-US" altLang="zh-CN" sz="2400" b="1" kern="100" dirty="0">
                    <a:effectLst/>
                  </a:rPr>
                  <a:t>Q</a:t>
                </a:r>
                <a:r>
                  <a:rPr lang="zh-CN" altLang="zh-CN" sz="2400" b="1" kern="100" dirty="0">
                    <a:effectLst/>
                  </a:rPr>
                  <a:t>学习</a:t>
                </a:r>
                <a:r>
                  <a:rPr lang="en-US" altLang="zh-CN" sz="2400" b="1" kern="100" dirty="0">
                    <a:effectLst/>
                  </a:rPr>
                  <a:t>agent</a:t>
                </a:r>
                <a:r>
                  <a:rPr lang="zh-CN" altLang="zh-CN" sz="2400" b="1" kern="100" dirty="0">
                    <a:effectLst/>
                  </a:rPr>
                  <a:t>使用式（</a:t>
                </a:r>
                <a:r>
                  <a:rPr lang="en-US" altLang="zh-CN" sz="2400" b="1" kern="100" dirty="0">
                    <a:effectLst/>
                  </a:rPr>
                  <a:t>12</a:t>
                </a:r>
                <a:r>
                  <a:rPr lang="zh-CN" altLang="zh-CN" sz="2400" b="1" kern="100" dirty="0">
                    <a:effectLst/>
                  </a:rPr>
                  <a:t>）的训练规则。将表</a:t>
                </a:r>
                <a14:m>
                  <m:oMath xmlns:m="http://schemas.openxmlformats.org/officeDocument/2006/math">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zh-CN" altLang="zh-CN" sz="2400" b="1" kern="100" dirty="0">
                    <a:effectLst/>
                  </a:rPr>
                  <a:t>初始化为任意有限值，并且使用折算因子</a:t>
                </a:r>
                <a14:m>
                  <m:oMath xmlns:m="http://schemas.openxmlformats.org/officeDocument/2006/math">
                    <m:r>
                      <a:rPr lang="en-US" altLang="zh-CN" sz="2400" b="1" i="1" kern="100" dirty="0" smtClean="0">
                        <a:effectLst/>
                        <a:latin typeface="Cambria Math" panose="02040503050406030204" pitchFamily="18" charset="0"/>
                      </a:rPr>
                      <m:t>𝜸</m:t>
                    </m:r>
                  </m:oMath>
                </a14:m>
                <a:r>
                  <a:rPr lang="zh-CN" altLang="zh-CN" sz="2400" b="1" kern="100" dirty="0">
                    <a:effectLst/>
                  </a:rPr>
                  <a:t>，</a:t>
                </a:r>
                <a14:m>
                  <m:oMath xmlns:m="http://schemas.openxmlformats.org/officeDocument/2006/math">
                    <m:r>
                      <a:rPr lang="en-US" altLang="zh-CN" sz="2400" b="1" i="1" kern="100" dirty="0" smtClean="0">
                        <a:effectLst/>
                        <a:latin typeface="Cambria Math" panose="02040503050406030204" pitchFamily="18" charset="0"/>
                      </a:rPr>
                      <m:t>𝟎</m:t>
                    </m:r>
                    <m:r>
                      <a:rPr lang="en-US" altLang="zh-CN" sz="2400" b="1" i="1" kern="100" dirty="0" smtClean="0">
                        <a:effectLst/>
                        <a:latin typeface="Cambria Math" panose="02040503050406030204" pitchFamily="18" charset="0"/>
                      </a:rPr>
                      <m:t>≤</m:t>
                    </m:r>
                    <m:r>
                      <a:rPr lang="en-US" altLang="zh-CN" sz="2400" b="1" i="1" kern="100" dirty="0" smtClean="0">
                        <a:effectLst/>
                        <a:latin typeface="Cambria Math" panose="02040503050406030204" pitchFamily="18" charset="0"/>
                      </a:rPr>
                      <m:t>𝜸</m:t>
                    </m:r>
                    <m:r>
                      <a:rPr lang="en-US" altLang="zh-CN" sz="2400" b="1" i="1" kern="100" dirty="0" smtClean="0">
                        <a:effectLst/>
                        <a:latin typeface="Cambria Math" panose="02040503050406030204" pitchFamily="18" charset="0"/>
                      </a:rPr>
                      <m:t>&lt;</m:t>
                    </m:r>
                    <m:r>
                      <a:rPr lang="en-US" altLang="zh-CN" sz="2400" b="1" i="1" kern="100" dirty="0" smtClean="0">
                        <a:effectLst/>
                        <a:latin typeface="Cambria Math" panose="02040503050406030204" pitchFamily="18" charset="0"/>
                      </a:rPr>
                      <m:t>𝟏</m:t>
                    </m:r>
                  </m:oMath>
                </a14:m>
                <a:r>
                  <a:rPr lang="zh-CN" altLang="zh-CN" sz="2400" b="1" kern="100" dirty="0">
                    <a:effectLst/>
                  </a:rPr>
                  <a:t>。令</a:t>
                </a:r>
                <a14:m>
                  <m:oMath xmlns:m="http://schemas.openxmlformats.org/officeDocument/2006/math">
                    <m:r>
                      <a:rPr lang="en-US" altLang="zh-CN" sz="2400" b="1" i="1" kern="100" dirty="0" smtClean="0">
                        <a:effectLst/>
                        <a:latin typeface="Cambria Math" panose="02040503050406030204" pitchFamily="18" charset="0"/>
                      </a:rPr>
                      <m:t>𝒏</m:t>
                    </m:r>
                    <m:r>
                      <a:rPr lang="en-US" altLang="zh-CN" sz="2400" b="1" i="1" kern="100" dirty="0" smtClean="0">
                        <a:effectLst/>
                        <a:latin typeface="Cambria Math" panose="02040503050406030204" pitchFamily="18" charset="0"/>
                      </a:rPr>
                      <m:t>(</m:t>
                    </m:r>
                    <m:r>
                      <a:rPr lang="en-US" altLang="zh-CN" sz="2400" b="1" i="1" kern="100" dirty="0" err="1">
                        <a:effectLst/>
                        <a:latin typeface="Cambria Math" panose="02040503050406030204" pitchFamily="18" charset="0"/>
                      </a:rPr>
                      <m:t>𝒊</m:t>
                    </m:r>
                    <m:r>
                      <a:rPr lang="en-US" altLang="zh-CN" sz="2400" b="1" i="1" kern="100" dirty="0" err="1">
                        <a:effectLst/>
                        <a:latin typeface="Cambria Math" panose="02040503050406030204" pitchFamily="18" charset="0"/>
                      </a:rPr>
                      <m:t>,</m:t>
                    </m:r>
                    <m:r>
                      <a:rPr lang="en-US" altLang="zh-CN" sz="2400" b="1" i="1" kern="100" dirty="0" err="1">
                        <a:effectLst/>
                        <a:latin typeface="Cambria Math" panose="02040503050406030204" pitchFamily="18" charset="0"/>
                      </a:rPr>
                      <m:t>𝒔</m:t>
                    </m:r>
                    <m:r>
                      <a:rPr lang="en-US" altLang="zh-CN" sz="2400" b="1" i="1" kern="100" dirty="0" err="1">
                        <a:effectLst/>
                        <a:latin typeface="Cambria Math" panose="02040503050406030204" pitchFamily="18" charset="0"/>
                      </a:rPr>
                      <m:t>,</m:t>
                    </m:r>
                    <m:r>
                      <a:rPr lang="en-US" altLang="zh-CN" sz="2400" b="1" i="1" kern="100" dirty="0" err="1">
                        <a:effectLst/>
                        <a:latin typeface="Cambria Math" panose="02040503050406030204" pitchFamily="18" charset="0"/>
                      </a:rPr>
                      <m:t>𝒂</m:t>
                    </m:r>
                    <m:r>
                      <a:rPr lang="en-US" altLang="zh-CN" sz="2400" b="1" i="1" kern="100" dirty="0">
                        <a:effectLst/>
                        <a:latin typeface="Cambria Math" panose="02040503050406030204" pitchFamily="18" charset="0"/>
                      </a:rPr>
                      <m:t>)</m:t>
                    </m:r>
                  </m:oMath>
                </a14:m>
                <a:r>
                  <a:rPr lang="zh-CN" altLang="zh-CN" sz="2400" b="1" kern="100" dirty="0">
                    <a:effectLst/>
                  </a:rPr>
                  <a:t>为对应动作</a:t>
                </a:r>
                <a14:m>
                  <m:oMath xmlns:m="http://schemas.openxmlformats.org/officeDocument/2006/math">
                    <m:r>
                      <a:rPr lang="en-US" altLang="zh-CN" sz="2400" b="1" i="1" kern="100" dirty="0" smtClean="0">
                        <a:effectLst/>
                        <a:latin typeface="Cambria Math" panose="02040503050406030204" pitchFamily="18" charset="0"/>
                      </a:rPr>
                      <m:t>𝒂</m:t>
                    </m:r>
                  </m:oMath>
                </a14:m>
                <a:r>
                  <a:rPr lang="zh-CN" altLang="zh-CN" sz="2400" b="1" kern="100" dirty="0">
                    <a:effectLst/>
                  </a:rPr>
                  <a:t>第</a:t>
                </a:r>
                <a14:m>
                  <m:oMath xmlns:m="http://schemas.openxmlformats.org/officeDocument/2006/math">
                    <m:r>
                      <a:rPr lang="en-US" altLang="zh-CN" sz="2400" b="1" i="1" kern="100" dirty="0" smtClean="0">
                        <a:effectLst/>
                        <a:latin typeface="Cambria Math" panose="02040503050406030204" pitchFamily="18" charset="0"/>
                      </a:rPr>
                      <m:t>𝒊</m:t>
                    </m:r>
                  </m:oMath>
                </a14:m>
                <a:r>
                  <a:rPr lang="zh-CN" altLang="zh-CN" sz="2400" b="1" kern="100" dirty="0">
                    <a:effectLst/>
                  </a:rPr>
                  <a:t>次应用于状态</a:t>
                </a:r>
                <a:r>
                  <a:rPr lang="en-US" altLang="zh-CN" sz="2400" b="1" i="1" kern="100" dirty="0">
                    <a:effectLst/>
                  </a:rPr>
                  <a:t>s</a:t>
                </a:r>
                <a:r>
                  <a:rPr lang="zh-CN" altLang="zh-CN" sz="2400" b="1" kern="100" dirty="0">
                    <a:effectLst/>
                  </a:rPr>
                  <a:t>的迭代。如果每一个状态－动作对被无限频繁的访问，</a:t>
                </a:r>
                <a14:m>
                  <m:oMath xmlns:m="http://schemas.openxmlformats.org/officeDocument/2006/math">
                    <m:r>
                      <a:rPr lang="en-US" altLang="zh-CN" sz="2400" b="1" i="1" kern="100">
                        <a:effectLst/>
                        <a:latin typeface="Cambria Math" panose="02040503050406030204" pitchFamily="18" charset="0"/>
                      </a:rPr>
                      <m:t>𝟎</m:t>
                    </m:r>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𝜶</m:t>
                        </m:r>
                      </m:e>
                      <m:sub>
                        <m:r>
                          <a:rPr lang="en-US" altLang="zh-CN" sz="2400" b="1" i="1" kern="100">
                            <a:effectLst/>
                            <a:latin typeface="Cambria Math" panose="02040503050406030204" pitchFamily="18" charset="0"/>
                          </a:rPr>
                          <m:t>𝒏</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oMath>
                </a14:m>
                <a:r>
                  <a:rPr lang="zh-CN" altLang="zh-CN" sz="2400" b="1" kern="100" dirty="0">
                    <a:effectLst/>
                  </a:rPr>
                  <a:t>，并且</a:t>
                </a:r>
                <a14:m>
                  <m:oMath xmlns:m="http://schemas.openxmlformats.org/officeDocument/2006/math">
                    <m:nary>
                      <m:naryPr>
                        <m:chr m:val="∑"/>
                        <m:ctrlPr>
                          <a:rPr lang="zh-CN" altLang="zh-CN" sz="2400" b="1" i="1" kern="100">
                            <a:effectLst/>
                            <a:latin typeface="Cambria Math" panose="02040503050406030204" pitchFamily="18" charset="0"/>
                          </a:rPr>
                        </m:ctrlPr>
                      </m:naryPr>
                      <m:sub>
                        <m:r>
                          <a:rPr lang="en-US" altLang="zh-CN" sz="2400" b="1" i="1" kern="100">
                            <a:effectLst/>
                            <a:latin typeface="Cambria Math" panose="02040503050406030204" pitchFamily="18" charset="0"/>
                          </a:rPr>
                          <m:t>𝒊</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up>
                        <m:r>
                          <a:rPr lang="en-US" altLang="zh-CN" sz="2400" b="1" i="1" kern="100">
                            <a:effectLst/>
                            <a:latin typeface="Cambria Math" panose="02040503050406030204" pitchFamily="18" charset="0"/>
                          </a:rPr>
                          <m:t>∞</m:t>
                        </m:r>
                      </m:sup>
                      <m:e>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𝜶</m:t>
                            </m:r>
                          </m:e>
                          <m:sub>
                            <m:r>
                              <a:rPr lang="en-US" altLang="zh-CN" sz="2400" b="1" i="1" kern="100">
                                <a:effectLst/>
                                <a:latin typeface="Cambria Math" panose="02040503050406030204" pitchFamily="18" charset="0"/>
                              </a:rPr>
                              <m:t>𝒏</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𝒊</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sub>
                        </m:sSub>
                        <m:r>
                          <a:rPr lang="en-US" altLang="zh-CN" sz="2400" b="1" i="1" kern="100">
                            <a:effectLst/>
                            <a:latin typeface="Cambria Math" panose="02040503050406030204" pitchFamily="18" charset="0"/>
                          </a:rPr>
                          <m:t>=∞</m:t>
                        </m:r>
                      </m:e>
                    </m:nary>
                  </m:oMath>
                </a14:m>
                <a:r>
                  <a:rPr lang="zh-CN" altLang="zh-CN" sz="2400" b="1" kern="100" dirty="0">
                    <a:effectLst/>
                  </a:rPr>
                  <a:t>，</a:t>
                </a:r>
                <a14:m>
                  <m:oMath xmlns:m="http://schemas.openxmlformats.org/officeDocument/2006/math">
                    <m:nary>
                      <m:naryPr>
                        <m:chr m:val="∑"/>
                        <m:ctrlPr>
                          <a:rPr lang="zh-CN" altLang="zh-CN" sz="2400" b="1" i="1" kern="100">
                            <a:effectLst/>
                            <a:latin typeface="Cambria Math" panose="02040503050406030204" pitchFamily="18" charset="0"/>
                          </a:rPr>
                        </m:ctrlPr>
                      </m:naryPr>
                      <m:sub>
                        <m:r>
                          <a:rPr lang="en-US" altLang="zh-CN" sz="2400" b="1" i="1" kern="100">
                            <a:effectLst/>
                            <a:latin typeface="Cambria Math" panose="02040503050406030204" pitchFamily="18" charset="0"/>
                          </a:rPr>
                          <m:t>𝒊</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up>
                        <m:r>
                          <a:rPr lang="en-US" altLang="zh-CN" sz="2400" b="1" i="1" kern="100">
                            <a:effectLst/>
                            <a:latin typeface="Cambria Math" panose="02040503050406030204" pitchFamily="18" charset="0"/>
                          </a:rPr>
                          <m:t>∞</m:t>
                        </m:r>
                      </m:sup>
                      <m:e>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𝜶</m:t>
                            </m:r>
                          </m:e>
                          <m:sub>
                            <m:r>
                              <a:rPr lang="en-US" altLang="zh-CN" sz="2400" b="1" i="1" kern="100">
                                <a:effectLst/>
                                <a:latin typeface="Cambria Math" panose="02040503050406030204" pitchFamily="18" charset="0"/>
                              </a:rPr>
                              <m:t>𝒏</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𝒊</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sub>
                        </m:sSub>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m:t>
                            </m:r>
                          </m:e>
                          <m:sup>
                            <m:r>
                              <a:rPr lang="en-US" altLang="zh-CN" sz="2400" b="1" i="1" kern="100">
                                <a:effectLst/>
                                <a:latin typeface="Cambria Math" panose="02040503050406030204" pitchFamily="18" charset="0"/>
                              </a:rPr>
                              <m:t>𝟐</m:t>
                            </m:r>
                          </m:sup>
                        </m:sSup>
                        <m:r>
                          <a:rPr lang="en-US" altLang="zh-CN" sz="2400" b="1" i="1" kern="100">
                            <a:effectLst/>
                            <a:latin typeface="Cambria Math" panose="02040503050406030204" pitchFamily="18" charset="0"/>
                          </a:rPr>
                          <m:t>&lt;∞</m:t>
                        </m:r>
                      </m:e>
                    </m:nary>
                  </m:oMath>
                </a14:m>
                <a:r>
                  <a:rPr lang="zh-CN" altLang="zh-CN" sz="2400" b="1" kern="100" dirty="0">
                    <a:effectLst/>
                  </a:rPr>
                  <a:t>，那么对所有的</a:t>
                </a:r>
                <a:r>
                  <a:rPr lang="en-US" altLang="zh-CN" sz="2400" b="1" i="1" kern="100" dirty="0">
                    <a:effectLst/>
                  </a:rPr>
                  <a:t>s</a:t>
                </a:r>
                <a:r>
                  <a:rPr lang="zh-CN" altLang="zh-CN" sz="2400" b="1" kern="100" dirty="0">
                    <a:effectLst/>
                  </a:rPr>
                  <a:t>和</a:t>
                </a:r>
                <a:r>
                  <a:rPr lang="en-US" altLang="zh-CN" sz="2400" b="1" i="1" kern="100" dirty="0">
                    <a:effectLst/>
                  </a:rPr>
                  <a:t>a</a:t>
                </a:r>
                <a:r>
                  <a:rPr lang="zh-CN" altLang="zh-CN" sz="2400" b="1" kern="100" dirty="0">
                    <a:effectLst/>
                  </a:rPr>
                  <a:t>，当</a:t>
                </a:r>
                <a14:m>
                  <m:oMath xmlns:m="http://schemas.openxmlformats.org/officeDocument/2006/math">
                    <m:r>
                      <a:rPr lang="en-US" altLang="zh-CN" sz="2400" b="1" i="1" kern="100">
                        <a:effectLst/>
                        <a:latin typeface="Cambria Math" panose="02040503050406030204" pitchFamily="18" charset="0"/>
                      </a:rPr>
                      <m:t>𝒏</m:t>
                    </m:r>
                    <m:r>
                      <a:rPr lang="en-US" altLang="zh-CN" sz="2400" b="1" i="1" kern="100">
                        <a:effectLst/>
                        <a:latin typeface="Cambria Math" panose="02040503050406030204" pitchFamily="18" charset="0"/>
                      </a:rPr>
                      <m:t>→∞</m:t>
                    </m:r>
                  </m:oMath>
                </a14:m>
                <a:r>
                  <a:rPr lang="zh-CN" altLang="zh-CN" sz="2400" b="1" kern="100" dirty="0">
                    <a:effectLst/>
                  </a:rPr>
                  <a:t>时</a:t>
                </a:r>
                <a14:m>
                  <m:oMath xmlns:m="http://schemas.openxmlformats.org/officeDocument/2006/math">
                    <m:sSub>
                      <m:sSubPr>
                        <m:ctrlPr>
                          <a:rPr lang="zh-CN" altLang="zh-CN" sz="2400" b="1" i="1" kern="100">
                            <a:latin typeface="Cambria Math" panose="02040503050406030204" pitchFamily="18" charset="0"/>
                          </a:rPr>
                        </m:ctrlPr>
                      </m:sSubPr>
                      <m:e>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e>
                      <m:sub>
                        <m:r>
                          <a:rPr lang="en-US" altLang="zh-CN" sz="2400" b="1" i="1" kern="100">
                            <a:latin typeface="Cambria Math" panose="02040503050406030204" pitchFamily="18" charset="0"/>
                          </a:rPr>
                          <m:t>𝒏</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zh-CN" altLang="zh-CN" sz="2400" b="1" kern="100" dirty="0">
                    <a:effectLst/>
                  </a:rPr>
                  <a:t>收敛到</a:t>
                </a:r>
                <a14:m>
                  <m:oMath xmlns:m="http://schemas.openxmlformats.org/officeDocument/2006/math">
                    <m:r>
                      <a:rPr lang="en-US" altLang="zh-CN" sz="2400" b="1" i="1" kern="100" dirty="0" smtClean="0">
                        <a:effectLst/>
                        <a:latin typeface="Cambria Math" panose="02040503050406030204" pitchFamily="18" charset="0"/>
                      </a:rPr>
                      <m:t>𝑸</m:t>
                    </m:r>
                    <m:r>
                      <a:rPr lang="en-US" altLang="zh-CN" sz="2400" b="1" i="1" kern="100" dirty="0" smtClean="0">
                        <a:effectLst/>
                        <a:latin typeface="Cambria Math" panose="02040503050406030204" pitchFamily="18" charset="0"/>
                      </a:rPr>
                      <m:t>(</m:t>
                    </m:r>
                    <m:r>
                      <a:rPr lang="en-US" altLang="zh-CN" sz="2400" b="1" i="1" kern="100" dirty="0" err="1">
                        <a:effectLst/>
                        <a:latin typeface="Cambria Math" panose="02040503050406030204" pitchFamily="18" charset="0"/>
                      </a:rPr>
                      <m:t>𝒔</m:t>
                    </m:r>
                    <m:r>
                      <a:rPr lang="en-US" altLang="zh-CN" sz="2400" b="1" i="1" kern="100" dirty="0" err="1">
                        <a:effectLst/>
                        <a:latin typeface="Cambria Math" panose="02040503050406030204" pitchFamily="18" charset="0"/>
                      </a:rPr>
                      <m:t>,</m:t>
                    </m:r>
                    <m:r>
                      <a:rPr lang="en-US" altLang="zh-CN" sz="2400" b="1" i="1" kern="100" dirty="0" err="1">
                        <a:effectLst/>
                        <a:latin typeface="Cambria Math" panose="02040503050406030204" pitchFamily="18" charset="0"/>
                      </a:rPr>
                      <m:t>𝒂</m:t>
                    </m:r>
                    <m:r>
                      <a:rPr lang="en-US" altLang="zh-CN" sz="2400" b="1" i="1" kern="100" dirty="0">
                        <a:effectLst/>
                        <a:latin typeface="Cambria Math" panose="02040503050406030204" pitchFamily="18" charset="0"/>
                      </a:rPr>
                      <m:t>)</m:t>
                    </m:r>
                  </m:oMath>
                </a14:m>
                <a:r>
                  <a:rPr lang="zh-CN" altLang="zh-CN" sz="2400" b="1" kern="100" dirty="0">
                    <a:effectLst/>
                  </a:rPr>
                  <a:t>。</a:t>
                </a:r>
                <a:endParaRPr lang="zh-CN" altLang="zh-CN" sz="2400" kern="100" dirty="0">
                  <a:effectLst/>
                </a:endParaRPr>
              </a:p>
              <a:p>
                <a:pPr indent="0" algn="just">
                  <a:buNone/>
                </a:pPr>
                <a:endParaRPr lang="en-US" altLang="zh-CN" sz="2400" b="1" kern="100" dirty="0">
                  <a:effectLst/>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467531"/>
                <a:ext cx="10795000" cy="5361214"/>
              </a:xfrm>
              <a:blipFill>
                <a:blip r:embed="rId3"/>
                <a:stretch>
                  <a:fillRect l="-56" r="-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971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500" y="1467531"/>
                <a:ext cx="10795000" cy="5586412"/>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6.5</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学习的进一步讨论</a:t>
                </a:r>
                <a:endParaRPr lang="en-US" altLang="zh-CN" sz="2400" b="1" kern="100" dirty="0">
                  <a:solidFill>
                    <a:srgbClr val="0000FF"/>
                  </a:solidFill>
                  <a:effectLst/>
                  <a:latin typeface="+mn-ea"/>
                  <a:cs typeface="Times New Roman" panose="02020603050405020304" pitchFamily="18" charset="0"/>
                </a:endParaRPr>
              </a:p>
              <a:p>
                <a:pPr marL="0" lvl="0" indent="0" algn="just">
                  <a:buNone/>
                  <a:tabLst>
                    <a:tab pos="457200" algn="l"/>
                  </a:tabLst>
                </a:pPr>
                <a:r>
                  <a:rPr lang="en-US" altLang="zh-CN" sz="2400" b="1" kern="100" dirty="0">
                    <a:solidFill>
                      <a:srgbClr val="C00000"/>
                    </a:solidFill>
                    <a:effectLst/>
                  </a:rPr>
                  <a:t>(1) </a:t>
                </a:r>
                <a:r>
                  <a:rPr lang="zh-CN" altLang="zh-CN" sz="2400" b="1" kern="100" dirty="0">
                    <a:solidFill>
                      <a:srgbClr val="C00000"/>
                    </a:solidFill>
                    <a:effectLst/>
                  </a:rPr>
                  <a:t>如何选择动作</a:t>
                </a:r>
                <a:r>
                  <a:rPr lang="zh-CN" altLang="zh-CN" sz="2400" b="1" kern="100" dirty="0">
                    <a:effectLst/>
                  </a:rPr>
                  <a:t>（</a:t>
                </a:r>
                <a:r>
                  <a:rPr lang="en-US" altLang="zh-CN" sz="2400" b="1" kern="100" dirty="0">
                    <a:effectLst/>
                  </a:rPr>
                  <a:t>Q-</a:t>
                </a:r>
                <a:r>
                  <a:rPr lang="zh-CN" altLang="zh-CN" sz="2400" b="1" kern="100" dirty="0">
                    <a:effectLst/>
                  </a:rPr>
                  <a:t>学习算法中没有具体说明如何选择动作）</a:t>
                </a:r>
                <a:endParaRPr lang="zh-CN" altLang="zh-CN" sz="2400" kern="100" dirty="0">
                  <a:effectLst/>
                </a:endParaRPr>
              </a:p>
              <a:p>
                <a:pPr indent="0" algn="just">
                  <a:lnSpc>
                    <a:spcPct val="120000"/>
                  </a:lnSpc>
                  <a:spcBef>
                    <a:spcPts val="600"/>
                  </a:spcBef>
                  <a:buNone/>
                </a:pPr>
                <a:r>
                  <a:rPr lang="zh-CN" altLang="zh-CN" sz="2400" b="1" kern="100" dirty="0">
                    <a:effectLst/>
                  </a:rPr>
                  <a:t>策略</a:t>
                </a:r>
                <a:r>
                  <a:rPr lang="en-US" altLang="zh-CN" sz="2400" b="1" kern="100" dirty="0">
                    <a:effectLst/>
                  </a:rPr>
                  <a:t>1:</a:t>
                </a:r>
                <a:r>
                  <a:rPr lang="zh-CN" altLang="zh-CN" sz="2400" b="1" kern="100" dirty="0">
                    <a:solidFill>
                      <a:schemeClr val="accent1">
                        <a:lumMod val="75000"/>
                      </a:schemeClr>
                    </a:solidFill>
                    <a:effectLst/>
                  </a:rPr>
                  <a:t>选择使</a:t>
                </a:r>
                <a14:m>
                  <m:oMath xmlns:m="http://schemas.openxmlformats.org/officeDocument/2006/math">
                    <m:acc>
                      <m:accPr>
                        <m:chr m:val="̂"/>
                        <m:ctrlPr>
                          <a:rPr lang="zh-CN" altLang="en-US" sz="2400" b="1" i="1" kern="100">
                            <a:solidFill>
                              <a:schemeClr val="accent1">
                                <a:lumMod val="75000"/>
                              </a:schemeClr>
                            </a:solidFill>
                            <a:latin typeface="Cambria Math" panose="02040503050406030204" pitchFamily="18" charset="0"/>
                          </a:rPr>
                        </m:ctrlPr>
                      </m:accPr>
                      <m:e>
                        <m:r>
                          <a:rPr lang="en-US" altLang="zh-CN" sz="2400" b="1" i="1" kern="100">
                            <a:solidFill>
                              <a:schemeClr val="accent1">
                                <a:lumMod val="75000"/>
                              </a:schemeClr>
                            </a:solidFill>
                            <a:latin typeface="Cambria Math" panose="02040503050406030204" pitchFamily="18" charset="0"/>
                          </a:rPr>
                          <m:t>𝑸</m:t>
                        </m:r>
                      </m:e>
                    </m:acc>
                    <m:r>
                      <a:rPr lang="en-US" altLang="zh-CN" sz="2400" b="1" i="1" kern="100">
                        <a:solidFill>
                          <a:schemeClr val="accent1">
                            <a:lumMod val="75000"/>
                          </a:schemeClr>
                        </a:solidFill>
                        <a:latin typeface="Cambria Math" panose="02040503050406030204" pitchFamily="18" charset="0"/>
                      </a:rPr>
                      <m:t>(</m:t>
                    </m:r>
                    <m:r>
                      <a:rPr lang="en-US" altLang="zh-CN" sz="2400" b="1" i="1" kern="100">
                        <a:solidFill>
                          <a:schemeClr val="accent1">
                            <a:lumMod val="75000"/>
                          </a:schemeClr>
                        </a:solidFill>
                        <a:latin typeface="Cambria Math" panose="02040503050406030204" pitchFamily="18" charset="0"/>
                      </a:rPr>
                      <m:t>𝒔</m:t>
                    </m:r>
                    <m:r>
                      <a:rPr lang="en-US" altLang="zh-CN" sz="2400" b="1" i="1" kern="100">
                        <a:solidFill>
                          <a:schemeClr val="accent1">
                            <a:lumMod val="75000"/>
                          </a:schemeClr>
                        </a:solidFill>
                        <a:latin typeface="Cambria Math" panose="02040503050406030204" pitchFamily="18" charset="0"/>
                      </a:rPr>
                      <m:t>,</m:t>
                    </m:r>
                    <m:r>
                      <a:rPr lang="en-US" altLang="zh-CN" sz="2400" b="1" i="1" kern="100">
                        <a:solidFill>
                          <a:schemeClr val="accent1">
                            <a:lumMod val="75000"/>
                          </a:schemeClr>
                        </a:solidFill>
                        <a:latin typeface="Cambria Math" panose="02040503050406030204" pitchFamily="18" charset="0"/>
                      </a:rPr>
                      <m:t>𝒂</m:t>
                    </m:r>
                    <m:r>
                      <a:rPr lang="en-US" altLang="zh-CN" sz="2400" b="1" i="1" kern="100">
                        <a:solidFill>
                          <a:schemeClr val="accent1">
                            <a:lumMod val="75000"/>
                          </a:schemeClr>
                        </a:solidFill>
                        <a:latin typeface="Cambria Math" panose="02040503050406030204" pitchFamily="18" charset="0"/>
                      </a:rPr>
                      <m:t>)</m:t>
                    </m:r>
                  </m:oMath>
                </a14:m>
                <a:r>
                  <a:rPr lang="zh-CN" altLang="zh-CN" sz="2400" b="1" kern="100" dirty="0">
                    <a:solidFill>
                      <a:schemeClr val="accent1">
                        <a:lumMod val="75000"/>
                      </a:schemeClr>
                    </a:solidFill>
                    <a:effectLst/>
                  </a:rPr>
                  <a:t>最大化的动作</a:t>
                </a:r>
                <a:r>
                  <a:rPr lang="zh-CN" altLang="zh-CN" sz="2400" b="1" kern="100" dirty="0">
                    <a:effectLst/>
                  </a:rPr>
                  <a:t>。缺点是：</a:t>
                </a:r>
                <a:r>
                  <a:rPr lang="en-US" altLang="zh-CN" sz="2400" b="1" kern="100" dirty="0">
                    <a:effectLst/>
                  </a:rPr>
                  <a:t>agent</a:t>
                </a:r>
                <a:r>
                  <a:rPr lang="zh-CN" altLang="zh-CN" sz="2400" b="1" kern="100" dirty="0">
                    <a:effectLst/>
                  </a:rPr>
                  <a:t>可能过度的束缚在早期训练中有高</a:t>
                </a:r>
                <a14:m>
                  <m:oMath xmlns:m="http://schemas.openxmlformats.org/officeDocument/2006/math">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𝒔</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𝒂</m:t>
                    </m:r>
                    <m:r>
                      <a:rPr lang="en-US" altLang="zh-CN" sz="2400" b="1" i="1" kern="100">
                        <a:latin typeface="Cambria Math" panose="02040503050406030204" pitchFamily="18" charset="0"/>
                      </a:rPr>
                      <m:t>)</m:t>
                    </m:r>
                  </m:oMath>
                </a14:m>
                <a:r>
                  <a:rPr lang="zh-CN" altLang="zh-CN" sz="2400" b="1" kern="100" dirty="0">
                    <a:effectLst/>
                  </a:rPr>
                  <a:t>值的动作，而不能探索其它可能有更高价值的动作，不能保证无限频繁性</a:t>
                </a:r>
                <a:r>
                  <a:rPr lang="zh-CN" altLang="en-US" sz="2400" b="1" kern="100" dirty="0">
                    <a:effectLst/>
                  </a:rPr>
                  <a:t>。</a:t>
                </a:r>
                <a:endParaRPr lang="zh-CN" altLang="zh-CN" sz="2400" kern="100" dirty="0">
                  <a:effectLst/>
                </a:endParaRPr>
              </a:p>
              <a:p>
                <a:pPr marL="0" indent="0" algn="just">
                  <a:buNone/>
                </a:pPr>
                <a:r>
                  <a:rPr lang="en-US" altLang="zh-CN" sz="2400" b="1" kern="100" dirty="0"/>
                  <a:t>   </a:t>
                </a:r>
                <a:r>
                  <a:rPr lang="zh-CN" altLang="zh-CN" sz="2400" b="1" kern="100" dirty="0">
                    <a:effectLst/>
                  </a:rPr>
                  <a:t>策略</a:t>
                </a:r>
                <a:r>
                  <a:rPr lang="en-US" altLang="zh-CN" sz="2400" b="1" kern="100" dirty="0">
                    <a:effectLst/>
                  </a:rPr>
                  <a:t>2: </a:t>
                </a:r>
                <a:r>
                  <a:rPr lang="zh-CN" altLang="zh-CN" sz="2400" b="1" kern="100" dirty="0">
                    <a:solidFill>
                      <a:schemeClr val="accent1">
                        <a:lumMod val="75000"/>
                      </a:schemeClr>
                    </a:solidFill>
                    <a:effectLst/>
                  </a:rPr>
                  <a:t>给每个动作赋予一个概率，按此概率选择动作</a:t>
                </a:r>
                <a:r>
                  <a:rPr lang="zh-CN" altLang="zh-CN" sz="2400" b="1" kern="100" dirty="0">
                    <a:effectLst/>
                  </a:rPr>
                  <a:t>，例如</a:t>
                </a:r>
                <a:endParaRPr lang="zh-CN" altLang="zh-CN" sz="2400" kern="100" dirty="0">
                  <a:effectLst/>
                </a:endParaRPr>
              </a:p>
              <a:p>
                <a:pPr indent="0" algn="just">
                  <a:lnSpc>
                    <a:spcPct val="110000"/>
                  </a:lnSpc>
                  <a:spcBef>
                    <a:spcPts val="600"/>
                  </a:spcBef>
                  <a:buNone/>
                </a:pPr>
                <a14:m>
                  <m:oMathPara xmlns:m="http://schemas.openxmlformats.org/officeDocument/2006/math">
                    <m:oMathParaPr>
                      <m:jc m:val="centerGroup"/>
                    </m:oMathParaPr>
                    <m:oMath xmlns:m="http://schemas.openxmlformats.org/officeDocument/2006/math">
                      <m:r>
                        <a:rPr lang="en-US" altLang="zh-CN" sz="2400" b="1" i="1" kern="100">
                          <a:effectLst/>
                          <a:latin typeface="Cambria Math" panose="02040503050406030204" pitchFamily="18" charset="0"/>
                        </a:rPr>
                        <m:t>𝑷</m:t>
                      </m:r>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𝒊</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f>
                        <m:fPr>
                          <m:ctrlPr>
                            <a:rPr lang="zh-CN" altLang="zh-CN" sz="2400" b="1" i="1" kern="100">
                              <a:effectLst/>
                              <a:latin typeface="Cambria Math" panose="02040503050406030204" pitchFamily="18" charset="0"/>
                            </a:rPr>
                          </m:ctrlPr>
                        </m:fPr>
                        <m:num>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𝒌</m:t>
                              </m:r>
                            </m:e>
                            <m:sup>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𝒊</m:t>
                                  </m:r>
                                </m:sub>
                              </m:sSub>
                              <m:r>
                                <a:rPr lang="en-US" altLang="zh-CN" sz="2400" b="1" i="1" kern="100">
                                  <a:effectLst/>
                                  <a:latin typeface="Cambria Math" panose="02040503050406030204" pitchFamily="18" charset="0"/>
                                </a:rPr>
                                <m:t>)</m:t>
                              </m:r>
                            </m:sup>
                          </m:sSup>
                        </m:num>
                        <m:den>
                          <m:nary>
                            <m:naryPr>
                              <m:chr m:val="∑"/>
                              <m:supHide m:val="on"/>
                              <m:ctrlPr>
                                <a:rPr lang="zh-CN" altLang="zh-CN" sz="2400" b="1" i="1" kern="100">
                                  <a:effectLst/>
                                  <a:latin typeface="Cambria Math" panose="02040503050406030204" pitchFamily="18" charset="0"/>
                                </a:rPr>
                              </m:ctrlPr>
                            </m:naryPr>
                            <m:sub>
                              <m:r>
                                <a:rPr lang="en-US" altLang="zh-CN" sz="2400" b="1" i="1" kern="100">
                                  <a:effectLst/>
                                  <a:latin typeface="Cambria Math" panose="02040503050406030204" pitchFamily="18" charset="0"/>
                                </a:rPr>
                                <m:t>𝒋</m:t>
                              </m:r>
                            </m:sub>
                            <m:sup/>
                            <m:e>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𝒌</m:t>
                                  </m:r>
                                </m:e>
                                <m:sup>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𝒋</m:t>
                                      </m:r>
                                    </m:sub>
                                  </m:sSub>
                                  <m:r>
                                    <a:rPr lang="en-US" altLang="zh-CN" sz="2400" b="1" i="1" kern="100">
                                      <a:effectLst/>
                                      <a:latin typeface="Cambria Math" panose="02040503050406030204" pitchFamily="18" charset="0"/>
                                    </a:rPr>
                                    <m:t>)</m:t>
                                  </m:r>
                                </m:sup>
                              </m:sSup>
                            </m:e>
                          </m:nary>
                        </m:den>
                      </m:f>
                    </m:oMath>
                  </m:oMathPara>
                </a14:m>
                <a:endParaRPr lang="zh-CN" altLang="zh-CN" sz="2400" kern="100" dirty="0">
                  <a:effectLst/>
                </a:endParaRPr>
              </a:p>
              <a:p>
                <a:pPr indent="0" algn="just">
                  <a:lnSpc>
                    <a:spcPct val="120000"/>
                  </a:lnSpc>
                  <a:spcBef>
                    <a:spcPts val="600"/>
                  </a:spcBef>
                  <a:buNone/>
                </a:pPr>
                <a:r>
                  <a:rPr lang="en-US" altLang="zh-CN" sz="2400" b="1" kern="100" dirty="0">
                    <a:effectLst/>
                  </a:rPr>
                  <a:t>k</a:t>
                </a:r>
                <a:r>
                  <a:rPr lang="zh-CN" altLang="zh-CN" sz="2400" b="1" kern="100" dirty="0">
                    <a:effectLst/>
                  </a:rPr>
                  <a:t>可以随迭代次数</a:t>
                </a:r>
                <a:r>
                  <a:rPr lang="zh-CN" altLang="zh-CN" sz="2400" b="1" kern="100" dirty="0">
                    <a:solidFill>
                      <a:srgbClr val="C00000"/>
                    </a:solidFill>
                    <a:effectLst/>
                  </a:rPr>
                  <a:t>动态调整</a:t>
                </a:r>
                <a:r>
                  <a:rPr lang="zh-CN" altLang="en-US" sz="2400" b="1" kern="100" dirty="0">
                    <a:effectLst/>
                  </a:rPr>
                  <a:t>：</a:t>
                </a:r>
                <a:r>
                  <a:rPr lang="zh-CN" altLang="zh-CN" sz="2400" b="1" kern="100" dirty="0">
                    <a:effectLst/>
                  </a:rPr>
                  <a:t>当</a:t>
                </a:r>
                <a:r>
                  <a:rPr lang="en-US" altLang="zh-CN" sz="2400" b="1" kern="100" dirty="0">
                    <a:effectLst/>
                  </a:rPr>
                  <a:t>k&gt;1</a:t>
                </a:r>
                <a:r>
                  <a:rPr lang="zh-CN" altLang="zh-CN" sz="2400" b="1" kern="100" dirty="0">
                    <a:effectLst/>
                  </a:rPr>
                  <a:t>时，优先探索</a:t>
                </a:r>
                <a14:m>
                  <m:oMath xmlns:m="http://schemas.openxmlformats.org/officeDocument/2006/math">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r>
                      <a:rPr lang="zh-CN" altLang="zh-CN" sz="2400" b="1" i="1" kern="100" smtClean="0">
                        <a:effectLst/>
                        <a:latin typeface="Cambria Math" panose="02040503050406030204" pitchFamily="18" charset="0"/>
                      </a:rPr>
                      <m:t> </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zh-CN" altLang="zh-CN" sz="2400" b="1" kern="100" dirty="0">
                    <a:effectLst/>
                  </a:rPr>
                  <a:t>较大的动作；当</a:t>
                </a:r>
                <a:r>
                  <a:rPr lang="en-US" altLang="zh-CN" sz="2400" b="1" kern="100" dirty="0">
                    <a:effectLst/>
                  </a:rPr>
                  <a:t>0&lt;k&lt;1</a:t>
                </a:r>
                <a:r>
                  <a:rPr lang="zh-CN" altLang="zh-CN" sz="2400" b="1" kern="100" dirty="0">
                    <a:effectLst/>
                  </a:rPr>
                  <a:t>时，优先探索</a:t>
                </a:r>
                <a14:m>
                  <m:oMath xmlns:m="http://schemas.openxmlformats.org/officeDocument/2006/math">
                    <m:acc>
                      <m:accPr>
                        <m:chr m:val="̂"/>
                        <m:ctrlPr>
                          <a:rPr lang="zh-CN" altLang="en-US" sz="2400" b="1" i="1" kern="100">
                            <a:latin typeface="Cambria Math" panose="02040503050406030204" pitchFamily="18" charset="0"/>
                          </a:rPr>
                        </m:ctrlPr>
                      </m:accPr>
                      <m:e>
                        <m:r>
                          <a:rPr lang="en-US" altLang="zh-CN" sz="2400" b="1" i="1" kern="100">
                            <a:latin typeface="Cambria Math" panose="02040503050406030204" pitchFamily="18" charset="0"/>
                          </a:rPr>
                          <m:t>𝑸</m:t>
                        </m:r>
                      </m:e>
                    </m:acc>
                    <m:r>
                      <a:rPr lang="zh-CN" altLang="zh-CN" sz="2400" b="1" i="1" kern="100" smtClean="0">
                        <a:effectLst/>
                        <a:latin typeface="Cambria Math" panose="02040503050406030204" pitchFamily="18" charset="0"/>
                      </a:rPr>
                      <m:t> </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r>
                  <a:rPr lang="zh-CN" altLang="zh-CN" sz="2400" b="1" kern="100" dirty="0">
                    <a:effectLst/>
                  </a:rPr>
                  <a:t>较小的动作</a:t>
                </a:r>
                <a:r>
                  <a:rPr lang="en-US" altLang="zh-CN" sz="2400" b="1" kern="100" dirty="0"/>
                  <a:t>.</a:t>
                </a: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500" y="1467531"/>
                <a:ext cx="10795000" cy="5586412"/>
              </a:xfrm>
              <a:blipFill>
                <a:blip r:embed="rId3"/>
                <a:stretch>
                  <a:fillRect l="-904" r="-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4758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217729" cy="5586412"/>
          </a:xfrm>
        </p:spPr>
        <p:txBody>
          <a:bodyPr>
            <a:normAutofit fontScale="92500" lnSpcReduction="20000"/>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6.5</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学习的进一步讨论</a:t>
            </a:r>
            <a:endParaRPr lang="en-US" altLang="zh-CN" sz="2400" b="1" kern="100" dirty="0">
              <a:solidFill>
                <a:srgbClr val="0000FF"/>
              </a:solidFill>
              <a:effectLst/>
              <a:latin typeface="+mn-ea"/>
              <a:cs typeface="Times New Roman" panose="02020603050405020304" pitchFamily="18" charset="0"/>
            </a:endParaRPr>
          </a:p>
          <a:p>
            <a:pPr marL="0" lvl="0" indent="0" algn="just">
              <a:lnSpc>
                <a:spcPct val="150000"/>
              </a:lnSpc>
              <a:buNone/>
              <a:tabLst>
                <a:tab pos="457200" algn="l"/>
              </a:tabLst>
            </a:pPr>
            <a:r>
              <a:rPr lang="en-US" altLang="zh-CN" sz="2600" b="1" kern="100" dirty="0">
                <a:solidFill>
                  <a:srgbClr val="C00000"/>
                </a:solidFill>
                <a:effectLst/>
              </a:rPr>
              <a:t>(2) </a:t>
            </a:r>
            <a:r>
              <a:rPr lang="zh-CN" altLang="en-US" sz="2600" b="1" kern="100" dirty="0">
                <a:solidFill>
                  <a:srgbClr val="C00000"/>
                </a:solidFill>
                <a:effectLst/>
              </a:rPr>
              <a:t>如何加快收敛速度</a:t>
            </a:r>
            <a:endParaRPr lang="zh-CN" altLang="zh-CN" sz="2600" kern="100" dirty="0">
              <a:solidFill>
                <a:srgbClr val="C00000"/>
              </a:solidFill>
              <a:effectLst/>
            </a:endParaRPr>
          </a:p>
          <a:p>
            <a:pPr marL="0" indent="0">
              <a:lnSpc>
                <a:spcPct val="150000"/>
              </a:lnSpc>
              <a:spcBef>
                <a:spcPts val="600"/>
              </a:spcBef>
              <a:buNone/>
            </a:pPr>
            <a:r>
              <a:rPr lang="en-US" altLang="zh-CN" sz="2600" b="1" dirty="0"/>
              <a:t>Q</a:t>
            </a:r>
            <a:r>
              <a:rPr lang="zh-CN" altLang="zh-CN" sz="2600" b="1" dirty="0"/>
              <a:t>学习的一个重要特点是：收敛与</a:t>
            </a:r>
            <a:r>
              <a:rPr lang="zh-CN" altLang="zh-CN" sz="2600" b="1" dirty="0">
                <a:solidFill>
                  <a:srgbClr val="0000FF"/>
                </a:solidFill>
              </a:rPr>
              <a:t>动作序列和状态变化序列</a:t>
            </a:r>
            <a:r>
              <a:rPr lang="zh-CN" altLang="zh-CN" sz="2600" b="1" dirty="0"/>
              <a:t>都有关，因此可以设计好的状态更新序列以加快学习的收敛速度。</a:t>
            </a:r>
            <a:endParaRPr lang="en-US" altLang="zh-CN" sz="2600" dirty="0"/>
          </a:p>
          <a:p>
            <a:pPr marL="0" indent="0" algn="just">
              <a:lnSpc>
                <a:spcPct val="150000"/>
              </a:lnSpc>
              <a:buNone/>
              <a:tabLst>
                <a:tab pos="457200" algn="l"/>
              </a:tabLst>
            </a:pPr>
            <a:r>
              <a:rPr lang="en-US" altLang="zh-CN" sz="2600" b="1" kern="100" dirty="0">
                <a:solidFill>
                  <a:srgbClr val="C00000"/>
                </a:solidFill>
              </a:rPr>
              <a:t>(3) </a:t>
            </a:r>
            <a:r>
              <a:rPr lang="zh-CN" altLang="zh-CN" sz="2600" b="1" kern="100" dirty="0">
                <a:solidFill>
                  <a:srgbClr val="C00000"/>
                </a:solidFill>
              </a:rPr>
              <a:t>如何增加</a:t>
            </a:r>
            <a:r>
              <a:rPr lang="en-US" altLang="zh-CN" sz="2600" b="1" kern="100" dirty="0">
                <a:solidFill>
                  <a:srgbClr val="C00000"/>
                </a:solidFill>
              </a:rPr>
              <a:t>Q</a:t>
            </a:r>
            <a:r>
              <a:rPr lang="zh-CN" altLang="zh-CN" sz="2600" b="1" kern="100" dirty="0">
                <a:solidFill>
                  <a:srgbClr val="C00000"/>
                </a:solidFill>
              </a:rPr>
              <a:t>学习泛化能力</a:t>
            </a:r>
          </a:p>
          <a:p>
            <a:pPr marL="0" indent="0" algn="just">
              <a:lnSpc>
                <a:spcPct val="150000"/>
              </a:lnSpc>
              <a:spcBef>
                <a:spcPts val="600"/>
              </a:spcBef>
              <a:buNone/>
              <a:tabLst>
                <a:tab pos="457200" algn="l"/>
              </a:tabLst>
            </a:pPr>
            <a:r>
              <a:rPr lang="zh-CN" altLang="zh-CN" sz="2600" b="1" kern="100" dirty="0"/>
              <a:t>标准的</a:t>
            </a:r>
            <a:r>
              <a:rPr lang="en-US" altLang="zh-CN" sz="2600" b="1" kern="100" dirty="0"/>
              <a:t>Q</a:t>
            </a:r>
            <a:r>
              <a:rPr lang="zh-CN" altLang="zh-CN" sz="2600" b="1" kern="100" dirty="0"/>
              <a:t>学习采用显式的查找表，</a:t>
            </a:r>
            <a:r>
              <a:rPr lang="zh-CN" altLang="zh-CN" sz="2600" b="1" kern="100" dirty="0">
                <a:solidFill>
                  <a:srgbClr val="0000FF"/>
                </a:solidFill>
              </a:rPr>
              <a:t>缺乏泛化能力</a:t>
            </a:r>
            <a:r>
              <a:rPr lang="zh-CN" altLang="zh-CN" sz="2600" b="1" kern="100" dirty="0"/>
              <a:t>，即不能从已知的状态－动作</a:t>
            </a:r>
            <a:r>
              <a:rPr lang="en-US" altLang="zh-CN" sz="2600" b="1" kern="100" dirty="0"/>
              <a:t>Q</a:t>
            </a:r>
            <a:r>
              <a:rPr lang="zh-CN" altLang="zh-CN" sz="2600" b="1" kern="100" dirty="0"/>
              <a:t>值去估计未知的状态－动作</a:t>
            </a:r>
            <a:r>
              <a:rPr lang="en-US" altLang="zh-CN" sz="2600" b="1" kern="100" dirty="0"/>
              <a:t>Q</a:t>
            </a:r>
            <a:r>
              <a:rPr lang="zh-CN" altLang="zh-CN" sz="2600" b="1" kern="100" dirty="0"/>
              <a:t>值。</a:t>
            </a:r>
          </a:p>
          <a:p>
            <a:pPr marL="0" indent="0" algn="just">
              <a:lnSpc>
                <a:spcPct val="150000"/>
              </a:lnSpc>
              <a:spcBef>
                <a:spcPts val="600"/>
              </a:spcBef>
              <a:buNone/>
              <a:tabLst>
                <a:tab pos="457200" algn="l"/>
              </a:tabLst>
            </a:pPr>
            <a:r>
              <a:rPr lang="zh-CN" altLang="zh-CN" sz="2600" b="1" kern="100" dirty="0"/>
              <a:t>可以</a:t>
            </a:r>
            <a:r>
              <a:rPr lang="zh-CN" altLang="zh-CN" sz="2600" b="1" kern="100" dirty="0">
                <a:solidFill>
                  <a:srgbClr val="0000FF"/>
                </a:solidFill>
              </a:rPr>
              <a:t>将函数逼近法结合到</a:t>
            </a:r>
            <a:r>
              <a:rPr lang="en-US" altLang="zh-CN" sz="2600" b="1" kern="100" dirty="0">
                <a:solidFill>
                  <a:srgbClr val="0000FF"/>
                </a:solidFill>
              </a:rPr>
              <a:t>Q</a:t>
            </a:r>
            <a:r>
              <a:rPr lang="zh-CN" altLang="zh-CN" sz="2600" b="1" kern="100" dirty="0">
                <a:solidFill>
                  <a:srgbClr val="0000FF"/>
                </a:solidFill>
              </a:rPr>
              <a:t>学习中</a:t>
            </a:r>
            <a:r>
              <a:rPr lang="zh-CN" altLang="zh-CN" sz="2600" b="1" kern="100" dirty="0"/>
              <a:t>，利用这些函数逼近器的泛化能力，加快</a:t>
            </a:r>
            <a:r>
              <a:rPr lang="en-US" altLang="zh-CN" sz="2600" b="1" kern="100" dirty="0"/>
              <a:t>Q</a:t>
            </a:r>
            <a:r>
              <a:rPr lang="zh-CN" altLang="zh-CN" sz="2600" b="1" kern="100" dirty="0"/>
              <a:t>学习的收敛速度。例如用神经元网络代替显式的查找表，通过训练神经元网络来快速逼近</a:t>
            </a:r>
            <a:r>
              <a:rPr lang="en-US" altLang="zh-CN" sz="2600" b="1" kern="100" dirty="0"/>
              <a:t>Q</a:t>
            </a:r>
            <a:r>
              <a:rPr lang="zh-CN" altLang="zh-CN" sz="2600" b="1" kern="100" dirty="0"/>
              <a:t>函数。</a:t>
            </a:r>
          </a:p>
        </p:txBody>
      </p:sp>
    </p:spTree>
    <p:extLst>
      <p:ext uri="{BB962C8B-B14F-4D97-AF65-F5344CB8AC3E}">
        <p14:creationId xmlns:p14="http://schemas.microsoft.com/office/powerpoint/2010/main" val="14115776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217729" cy="5586412"/>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6.5</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学习的进一步讨论</a:t>
                </a:r>
                <a:endParaRPr lang="en-US" altLang="zh-CN" sz="2400" b="1" kern="100" dirty="0">
                  <a:solidFill>
                    <a:srgbClr val="0000FF"/>
                  </a:solidFill>
                  <a:effectLst/>
                  <a:latin typeface="+mn-ea"/>
                  <a:cs typeface="Times New Roman" panose="02020603050405020304" pitchFamily="18" charset="0"/>
                </a:endParaRPr>
              </a:p>
              <a:p>
                <a:pPr marL="0" lvl="0" indent="0" algn="just">
                  <a:lnSpc>
                    <a:spcPct val="150000"/>
                  </a:lnSpc>
                  <a:spcBef>
                    <a:spcPts val="0"/>
                  </a:spcBef>
                  <a:buNone/>
                  <a:tabLst>
                    <a:tab pos="457200" algn="l"/>
                  </a:tabLst>
                </a:pPr>
                <a:r>
                  <a:rPr lang="en-US" altLang="zh-CN" sz="2600" b="1" kern="100" dirty="0">
                    <a:solidFill>
                      <a:srgbClr val="C00000"/>
                    </a:solidFill>
                    <a:effectLst/>
                  </a:rPr>
                  <a:t>(4) </a:t>
                </a:r>
                <a:r>
                  <a:rPr lang="zh-CN" altLang="en-US" sz="2600" b="1" kern="100" dirty="0">
                    <a:solidFill>
                      <a:srgbClr val="C00000"/>
                    </a:solidFill>
                    <a:effectLst/>
                  </a:rPr>
                  <a:t>	与时间差分学习算法的关系</a:t>
                </a:r>
                <a:endParaRPr lang="zh-CN" altLang="zh-CN" sz="2600" kern="100" dirty="0">
                  <a:solidFill>
                    <a:srgbClr val="C00000"/>
                  </a:solidFill>
                  <a:effectLst/>
                </a:endParaRPr>
              </a:p>
              <a:p>
                <a:pPr marL="0" indent="0">
                  <a:lnSpc>
                    <a:spcPct val="120000"/>
                  </a:lnSpc>
                  <a:spcBef>
                    <a:spcPts val="0"/>
                  </a:spcBef>
                  <a:buNone/>
                </a:pPr>
                <a:r>
                  <a:rPr lang="en-US" altLang="zh-CN" sz="2400" b="1" dirty="0"/>
                  <a:t>Q</a:t>
                </a:r>
                <a:r>
                  <a:rPr lang="zh-CN" altLang="en-US" sz="2400" b="1" dirty="0"/>
                  <a:t>学习是时间差分（</a:t>
                </a:r>
                <a:r>
                  <a:rPr lang="en-US" altLang="zh-CN" sz="2400" b="1" dirty="0"/>
                  <a:t>temporal difference</a:t>
                </a:r>
                <a:r>
                  <a:rPr lang="zh-CN" altLang="en-US" sz="2400" b="1" dirty="0"/>
                  <a:t>，</a:t>
                </a:r>
                <a:r>
                  <a:rPr lang="en-US" altLang="zh-CN" sz="2400" b="1" dirty="0"/>
                  <a:t>TD</a:t>
                </a:r>
                <a:r>
                  <a:rPr lang="zh-CN" altLang="en-US" sz="2400" b="1" dirty="0"/>
                  <a:t>）算法的特例。时间差分算法的本质是减小</a:t>
                </a:r>
                <a:r>
                  <a:rPr lang="en-US" altLang="zh-CN" sz="2400" b="1" dirty="0"/>
                  <a:t>agent</a:t>
                </a:r>
                <a:r>
                  <a:rPr lang="zh-CN" altLang="en-US" sz="2400" b="1" dirty="0"/>
                  <a:t>在不同时间做出估计间的差异（减少估计的方差）。</a:t>
                </a:r>
                <a:endParaRPr lang="en-US" altLang="zh-CN" sz="2400" b="1" dirty="0"/>
              </a:p>
              <a:p>
                <a:pPr>
                  <a:lnSpc>
                    <a:spcPct val="150000"/>
                  </a:lnSpc>
                  <a:spcBef>
                    <a:spcPts val="600"/>
                  </a:spcBef>
                  <a:buFont typeface="Wingdings" panose="05000000000000000000" pitchFamily="2" charset="2"/>
                  <a:buChar char="u"/>
                </a:pPr>
                <a:r>
                  <a:rPr lang="en-US" altLang="zh-CN" sz="2400" b="1" kern="100" dirty="0">
                    <a:solidFill>
                      <a:srgbClr val="FF0000"/>
                    </a:solidFill>
                    <a:effectLst/>
                  </a:rPr>
                  <a:t> </a:t>
                </a:r>
                <a:r>
                  <a:rPr lang="zh-CN" altLang="zh-CN" sz="2400" b="1" kern="100" dirty="0">
                    <a:solidFill>
                      <a:srgbClr val="FF0000"/>
                    </a:solidFill>
                    <a:effectLst/>
                  </a:rPr>
                  <a:t>蒙特卡洛方法</a:t>
                </a:r>
                <a:endParaRPr lang="en-US" altLang="zh-CN" sz="2400" b="1" kern="100" dirty="0">
                  <a:solidFill>
                    <a:srgbClr val="FF0000"/>
                  </a:solidFill>
                  <a:effectLst/>
                </a:endParaRPr>
              </a:p>
              <a:p>
                <a:pPr marL="0" indent="0">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rPr>
                          </m:ctrlPr>
                        </m:sSubPr>
                        <m:e>
                          <m:r>
                            <a:rPr lang="en-US" altLang="zh-CN" sz="2400" i="1" kern="100">
                              <a:effectLst/>
                              <a:latin typeface="Cambria Math" panose="02040503050406030204" pitchFamily="18" charset="0"/>
                            </a:rPr>
                            <m:t>𝑄</m:t>
                          </m:r>
                        </m:e>
                        <m:sub>
                          <m:r>
                            <a:rPr lang="en-US" altLang="zh-CN" sz="2400" i="1" kern="100">
                              <a:effectLst/>
                              <a:latin typeface="Cambria Math" panose="02040503050406030204" pitchFamily="18" charset="0"/>
                            </a:rPr>
                            <m:t>𝜋</m:t>
                          </m:r>
                        </m:sub>
                      </m:sSub>
                      <m:d>
                        <m:dPr>
                          <m:ctrlPr>
                            <a:rPr lang="zh-CN" altLang="zh-CN" sz="2400" i="1" kern="100">
                              <a:effectLst/>
                              <a:latin typeface="Cambria Math" panose="02040503050406030204" pitchFamily="18" charset="0"/>
                            </a:rPr>
                          </m:ctrlPr>
                        </m:dPr>
                        <m:e>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𝑠</m:t>
                              </m:r>
                            </m:e>
                            <m:sub>
                              <m:r>
                                <a:rPr lang="en-US" altLang="zh-CN" sz="2400" i="1" kern="100">
                                  <a:effectLst/>
                                  <a:latin typeface="Cambria Math" panose="02040503050406030204" pitchFamily="18" charset="0"/>
                                </a:rPr>
                                <m:t>𝑡</m:t>
                              </m:r>
                            </m:sub>
                          </m:sSub>
                          <m:r>
                            <a:rPr lang="en-US" altLang="zh-CN" sz="2400" i="1" kern="100">
                              <a:effectLst/>
                              <a:latin typeface="Cambria Math" panose="02040503050406030204" pitchFamily="18" charset="0"/>
                            </a:rPr>
                            <m:t>,</m:t>
                          </m:r>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𝑎</m:t>
                              </m:r>
                            </m:e>
                            <m:sub>
                              <m:r>
                                <a:rPr lang="en-US" altLang="zh-CN" sz="2400" i="1" kern="100">
                                  <a:effectLst/>
                                  <a:latin typeface="Cambria Math" panose="02040503050406030204" pitchFamily="18" charset="0"/>
                                </a:rPr>
                                <m:t>𝑡</m:t>
                              </m:r>
                            </m:sub>
                          </m:sSub>
                        </m:e>
                      </m:d>
                      <m:r>
                        <a:rPr lang="en-US" altLang="zh-CN" sz="2400" i="1" kern="100">
                          <a:effectLst/>
                          <a:latin typeface="Cambria Math" panose="02040503050406030204" pitchFamily="18" charset="0"/>
                        </a:rPr>
                        <m:t>=</m:t>
                      </m:r>
                      <m:nary>
                        <m:naryPr>
                          <m:chr m:val="∑"/>
                          <m:limLoc m:val="undOvr"/>
                          <m:supHide m:val="on"/>
                          <m:ctrlPr>
                            <a:rPr lang="zh-CN" altLang="zh-CN" sz="2400" i="1" kern="100">
                              <a:effectLst/>
                              <a:latin typeface="Cambria Math" panose="02040503050406030204" pitchFamily="18" charset="0"/>
                            </a:rPr>
                          </m:ctrlPr>
                        </m:naryPr>
                        <m:sub>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𝑠</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+1</m:t>
                              </m:r>
                            </m:sub>
                          </m:sSub>
                          <m:r>
                            <a:rPr lang="en-US" altLang="zh-CN" sz="2400" i="1" kern="100">
                              <a:effectLst/>
                              <a:latin typeface="Cambria Math" panose="02040503050406030204" pitchFamily="18" charset="0"/>
                            </a:rPr>
                            <m:t>∈</m:t>
                          </m:r>
                          <m:r>
                            <a:rPr lang="en-US" altLang="zh-CN" sz="2400" i="1" kern="100">
                              <a:effectLst/>
                              <a:latin typeface="Cambria Math" panose="02040503050406030204" pitchFamily="18" charset="0"/>
                            </a:rPr>
                            <m:t>𝑆</m:t>
                          </m:r>
                        </m:sub>
                        <m:sup/>
                        <m:e>
                          <m:r>
                            <a:rPr lang="en-US" altLang="zh-CN" sz="2400" i="1" kern="100">
                              <a:effectLst/>
                              <a:latin typeface="Cambria Math" panose="02040503050406030204" pitchFamily="18" charset="0"/>
                            </a:rPr>
                            <m:t>𝑝</m:t>
                          </m:r>
                          <m:r>
                            <a:rPr lang="en-US" altLang="zh-CN" sz="2400" i="1" kern="100">
                              <a:effectLst/>
                              <a:latin typeface="Cambria Math" panose="02040503050406030204" pitchFamily="18" charset="0"/>
                            </a:rPr>
                            <m:t>(</m:t>
                          </m:r>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𝑠</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+1</m:t>
                              </m:r>
                            </m:sub>
                          </m:sSub>
                          <m:r>
                            <a:rPr lang="en-US" altLang="zh-CN" sz="2400" i="1" kern="100">
                              <a:effectLst/>
                              <a:latin typeface="Cambria Math" panose="02040503050406030204" pitchFamily="18" charset="0"/>
                            </a:rPr>
                            <m:t>|</m:t>
                          </m:r>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𝑠</m:t>
                              </m:r>
                            </m:e>
                            <m:sub>
                              <m:r>
                                <a:rPr lang="en-US" altLang="zh-CN" sz="2400" i="1" kern="100">
                                  <a:effectLst/>
                                  <a:latin typeface="Cambria Math" panose="02040503050406030204" pitchFamily="18" charset="0"/>
                                </a:rPr>
                                <m:t>𝑡</m:t>
                              </m:r>
                            </m:sub>
                          </m:sSub>
                          <m:r>
                            <a:rPr lang="en-US" altLang="zh-CN" sz="2400" i="1" kern="100">
                              <a:effectLst/>
                              <a:latin typeface="Cambria Math" panose="02040503050406030204" pitchFamily="18" charset="0"/>
                            </a:rPr>
                            <m:t>,</m:t>
                          </m:r>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𝑎</m:t>
                              </m:r>
                            </m:e>
                            <m:sub>
                              <m:r>
                                <a:rPr lang="en-US" altLang="zh-CN" sz="2400" i="1" kern="100">
                                  <a:effectLst/>
                                  <a:latin typeface="Cambria Math" panose="02040503050406030204" pitchFamily="18" charset="0"/>
                                </a:rPr>
                                <m:t>𝑡</m:t>
                              </m:r>
                            </m:sub>
                          </m:sSub>
                          <m:r>
                            <a:rPr lang="en-US" altLang="zh-CN" sz="2400" i="1" kern="100">
                              <a:effectLst/>
                              <a:latin typeface="Cambria Math" panose="02040503050406030204" pitchFamily="18" charset="0"/>
                            </a:rPr>
                            <m:t>)(</m:t>
                          </m:r>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𝑟</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+1</m:t>
                              </m:r>
                            </m:sub>
                          </m:sSub>
                          <m:r>
                            <a:rPr lang="en-US" altLang="zh-CN" sz="2400" i="1" kern="100">
                              <a:effectLst/>
                              <a:latin typeface="Cambria Math" panose="02040503050406030204" pitchFamily="18" charset="0"/>
                            </a:rPr>
                            <m:t>+</m:t>
                          </m:r>
                          <m:r>
                            <a:rPr lang="en-US" altLang="zh-CN" sz="2400" i="1" kern="100">
                              <a:effectLst/>
                              <a:latin typeface="Cambria Math" panose="02040503050406030204" pitchFamily="18" charset="0"/>
                            </a:rPr>
                            <m:t>𝛾</m:t>
                          </m:r>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𝑉</m:t>
                              </m:r>
                            </m:e>
                            <m:sub>
                              <m:r>
                                <a:rPr lang="en-US" altLang="zh-CN" sz="2400" i="1" kern="100">
                                  <a:effectLst/>
                                  <a:latin typeface="Cambria Math" panose="02040503050406030204" pitchFamily="18" charset="0"/>
                                </a:rPr>
                                <m:t>𝜋</m:t>
                              </m:r>
                            </m:sub>
                          </m:sSub>
                          <m:d>
                            <m:dPr>
                              <m:ctrlPr>
                                <a:rPr lang="zh-CN" altLang="zh-CN" sz="2400" i="1" kern="100">
                                  <a:effectLst/>
                                  <a:latin typeface="Cambria Math" panose="02040503050406030204" pitchFamily="18" charset="0"/>
                                </a:rPr>
                              </m:ctrlPr>
                            </m:dPr>
                            <m:e>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𝑠</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+1</m:t>
                                  </m:r>
                                </m:sub>
                              </m:sSub>
                            </m:e>
                          </m:d>
                          <m:r>
                            <a:rPr lang="en-US" altLang="zh-CN" sz="2400" i="1" kern="100">
                              <a:effectLst/>
                              <a:latin typeface="Cambria Math" panose="02040503050406030204" pitchFamily="18" charset="0"/>
                            </a:rPr>
                            <m:t>)</m:t>
                          </m:r>
                        </m:e>
                      </m:nary>
                    </m:oMath>
                  </m:oMathPara>
                </a14:m>
                <a:endParaRPr lang="en-US" altLang="zh-CN" sz="2400" kern="100" dirty="0">
                  <a:effectLst/>
                </a:endParaRPr>
              </a:p>
              <a:p>
                <a:pPr marL="0" indent="0">
                  <a:lnSpc>
                    <a:spcPct val="110000"/>
                  </a:lnSpc>
                  <a:spcBef>
                    <a:spcPts val="600"/>
                  </a:spcBef>
                  <a:buNone/>
                </a:pPr>
                <a:r>
                  <a:rPr lang="zh-CN" altLang="zh-CN" sz="2400" b="1" kern="100" dirty="0">
                    <a:effectLst/>
                  </a:rPr>
                  <a:t>在无模型中，</a:t>
                </a:r>
                <a:endParaRPr lang="zh-CN" altLang="zh-CN" sz="2400" kern="100" dirty="0">
                  <a:effectLst/>
                </a:endParaRPr>
              </a:p>
              <a:p>
                <a:pPr marL="0" indent="0">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rPr>
                          </m:ctrlPr>
                        </m:sSubPr>
                        <m:e>
                          <m:r>
                            <a:rPr lang="en-US" altLang="zh-CN" sz="2400" i="1" kern="100">
                              <a:effectLst/>
                              <a:latin typeface="Cambria Math" panose="02040503050406030204" pitchFamily="18" charset="0"/>
                              <a:ea typeface="Cambria Math" panose="02040503050406030204" pitchFamily="18" charset="0"/>
                            </a:rPr>
                            <m:t>𝑄</m:t>
                          </m:r>
                        </m:e>
                        <m:sub>
                          <m:r>
                            <a:rPr lang="en-US" altLang="zh-CN" sz="2400" i="1" kern="100">
                              <a:effectLst/>
                              <a:latin typeface="Cambria Math" panose="02040503050406030204" pitchFamily="18" charset="0"/>
                              <a:ea typeface="Cambria Math" panose="02040503050406030204" pitchFamily="18" charset="0"/>
                            </a:rPr>
                            <m:t>𝜋</m:t>
                          </m:r>
                        </m:sub>
                      </m:sSub>
                      <m:d>
                        <m:dPr>
                          <m:ctrlPr>
                            <a:rPr lang="zh-CN" altLang="zh-CN" sz="2400" i="1" kern="100">
                              <a:effectLst/>
                              <a:latin typeface="Cambria Math" panose="02040503050406030204" pitchFamily="18" charset="0"/>
                              <a:ea typeface="Cambria Math" panose="02040503050406030204" pitchFamily="18" charset="0"/>
                            </a:rPr>
                          </m:ctrlPr>
                        </m:dPr>
                        <m:e>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effectLst/>
                                  <a:latin typeface="Cambria Math" panose="02040503050406030204" pitchFamily="18" charset="0"/>
                                  <a:ea typeface="Cambria Math" panose="02040503050406030204" pitchFamily="18" charset="0"/>
                                </a:rPr>
                                <m:t>𝑠</m:t>
                              </m:r>
                            </m:e>
                            <m:sub>
                              <m:r>
                                <a:rPr lang="en-US" altLang="zh-CN" sz="2400" i="1" kern="100">
                                  <a:effectLst/>
                                  <a:latin typeface="Cambria Math" panose="02040503050406030204" pitchFamily="18" charset="0"/>
                                  <a:ea typeface="Cambria Math" panose="02040503050406030204" pitchFamily="18" charset="0"/>
                                </a:rPr>
                                <m:t>𝑡</m:t>
                              </m:r>
                            </m:sub>
                          </m:sSub>
                          <m:r>
                            <a:rPr lang="en-US" altLang="zh-CN" sz="2400" i="1" kern="100">
                              <a:effectLst/>
                              <a:latin typeface="Cambria Math" panose="02040503050406030204" pitchFamily="18" charset="0"/>
                              <a:ea typeface="Cambria Math" panose="02040503050406030204" pitchFamily="18" charset="0"/>
                            </a:rPr>
                            <m:t>,</m:t>
                          </m:r>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effectLst/>
                                  <a:latin typeface="Cambria Math" panose="02040503050406030204" pitchFamily="18" charset="0"/>
                                  <a:ea typeface="Cambria Math" panose="02040503050406030204" pitchFamily="18" charset="0"/>
                                </a:rPr>
                                <m:t>𝑎</m:t>
                              </m:r>
                            </m:e>
                            <m:sub>
                              <m:r>
                                <a:rPr lang="en-US" altLang="zh-CN" sz="2400" i="1" kern="100">
                                  <a:effectLst/>
                                  <a:latin typeface="Cambria Math" panose="02040503050406030204" pitchFamily="18" charset="0"/>
                                  <a:ea typeface="Cambria Math" panose="02040503050406030204" pitchFamily="18" charset="0"/>
                                </a:rPr>
                                <m:t>𝑡</m:t>
                              </m:r>
                            </m:sub>
                          </m:sSub>
                        </m:e>
                      </m:d>
                      <m:r>
                        <a:rPr lang="en-US" altLang="zh-CN" sz="2400" i="1" kern="100">
                          <a:effectLst/>
                          <a:latin typeface="Cambria Math" panose="02040503050406030204" pitchFamily="18" charset="0"/>
                          <a:ea typeface="Cambria Math" panose="02040503050406030204" pitchFamily="18" charset="0"/>
                        </a:rPr>
                        <m:t>=</m:t>
                      </m:r>
                      <m:sSub>
                        <m:sSubPr>
                          <m:ctrlPr>
                            <a:rPr lang="zh-CN" altLang="zh-CN" sz="2400" i="1" kern="100">
                              <a:effectLst/>
                              <a:latin typeface="Cambria Math" panose="02040503050406030204" pitchFamily="18" charset="0"/>
                              <a:ea typeface="Cambria Math" panose="02040503050406030204" pitchFamily="18" charset="0"/>
                            </a:rPr>
                          </m:ctrlPr>
                        </m:sSubPr>
                        <m:e>
                          <m:r>
                            <m:rPr>
                              <m:sty m:val="p"/>
                            </m:rPr>
                            <a:rPr lang="en-US" altLang="zh-CN" sz="2400" kern="100">
                              <a:effectLst/>
                              <a:latin typeface="Cambria Math" panose="02040503050406030204" pitchFamily="18" charset="0"/>
                              <a:ea typeface="Cambria Math" panose="02040503050406030204" pitchFamily="18" charset="0"/>
                            </a:rPr>
                            <m:t>Ε</m:t>
                          </m:r>
                        </m:e>
                        <m:sub>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effectLst/>
                                  <a:latin typeface="Cambria Math" panose="02040503050406030204" pitchFamily="18" charset="0"/>
                                  <a:ea typeface="Cambria Math" panose="02040503050406030204" pitchFamily="18" charset="0"/>
                                </a:rPr>
                                <m:t>𝑠</m:t>
                              </m:r>
                            </m:e>
                            <m:sub>
                              <m:r>
                                <a:rPr lang="en-US" altLang="zh-CN" sz="2400" i="1" kern="100">
                                  <a:effectLst/>
                                  <a:latin typeface="Cambria Math" panose="02040503050406030204" pitchFamily="18" charset="0"/>
                                  <a:ea typeface="Cambria Math" panose="02040503050406030204" pitchFamily="18" charset="0"/>
                                </a:rPr>
                                <m:t>𝑡</m:t>
                              </m:r>
                              <m:r>
                                <a:rPr lang="en-US" altLang="zh-CN" sz="2400" i="1" kern="100">
                                  <a:effectLst/>
                                  <a:latin typeface="Cambria Math" panose="02040503050406030204" pitchFamily="18" charset="0"/>
                                  <a:ea typeface="Cambria Math" panose="02040503050406030204" pitchFamily="18" charset="0"/>
                                </a:rPr>
                                <m:t>+1</m:t>
                              </m:r>
                            </m:sub>
                          </m:sSub>
                          <m:r>
                            <a:rPr lang="en-US" altLang="zh-CN" sz="2400" i="1" kern="100">
                              <a:effectLst/>
                              <a:latin typeface="Cambria Math" panose="02040503050406030204" pitchFamily="18" charset="0"/>
                              <a:ea typeface="Cambria Math" panose="02040503050406030204" pitchFamily="18" charset="0"/>
                            </a:rPr>
                            <m:t>~</m:t>
                          </m:r>
                          <m:r>
                            <a:rPr lang="en-US" altLang="zh-CN" sz="2400" i="1" kern="100">
                              <a:effectLst/>
                              <a:latin typeface="Cambria Math" panose="02040503050406030204" pitchFamily="18" charset="0"/>
                              <a:ea typeface="Cambria Math" panose="02040503050406030204" pitchFamily="18" charset="0"/>
                            </a:rPr>
                            <m:t>𝑝</m:t>
                          </m:r>
                          <m:r>
                            <a:rPr lang="en-US" altLang="zh-CN" sz="2400" i="1" kern="100">
                              <a:effectLst/>
                              <a:latin typeface="Cambria Math" panose="02040503050406030204" pitchFamily="18" charset="0"/>
                              <a:ea typeface="Cambria Math" panose="02040503050406030204" pitchFamily="18" charset="0"/>
                            </a:rPr>
                            <m:t>,</m:t>
                          </m:r>
                          <m:r>
                            <a:rPr lang="en-US" altLang="zh-CN" sz="2400" i="1" kern="100">
                              <a:effectLst/>
                              <a:latin typeface="Cambria Math" panose="02040503050406030204" pitchFamily="18" charset="0"/>
                              <a:ea typeface="Cambria Math" panose="02040503050406030204" pitchFamily="18" charset="0"/>
                            </a:rPr>
                            <m:t>𝜋</m:t>
                          </m:r>
                        </m:sub>
                      </m:sSub>
                      <m:r>
                        <a:rPr lang="en-US" altLang="zh-CN" sz="2400" i="1" kern="100">
                          <a:effectLst/>
                          <a:latin typeface="Cambria Math" panose="02040503050406030204" pitchFamily="18" charset="0"/>
                          <a:ea typeface="Cambria Math" panose="02040503050406030204" pitchFamily="18" charset="0"/>
                        </a:rPr>
                        <m:t>[</m:t>
                      </m:r>
                      <m:nary>
                        <m:naryPr>
                          <m:chr m:val="∑"/>
                          <m:limLoc m:val="undOvr"/>
                          <m:ctrlPr>
                            <a:rPr lang="zh-CN" altLang="zh-CN" sz="2400" i="1" kern="100">
                              <a:effectLst/>
                              <a:latin typeface="Cambria Math" panose="02040503050406030204" pitchFamily="18" charset="0"/>
                              <a:ea typeface="Cambria Math" panose="02040503050406030204" pitchFamily="18" charset="0"/>
                            </a:rPr>
                          </m:ctrlPr>
                        </m:naryPr>
                        <m:sub>
                          <m:r>
                            <a:rPr lang="en-US" altLang="zh-CN" sz="2400" i="1" kern="100">
                              <a:effectLst/>
                              <a:latin typeface="Cambria Math" panose="02040503050406030204" pitchFamily="18" charset="0"/>
                              <a:ea typeface="Cambria Math" panose="02040503050406030204" pitchFamily="18" charset="0"/>
                            </a:rPr>
                            <m:t>𝑘</m:t>
                          </m:r>
                          <m:r>
                            <a:rPr lang="en-US" altLang="zh-CN" sz="2400" i="1" kern="100">
                              <a:effectLst/>
                              <a:latin typeface="Cambria Math" panose="02040503050406030204" pitchFamily="18" charset="0"/>
                              <a:ea typeface="Cambria Math" panose="02040503050406030204" pitchFamily="18" charset="0"/>
                            </a:rPr>
                            <m:t>=0</m:t>
                          </m:r>
                        </m:sub>
                        <m:sup>
                          <m:r>
                            <a:rPr lang="en-US" altLang="zh-CN" sz="2400" i="1" kern="100">
                              <a:effectLst/>
                              <a:latin typeface="Cambria Math" panose="02040503050406030204" pitchFamily="18" charset="0"/>
                              <a:ea typeface="Cambria Math" panose="02040503050406030204" pitchFamily="18" charset="0"/>
                            </a:rPr>
                            <m:t>∞</m:t>
                          </m:r>
                        </m:sup>
                        <m:e>
                          <m:sSup>
                            <m:sSupPr>
                              <m:ctrlPr>
                                <a:rPr lang="zh-CN" altLang="zh-CN" sz="2400" i="1" kern="100">
                                  <a:effectLst/>
                                  <a:latin typeface="Cambria Math" panose="02040503050406030204" pitchFamily="18" charset="0"/>
                                  <a:ea typeface="Cambria Math" panose="02040503050406030204" pitchFamily="18" charset="0"/>
                                </a:rPr>
                              </m:ctrlPr>
                            </m:sSupPr>
                            <m:e>
                              <m:r>
                                <a:rPr lang="en-US" altLang="zh-CN" sz="2400" i="1" kern="100">
                                  <a:effectLst/>
                                  <a:latin typeface="Cambria Math" panose="02040503050406030204" pitchFamily="18" charset="0"/>
                                  <a:ea typeface="Cambria Math" panose="02040503050406030204" pitchFamily="18" charset="0"/>
                                </a:rPr>
                                <m:t>𝛾</m:t>
                              </m:r>
                            </m:e>
                            <m:sup>
                              <m:r>
                                <a:rPr lang="en-US" altLang="zh-CN" sz="2400" i="1" kern="100">
                                  <a:effectLst/>
                                  <a:latin typeface="Cambria Math" panose="02040503050406030204" pitchFamily="18" charset="0"/>
                                  <a:ea typeface="Cambria Math" panose="02040503050406030204" pitchFamily="18" charset="0"/>
                                </a:rPr>
                                <m:t>𝑘</m:t>
                              </m:r>
                            </m:sup>
                          </m:sSup>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effectLst/>
                                  <a:latin typeface="Cambria Math" panose="02040503050406030204" pitchFamily="18" charset="0"/>
                                  <a:ea typeface="Cambria Math" panose="02040503050406030204" pitchFamily="18" charset="0"/>
                                </a:rPr>
                                <m:t>𝑟</m:t>
                              </m:r>
                            </m:e>
                            <m:sub>
                              <m:r>
                                <a:rPr lang="en-US" altLang="zh-CN" sz="2400" i="1" kern="100">
                                  <a:effectLst/>
                                  <a:latin typeface="Cambria Math" panose="02040503050406030204" pitchFamily="18" charset="0"/>
                                  <a:ea typeface="Cambria Math" panose="02040503050406030204" pitchFamily="18" charset="0"/>
                                </a:rPr>
                                <m:t>𝑡</m:t>
                              </m:r>
                              <m:r>
                                <a:rPr lang="en-US" altLang="zh-CN" sz="2400" i="1" kern="100">
                                  <a:effectLst/>
                                  <a:latin typeface="Cambria Math" panose="02040503050406030204" pitchFamily="18" charset="0"/>
                                  <a:ea typeface="Cambria Math" panose="02040503050406030204" pitchFamily="18" charset="0"/>
                                </a:rPr>
                                <m:t>+</m:t>
                              </m:r>
                              <m:r>
                                <a:rPr lang="en-US" altLang="zh-CN" sz="2400" i="1" kern="100">
                                  <a:effectLst/>
                                  <a:latin typeface="Cambria Math" panose="02040503050406030204" pitchFamily="18" charset="0"/>
                                  <a:ea typeface="Cambria Math" panose="02040503050406030204" pitchFamily="18" charset="0"/>
                                </a:rPr>
                                <m:t>𝑘</m:t>
                              </m:r>
                            </m:sub>
                          </m:sSub>
                        </m:e>
                      </m:nary>
                      <m:r>
                        <a:rPr lang="en-US" altLang="zh-CN" sz="2400" i="1" kern="100">
                          <a:effectLst/>
                          <a:latin typeface="Cambria Math" panose="02040503050406030204" pitchFamily="18" charset="0"/>
                          <a:ea typeface="Cambria Math" panose="02040503050406030204" pitchFamily="18" charset="0"/>
                        </a:rPr>
                        <m:t>]</m:t>
                      </m:r>
                    </m:oMath>
                  </m:oMathPara>
                </a14:m>
                <a:endParaRPr lang="zh-CN" altLang="zh-CN" sz="2400" kern="100" dirty="0">
                  <a:effectLst/>
                  <a:latin typeface="Times New Roman" panose="02020603050405020304" pitchFamily="18" charset="0"/>
                  <a:ea typeface="宋体" panose="02010600030101010101" pitchFamily="2" charset="-122"/>
                </a:endParaRPr>
              </a:p>
              <a:p>
                <a:pPr marL="0" indent="0">
                  <a:lnSpc>
                    <a:spcPct val="15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499" y="1467531"/>
                <a:ext cx="11217729" cy="5586412"/>
              </a:xfrm>
              <a:blipFill>
                <a:blip r:embed="rId3"/>
                <a:stretch>
                  <a:fillRect l="-9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3867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217729" cy="5586412"/>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6.5</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学习的进一步讨论</a:t>
                </a:r>
                <a:endParaRPr lang="en-US" altLang="zh-CN" sz="2400" b="1" kern="100" dirty="0">
                  <a:solidFill>
                    <a:srgbClr val="0000FF"/>
                  </a:solidFill>
                  <a:effectLst/>
                  <a:latin typeface="+mn-ea"/>
                  <a:cs typeface="Times New Roman" panose="02020603050405020304" pitchFamily="18" charset="0"/>
                </a:endParaRPr>
              </a:p>
              <a:p>
                <a:pPr marL="0" lvl="0" indent="0" algn="just">
                  <a:lnSpc>
                    <a:spcPct val="150000"/>
                  </a:lnSpc>
                  <a:spcBef>
                    <a:spcPts val="0"/>
                  </a:spcBef>
                  <a:buNone/>
                  <a:tabLst>
                    <a:tab pos="457200" algn="l"/>
                  </a:tabLst>
                </a:pPr>
                <a:r>
                  <a:rPr lang="en-US" altLang="zh-CN" sz="2600" b="1" kern="100" dirty="0">
                    <a:solidFill>
                      <a:srgbClr val="C00000"/>
                    </a:solidFill>
                    <a:effectLst/>
                  </a:rPr>
                  <a:t>(4) </a:t>
                </a:r>
                <a:r>
                  <a:rPr lang="zh-CN" altLang="en-US" sz="2600" b="1" kern="100" dirty="0">
                    <a:solidFill>
                      <a:srgbClr val="C00000"/>
                    </a:solidFill>
                    <a:effectLst/>
                  </a:rPr>
                  <a:t>	与时间差分学习算法的关系</a:t>
                </a:r>
                <a:endParaRPr lang="zh-CN" altLang="zh-CN" sz="2600" kern="100" dirty="0">
                  <a:solidFill>
                    <a:srgbClr val="C00000"/>
                  </a:solidFill>
                  <a:effectLst/>
                </a:endParaRPr>
              </a:p>
              <a:p>
                <a:pPr>
                  <a:lnSpc>
                    <a:spcPct val="150000"/>
                  </a:lnSpc>
                  <a:spcBef>
                    <a:spcPts val="0"/>
                  </a:spcBef>
                  <a:buFont typeface="Wingdings" panose="05000000000000000000" pitchFamily="2" charset="2"/>
                  <a:buChar char="u"/>
                </a:pPr>
                <a:r>
                  <a:rPr lang="en-US" altLang="zh-CN" sz="2400" b="1" kern="100" dirty="0">
                    <a:solidFill>
                      <a:srgbClr val="FF0000"/>
                    </a:solidFill>
                    <a:effectLst/>
                  </a:rPr>
                  <a:t> </a:t>
                </a:r>
                <a:r>
                  <a:rPr lang="zh-CN" altLang="zh-CN" sz="2400" b="1" kern="100" dirty="0">
                    <a:solidFill>
                      <a:srgbClr val="FF0000"/>
                    </a:solidFill>
                    <a:effectLst/>
                  </a:rPr>
                  <a:t>蒙特卡洛方法</a:t>
                </a:r>
                <a:endParaRPr lang="en-US" altLang="zh-CN" sz="2400" b="1" kern="100" dirty="0">
                  <a:solidFill>
                    <a:srgbClr val="FF0000"/>
                  </a:solidFill>
                  <a:effectLst/>
                </a:endParaRPr>
              </a:p>
              <a:p>
                <a:pPr marL="0" indent="0" algn="l">
                  <a:buNone/>
                </a:pPr>
                <a:r>
                  <a:rPr lang="zh-CN" altLang="zh-CN" sz="2400" b="1" kern="100" dirty="0">
                    <a:effectLst/>
                    <a:latin typeface="+mn-ea"/>
                  </a:rPr>
                  <a:t>采样 </a:t>
                </a:r>
                <a14:m>
                  <m:oMath xmlns:m="http://schemas.openxmlformats.org/officeDocument/2006/math">
                    <m:sSubSup>
                      <m:sSubSupPr>
                        <m:ctrlPr>
                          <a:rPr lang="zh-CN" altLang="zh-CN" sz="2400" i="1" kern="100">
                            <a:effectLst/>
                            <a:latin typeface="Cambria Math" panose="02040503050406030204" pitchFamily="18" charset="0"/>
                          </a:rPr>
                        </m:ctrlPr>
                      </m:sSubSupPr>
                      <m:e>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m:t>
                            </m:r>
                            <m:r>
                              <a:rPr lang="en-US" altLang="zh-CN" sz="2400" i="1" kern="100">
                                <a:effectLst/>
                                <a:latin typeface="Cambria Math" panose="02040503050406030204" pitchFamily="18" charset="0"/>
                              </a:rPr>
                              <m:t>𝑠</m:t>
                            </m:r>
                          </m:e>
                          <m:sub>
                            <m:r>
                              <a:rPr lang="en-US" altLang="zh-CN" sz="2400" i="1" kern="100">
                                <a:effectLst/>
                                <a:latin typeface="Cambria Math" panose="02040503050406030204" pitchFamily="18" charset="0"/>
                              </a:rPr>
                              <m:t>𝑡</m:t>
                            </m:r>
                          </m:sub>
                        </m:sSub>
                        <m:r>
                          <a:rPr lang="en-US" altLang="zh-CN" sz="2400" i="1" kern="100">
                            <a:effectLst/>
                            <a:latin typeface="Cambria Math" panose="02040503050406030204" pitchFamily="18" charset="0"/>
                          </a:rPr>
                          <m:t>,</m:t>
                        </m:r>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𝑎</m:t>
                            </m:r>
                          </m:e>
                          <m:sub>
                            <m:r>
                              <a:rPr lang="en-US" altLang="zh-CN" sz="2400" i="1" kern="100">
                                <a:effectLst/>
                                <a:latin typeface="Cambria Math" panose="02040503050406030204" pitchFamily="18" charset="0"/>
                              </a:rPr>
                              <m:t>𝑡</m:t>
                            </m:r>
                          </m:sub>
                        </m:sSub>
                        <m:r>
                          <a:rPr lang="en-US" altLang="zh-CN" sz="2400" i="1" kern="100">
                            <a:effectLst/>
                            <a:latin typeface="Cambria Math" panose="02040503050406030204" pitchFamily="18" charset="0"/>
                          </a:rPr>
                          <m:t>,</m:t>
                        </m:r>
                        <m:sSubSup>
                          <m:sSubSupPr>
                            <m:ctrlPr>
                              <a:rPr lang="zh-CN" altLang="zh-CN" sz="2400" i="1" kern="100">
                                <a:effectLst/>
                                <a:latin typeface="Cambria Math" panose="02040503050406030204" pitchFamily="18" charset="0"/>
                              </a:rPr>
                            </m:ctrlPr>
                          </m:sSubSupPr>
                          <m:e>
                            <m:r>
                              <a:rPr lang="en-US" altLang="zh-CN" sz="2400" i="1" kern="100">
                                <a:effectLst/>
                                <a:latin typeface="Cambria Math" panose="02040503050406030204" pitchFamily="18" charset="0"/>
                              </a:rPr>
                              <m:t>𝑠</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+1</m:t>
                            </m:r>
                          </m:sub>
                          <m:sup>
                            <m:r>
                              <a:rPr lang="en-US" altLang="zh-CN" sz="2400" i="1" kern="100">
                                <a:effectLst/>
                                <a:latin typeface="Cambria Math" panose="02040503050406030204" pitchFamily="18" charset="0"/>
                              </a:rPr>
                              <m:t>𝑖</m:t>
                            </m:r>
                          </m:sup>
                        </m:sSubSup>
                        <m:r>
                          <a:rPr lang="en-US" altLang="zh-CN" sz="2400" i="1" kern="100">
                            <a:effectLst/>
                            <a:latin typeface="Cambria Math" panose="02040503050406030204" pitchFamily="18" charset="0"/>
                          </a:rPr>
                          <m:t>,</m:t>
                        </m:r>
                        <m:sSubSup>
                          <m:sSubSupPr>
                            <m:ctrlPr>
                              <a:rPr lang="zh-CN" altLang="zh-CN" sz="2400" i="1" kern="100">
                                <a:effectLst/>
                                <a:latin typeface="Cambria Math" panose="02040503050406030204" pitchFamily="18" charset="0"/>
                              </a:rPr>
                            </m:ctrlPr>
                          </m:sSubSupPr>
                          <m:e>
                            <m:r>
                              <a:rPr lang="en-US" altLang="zh-CN" sz="2400" i="1" kern="100">
                                <a:effectLst/>
                                <a:latin typeface="Cambria Math" panose="02040503050406030204" pitchFamily="18" charset="0"/>
                              </a:rPr>
                              <m:t>𝑎</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+1</m:t>
                            </m:r>
                          </m:sub>
                          <m:sup>
                            <m:r>
                              <a:rPr lang="en-US" altLang="zh-CN" sz="2400" i="1" kern="100">
                                <a:effectLst/>
                                <a:latin typeface="Cambria Math" panose="02040503050406030204" pitchFamily="18" charset="0"/>
                              </a:rPr>
                              <m:t>𝑖</m:t>
                            </m:r>
                          </m:sup>
                        </m:sSubSup>
                        <m:r>
                          <a:rPr lang="en-US" altLang="zh-CN" sz="2400" i="1" kern="100">
                            <a:effectLst/>
                            <a:latin typeface="Cambria Math" panose="02040503050406030204" pitchFamily="18" charset="0"/>
                          </a:rPr>
                          <m:t>,</m:t>
                        </m:r>
                        <m:sSubSup>
                          <m:sSubSupPr>
                            <m:ctrlPr>
                              <a:rPr lang="zh-CN" altLang="zh-CN" sz="2400" i="1" kern="100">
                                <a:effectLst/>
                                <a:latin typeface="Cambria Math" panose="02040503050406030204" pitchFamily="18" charset="0"/>
                              </a:rPr>
                            </m:ctrlPr>
                          </m:sSubSupPr>
                          <m:e>
                            <m:r>
                              <a:rPr lang="en-US" altLang="zh-CN" sz="2400" i="1" kern="100">
                                <a:effectLst/>
                                <a:latin typeface="Cambria Math" panose="02040503050406030204" pitchFamily="18" charset="0"/>
                              </a:rPr>
                              <m:t>𝑠</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+2</m:t>
                            </m:r>
                          </m:sub>
                          <m:sup>
                            <m:r>
                              <a:rPr lang="en-US" altLang="zh-CN" sz="2400" i="1" kern="100">
                                <a:effectLst/>
                                <a:latin typeface="Cambria Math" panose="02040503050406030204" pitchFamily="18" charset="0"/>
                              </a:rPr>
                              <m:t>𝑖</m:t>
                            </m:r>
                          </m:sup>
                        </m:sSubSup>
                        <m:r>
                          <a:rPr lang="en-US" altLang="zh-CN" sz="2400" i="1" kern="100">
                            <a:effectLst/>
                            <a:latin typeface="Cambria Math" panose="02040503050406030204" pitchFamily="18" charset="0"/>
                          </a:rPr>
                          <m:t>,</m:t>
                        </m:r>
                        <m:sSubSup>
                          <m:sSubSupPr>
                            <m:ctrlPr>
                              <a:rPr lang="zh-CN" altLang="zh-CN" sz="2400" i="1" kern="100">
                                <a:effectLst/>
                                <a:latin typeface="Cambria Math" panose="02040503050406030204" pitchFamily="18" charset="0"/>
                              </a:rPr>
                            </m:ctrlPr>
                          </m:sSubSupPr>
                          <m:e>
                            <m:r>
                              <a:rPr lang="en-US" altLang="zh-CN" sz="2400" i="1" kern="100">
                                <a:effectLst/>
                                <a:latin typeface="Cambria Math" panose="02040503050406030204" pitchFamily="18" charset="0"/>
                              </a:rPr>
                              <m:t>𝑎</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+2</m:t>
                            </m:r>
                          </m:sub>
                          <m:sup>
                            <m:r>
                              <a:rPr lang="en-US" altLang="zh-CN" sz="2400" i="1" kern="100">
                                <a:effectLst/>
                                <a:latin typeface="Cambria Math" panose="02040503050406030204" pitchFamily="18" charset="0"/>
                              </a:rPr>
                              <m:t>𝑖</m:t>
                            </m:r>
                          </m:sup>
                        </m:sSubSup>
                        <m:r>
                          <a:rPr lang="en-US" altLang="zh-CN" sz="2400" i="1" kern="100">
                            <a:effectLst/>
                            <a:latin typeface="Cambria Math" panose="02040503050406030204" pitchFamily="18" charset="0"/>
                          </a:rPr>
                          <m:t>,⋯}</m:t>
                        </m:r>
                      </m:e>
                      <m:sub>
                        <m:r>
                          <a:rPr lang="en-US" altLang="zh-CN" sz="2400" i="1" kern="100">
                            <a:effectLst/>
                            <a:latin typeface="Cambria Math" panose="02040503050406030204" pitchFamily="18" charset="0"/>
                          </a:rPr>
                          <m:t>𝑖</m:t>
                        </m:r>
                        <m:r>
                          <a:rPr lang="en-US" altLang="zh-CN" sz="2400" i="1" kern="100">
                            <a:effectLst/>
                            <a:latin typeface="Cambria Math" panose="02040503050406030204" pitchFamily="18" charset="0"/>
                          </a:rPr>
                          <m:t>=1</m:t>
                        </m:r>
                      </m:sub>
                      <m:sup>
                        <m:r>
                          <a:rPr lang="en-US" altLang="zh-CN" sz="2400" i="1" kern="100">
                            <a:effectLst/>
                            <a:latin typeface="Cambria Math" panose="02040503050406030204" pitchFamily="18" charset="0"/>
                          </a:rPr>
                          <m:t>𝑁</m:t>
                        </m:r>
                      </m:sup>
                    </m:sSubSup>
                  </m:oMath>
                </a14:m>
                <a:r>
                  <a:rPr lang="en-US" altLang="zh-CN" sz="2400" kern="100" dirty="0">
                    <a:effectLst/>
                    <a:latin typeface="+mn-ea"/>
                  </a:rPr>
                  <a:t>, </a:t>
                </a:r>
                <a:r>
                  <a:rPr lang="zh-CN" altLang="zh-CN" sz="2400" b="1" kern="100" dirty="0">
                    <a:effectLst/>
                    <a:latin typeface="+mn-ea"/>
                  </a:rPr>
                  <a:t>对应的回报序列为：</a:t>
                </a:r>
                <a14:m>
                  <m:oMath xmlns:m="http://schemas.openxmlformats.org/officeDocument/2006/math">
                    <m:sSubSup>
                      <m:sSubSupPr>
                        <m:ctrlPr>
                          <a:rPr lang="zh-CN" altLang="zh-CN" sz="2400" i="1" kern="100">
                            <a:effectLst/>
                            <a:latin typeface="Cambria Math" panose="02040503050406030204" pitchFamily="18" charset="0"/>
                          </a:rPr>
                        </m:ctrlPr>
                      </m:sSubSupPr>
                      <m:e>
                        <m:r>
                          <a:rPr lang="en-US" altLang="zh-CN" sz="2400" i="1" kern="100">
                            <a:effectLst/>
                            <a:latin typeface="Cambria Math" panose="02040503050406030204" pitchFamily="18" charset="0"/>
                          </a:rPr>
                          <m:t>{</m:t>
                        </m:r>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𝑟</m:t>
                            </m:r>
                          </m:e>
                          <m:sub>
                            <m:r>
                              <a:rPr lang="en-US" altLang="zh-CN" sz="2400" i="1" kern="100">
                                <a:effectLst/>
                                <a:latin typeface="Cambria Math" panose="02040503050406030204" pitchFamily="18" charset="0"/>
                              </a:rPr>
                              <m:t>𝑡</m:t>
                            </m:r>
                          </m:sub>
                        </m:sSub>
                        <m:r>
                          <a:rPr lang="en-US" altLang="zh-CN" sz="2400" i="1" kern="100">
                            <a:effectLst/>
                            <a:latin typeface="Cambria Math" panose="02040503050406030204" pitchFamily="18" charset="0"/>
                          </a:rPr>
                          <m:t>,</m:t>
                        </m:r>
                        <m:sSubSup>
                          <m:sSubSupPr>
                            <m:ctrlPr>
                              <a:rPr lang="zh-CN" altLang="zh-CN" sz="2400" i="1" kern="100">
                                <a:effectLst/>
                                <a:latin typeface="Cambria Math" panose="02040503050406030204" pitchFamily="18" charset="0"/>
                              </a:rPr>
                            </m:ctrlPr>
                          </m:sSubSupPr>
                          <m:e>
                            <m:r>
                              <a:rPr lang="en-US" altLang="zh-CN" sz="2400" i="1" kern="100">
                                <a:effectLst/>
                                <a:latin typeface="Cambria Math" panose="02040503050406030204" pitchFamily="18" charset="0"/>
                              </a:rPr>
                              <m:t>𝑟</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+1</m:t>
                            </m:r>
                          </m:sub>
                          <m:sup>
                            <m:r>
                              <a:rPr lang="en-US" altLang="zh-CN" sz="2400" i="1" kern="100">
                                <a:effectLst/>
                                <a:latin typeface="Cambria Math" panose="02040503050406030204" pitchFamily="18" charset="0"/>
                              </a:rPr>
                              <m:t>𝑖</m:t>
                            </m:r>
                          </m:sup>
                        </m:sSubSup>
                        <m:r>
                          <a:rPr lang="en-US" altLang="zh-CN" sz="2400" i="1" kern="100">
                            <a:effectLst/>
                            <a:latin typeface="Cambria Math" panose="02040503050406030204" pitchFamily="18" charset="0"/>
                          </a:rPr>
                          <m:t>,</m:t>
                        </m:r>
                        <m:sSubSup>
                          <m:sSubSupPr>
                            <m:ctrlPr>
                              <a:rPr lang="zh-CN" altLang="zh-CN" sz="2400" i="1" kern="100">
                                <a:effectLst/>
                                <a:latin typeface="Cambria Math" panose="02040503050406030204" pitchFamily="18" charset="0"/>
                              </a:rPr>
                            </m:ctrlPr>
                          </m:sSubSupPr>
                          <m:e>
                            <m:r>
                              <a:rPr lang="en-US" altLang="zh-CN" sz="2400" i="1" kern="100">
                                <a:effectLst/>
                                <a:latin typeface="Cambria Math" panose="02040503050406030204" pitchFamily="18" charset="0"/>
                              </a:rPr>
                              <m:t>𝑟</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+2</m:t>
                            </m:r>
                          </m:sub>
                          <m:sup>
                            <m:r>
                              <a:rPr lang="en-US" altLang="zh-CN" sz="2400" i="1" kern="100">
                                <a:effectLst/>
                                <a:latin typeface="Cambria Math" panose="02040503050406030204" pitchFamily="18" charset="0"/>
                              </a:rPr>
                              <m:t>𝑖</m:t>
                            </m:r>
                          </m:sup>
                        </m:sSubSup>
                        <m:r>
                          <a:rPr lang="en-US" altLang="zh-CN" sz="2400" i="1" kern="100">
                            <a:effectLst/>
                            <a:latin typeface="Cambria Math" panose="02040503050406030204" pitchFamily="18" charset="0"/>
                          </a:rPr>
                          <m:t>,⋯}</m:t>
                        </m:r>
                      </m:e>
                      <m:sub>
                        <m:r>
                          <a:rPr lang="en-US" altLang="zh-CN" sz="2400" i="1" kern="100">
                            <a:effectLst/>
                            <a:latin typeface="Cambria Math" panose="02040503050406030204" pitchFamily="18" charset="0"/>
                          </a:rPr>
                          <m:t>𝑖</m:t>
                        </m:r>
                        <m:r>
                          <a:rPr lang="en-US" altLang="zh-CN" sz="2400" i="1" kern="100">
                            <a:effectLst/>
                            <a:latin typeface="Cambria Math" panose="02040503050406030204" pitchFamily="18" charset="0"/>
                          </a:rPr>
                          <m:t>=1</m:t>
                        </m:r>
                      </m:sub>
                      <m:sup>
                        <m:r>
                          <a:rPr lang="en-US" altLang="zh-CN" sz="2400" i="1" kern="100">
                            <a:effectLst/>
                            <a:latin typeface="Cambria Math" panose="02040503050406030204" pitchFamily="18" charset="0"/>
                          </a:rPr>
                          <m:t>𝑁</m:t>
                        </m:r>
                      </m:sup>
                    </m:sSubSup>
                  </m:oMath>
                </a14:m>
                <a:endParaRPr lang="zh-CN" altLang="zh-CN" sz="2400" kern="100" dirty="0">
                  <a:effectLst/>
                  <a:latin typeface="+mn-ea"/>
                </a:endParaRPr>
              </a:p>
              <a:p>
                <a:pPr marL="0" indent="0" algn="l">
                  <a:buNone/>
                </a:pPr>
                <a:r>
                  <a:rPr lang="zh-CN" altLang="zh-CN" sz="2400" b="1" kern="100" dirty="0">
                    <a:effectLst/>
                    <a:latin typeface="+mn-ea"/>
                  </a:rPr>
                  <a:t>使用均值逼近真实的期望， </a:t>
                </a:r>
                <a:endParaRPr lang="zh-CN" altLang="zh-CN" sz="2400" kern="100" dirty="0">
                  <a:effectLst/>
                  <a:latin typeface="+mn-ea"/>
                </a:endParaRPr>
              </a:p>
              <a:p>
                <a:pPr indent="0" algn="just">
                  <a:buNone/>
                </a:pPr>
                <a14:m>
                  <m:oMathPara xmlns:m="http://schemas.openxmlformats.org/officeDocument/2006/math">
                    <m:oMathParaPr>
                      <m:jc m:val="centerGroup"/>
                    </m:oMathParaPr>
                    <m:oMath xmlns:m="http://schemas.openxmlformats.org/officeDocument/2006/math">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𝑄</m:t>
                          </m:r>
                        </m:e>
                        <m:sub>
                          <m:r>
                            <a:rPr lang="en-US" altLang="zh-CN" sz="2400" i="1" kern="100">
                              <a:effectLst/>
                              <a:latin typeface="Cambria Math" panose="02040503050406030204" pitchFamily="18" charset="0"/>
                            </a:rPr>
                            <m:t>𝜋</m:t>
                          </m:r>
                        </m:sub>
                      </m:sSub>
                      <m:d>
                        <m:dPr>
                          <m:ctrlPr>
                            <a:rPr lang="zh-CN" altLang="zh-CN" sz="2400" i="1" kern="100">
                              <a:effectLst/>
                              <a:latin typeface="Cambria Math" panose="02040503050406030204" pitchFamily="18" charset="0"/>
                            </a:rPr>
                          </m:ctrlPr>
                        </m:dPr>
                        <m:e>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𝑠</m:t>
                              </m:r>
                            </m:e>
                            <m:sub>
                              <m:r>
                                <a:rPr lang="en-US" altLang="zh-CN" sz="2400" i="1" kern="100">
                                  <a:effectLst/>
                                  <a:latin typeface="Cambria Math" panose="02040503050406030204" pitchFamily="18" charset="0"/>
                                </a:rPr>
                                <m:t>𝑡</m:t>
                              </m:r>
                            </m:sub>
                          </m:sSub>
                          <m:r>
                            <a:rPr lang="en-US" altLang="zh-CN" sz="2400" i="1" kern="100">
                              <a:effectLst/>
                              <a:latin typeface="Cambria Math" panose="02040503050406030204" pitchFamily="18" charset="0"/>
                            </a:rPr>
                            <m:t>,</m:t>
                          </m:r>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𝑎</m:t>
                              </m:r>
                            </m:e>
                            <m:sub>
                              <m:r>
                                <a:rPr lang="en-US" altLang="zh-CN" sz="2400" i="1" kern="100">
                                  <a:effectLst/>
                                  <a:latin typeface="Cambria Math" panose="02040503050406030204" pitchFamily="18" charset="0"/>
                                </a:rPr>
                                <m:t>𝑡</m:t>
                              </m:r>
                            </m:sub>
                          </m:sSub>
                        </m:e>
                      </m:d>
                      <m:r>
                        <a:rPr lang="en-US" altLang="zh-CN" sz="2400" i="1" kern="100">
                          <a:effectLst/>
                          <a:latin typeface="Cambria Math" panose="02040503050406030204" pitchFamily="18" charset="0"/>
                        </a:rPr>
                        <m:t>≈</m:t>
                      </m:r>
                      <m:f>
                        <m:fPr>
                          <m:ctrlPr>
                            <a:rPr lang="zh-CN" altLang="zh-CN" sz="2400" i="1" kern="100">
                              <a:effectLst/>
                              <a:latin typeface="Cambria Math" panose="02040503050406030204" pitchFamily="18" charset="0"/>
                            </a:rPr>
                          </m:ctrlPr>
                        </m:fPr>
                        <m:num>
                          <m:r>
                            <a:rPr lang="en-US" altLang="zh-CN" sz="2400" i="1" kern="100">
                              <a:effectLst/>
                              <a:latin typeface="Cambria Math" panose="02040503050406030204" pitchFamily="18" charset="0"/>
                            </a:rPr>
                            <m:t>1</m:t>
                          </m:r>
                        </m:num>
                        <m:den>
                          <m:r>
                            <a:rPr lang="en-US" altLang="zh-CN" sz="2400" i="1" kern="100">
                              <a:effectLst/>
                              <a:latin typeface="Cambria Math" panose="02040503050406030204" pitchFamily="18" charset="0"/>
                            </a:rPr>
                            <m:t>𝑁</m:t>
                          </m:r>
                        </m:den>
                      </m:f>
                      <m:nary>
                        <m:naryPr>
                          <m:chr m:val="∑"/>
                          <m:limLoc m:val="undOvr"/>
                          <m:ctrlPr>
                            <a:rPr lang="zh-CN" altLang="zh-CN" sz="2400" i="1" kern="100">
                              <a:effectLst/>
                              <a:latin typeface="Cambria Math" panose="02040503050406030204" pitchFamily="18" charset="0"/>
                            </a:rPr>
                          </m:ctrlPr>
                        </m:naryPr>
                        <m:sub>
                          <m:r>
                            <a:rPr lang="en-US" altLang="zh-CN" sz="2400" i="1" kern="100">
                              <a:effectLst/>
                              <a:latin typeface="Cambria Math" panose="02040503050406030204" pitchFamily="18" charset="0"/>
                            </a:rPr>
                            <m:t>𝑖</m:t>
                          </m:r>
                          <m:r>
                            <a:rPr lang="en-US" altLang="zh-CN" sz="2400" i="1" kern="100">
                              <a:effectLst/>
                              <a:latin typeface="Cambria Math" panose="02040503050406030204" pitchFamily="18" charset="0"/>
                            </a:rPr>
                            <m:t>=1</m:t>
                          </m:r>
                        </m:sub>
                        <m:sup>
                          <m:r>
                            <a:rPr lang="en-US" altLang="zh-CN" sz="2400" i="1" kern="100">
                              <a:effectLst/>
                              <a:latin typeface="Cambria Math" panose="02040503050406030204" pitchFamily="18" charset="0"/>
                            </a:rPr>
                            <m:t>𝑁</m:t>
                          </m:r>
                        </m:sup>
                        <m:e>
                          <m:nary>
                            <m:naryPr>
                              <m:chr m:val="∑"/>
                              <m:limLoc m:val="subSup"/>
                              <m:ctrlPr>
                                <a:rPr lang="zh-CN" altLang="zh-CN" sz="2400" i="1" kern="100">
                                  <a:effectLst/>
                                  <a:latin typeface="Cambria Math" panose="02040503050406030204" pitchFamily="18" charset="0"/>
                                </a:rPr>
                              </m:ctrlPr>
                            </m:naryPr>
                            <m:sub>
                              <m:r>
                                <a:rPr lang="en-US" altLang="zh-CN" sz="2400" i="1" kern="100">
                                  <a:effectLst/>
                                  <a:latin typeface="Cambria Math" panose="02040503050406030204" pitchFamily="18" charset="0"/>
                                </a:rPr>
                                <m:t>𝑘</m:t>
                              </m:r>
                              <m:r>
                                <a:rPr lang="en-US" altLang="zh-CN" sz="2400" i="1" kern="100">
                                  <a:effectLst/>
                                  <a:latin typeface="Cambria Math" panose="02040503050406030204" pitchFamily="18" charset="0"/>
                                </a:rPr>
                                <m:t>=0</m:t>
                              </m:r>
                            </m:sub>
                            <m:sup>
                              <m:r>
                                <a:rPr lang="en-US" altLang="zh-CN" sz="2400" i="1" kern="100">
                                  <a:effectLst/>
                                  <a:latin typeface="Cambria Math" panose="02040503050406030204" pitchFamily="18" charset="0"/>
                                </a:rPr>
                                <m:t>∞</m:t>
                              </m:r>
                            </m:sup>
                            <m:e>
                              <m:sSup>
                                <m:sSupPr>
                                  <m:ctrlPr>
                                    <a:rPr lang="zh-CN" altLang="zh-CN" sz="2400" i="1" kern="100">
                                      <a:effectLst/>
                                      <a:latin typeface="Cambria Math" panose="02040503050406030204" pitchFamily="18" charset="0"/>
                                    </a:rPr>
                                  </m:ctrlPr>
                                </m:sSupPr>
                                <m:e>
                                  <m:r>
                                    <a:rPr lang="en-US" altLang="zh-CN" sz="2400" i="1" kern="100">
                                      <a:effectLst/>
                                      <a:latin typeface="Cambria Math" panose="02040503050406030204" pitchFamily="18" charset="0"/>
                                    </a:rPr>
                                    <m:t>𝛾</m:t>
                                  </m:r>
                                </m:e>
                                <m:sup>
                                  <m:r>
                                    <a:rPr lang="en-US" altLang="zh-CN" sz="2400" i="1" kern="100">
                                      <a:effectLst/>
                                      <a:latin typeface="Cambria Math" panose="02040503050406030204" pitchFamily="18" charset="0"/>
                                    </a:rPr>
                                    <m:t>𝑘</m:t>
                                  </m:r>
                                </m:sup>
                              </m:sSup>
                              <m:sSub>
                                <m:sSubPr>
                                  <m:ctrlPr>
                                    <a:rPr lang="zh-CN" altLang="zh-CN" sz="2400" i="1" kern="100">
                                      <a:effectLst/>
                                      <a:latin typeface="Cambria Math" panose="02040503050406030204" pitchFamily="18" charset="0"/>
                                    </a:rPr>
                                  </m:ctrlPr>
                                </m:sSubPr>
                                <m:e>
                                  <m:sSubSup>
                                    <m:sSubSupPr>
                                      <m:ctrlPr>
                                        <a:rPr lang="zh-CN" altLang="zh-CN" sz="2400" i="1" kern="100">
                                          <a:effectLst/>
                                          <a:latin typeface="Cambria Math" panose="02040503050406030204" pitchFamily="18" charset="0"/>
                                        </a:rPr>
                                      </m:ctrlPr>
                                    </m:sSubSupPr>
                                    <m:e>
                                      <m:r>
                                        <a:rPr lang="en-US" altLang="zh-CN" sz="2400" i="1" kern="100">
                                          <a:effectLst/>
                                          <a:latin typeface="Cambria Math" panose="02040503050406030204" pitchFamily="18" charset="0"/>
                                        </a:rPr>
                                        <m:t>𝑟</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m:t>
                                      </m:r>
                                      <m:r>
                                        <a:rPr lang="en-US" altLang="zh-CN" sz="2400" i="1" kern="100">
                                          <a:effectLst/>
                                          <a:latin typeface="Cambria Math" panose="02040503050406030204" pitchFamily="18" charset="0"/>
                                        </a:rPr>
                                        <m:t>𝑘</m:t>
                                      </m:r>
                                    </m:sub>
                                    <m:sup>
                                      <m:r>
                                        <a:rPr lang="en-US" altLang="zh-CN" sz="2400" i="1" kern="100">
                                          <a:effectLst/>
                                          <a:latin typeface="Cambria Math" panose="02040503050406030204" pitchFamily="18" charset="0"/>
                                        </a:rPr>
                                        <m:t>𝑖</m:t>
                                      </m:r>
                                    </m:sup>
                                  </m:sSubSup>
                                </m:e>
                                <m:sub/>
                              </m:sSub>
                            </m:e>
                          </m:nary>
                        </m:e>
                      </m:nary>
                      <m:r>
                        <a:rPr lang="en-US" altLang="zh-CN" sz="2400" i="1" kern="100">
                          <a:effectLst/>
                          <a:latin typeface="Cambria Math" panose="02040503050406030204" pitchFamily="18" charset="0"/>
                        </a:rPr>
                        <m:t>                            (13)</m:t>
                      </m:r>
                    </m:oMath>
                  </m:oMathPara>
                </a14:m>
                <a:endParaRPr lang="zh-CN" altLang="zh-CN" sz="2400" kern="100" dirty="0">
                  <a:effectLst/>
                  <a:latin typeface="+mn-ea"/>
                </a:endParaRPr>
              </a:p>
              <a:p>
                <a:pPr marL="0" indent="0" algn="l">
                  <a:buNone/>
                </a:pPr>
                <a:r>
                  <a:rPr lang="zh-CN" altLang="zh-CN" sz="2400" b="1" kern="100" dirty="0">
                    <a:effectLst/>
                    <a:latin typeface="+mn-ea"/>
                  </a:rPr>
                  <a:t>使用各个序列的累计回报和可得，</a:t>
                </a:r>
                <a:endParaRPr lang="zh-CN" altLang="zh-CN" sz="2400" kern="100" dirty="0">
                  <a:effectLst/>
                  <a:latin typeface="+mn-ea"/>
                </a:endParaRPr>
              </a:p>
              <a:p>
                <a:pPr indent="0" algn="just">
                  <a:buNone/>
                </a:pPr>
                <a14:m>
                  <m:oMathPara xmlns:m="http://schemas.openxmlformats.org/officeDocument/2006/math">
                    <m:oMathParaPr>
                      <m:jc m:val="centerGroup"/>
                    </m:oMathParaPr>
                    <m:oMath xmlns:m="http://schemas.openxmlformats.org/officeDocument/2006/math">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𝑄</m:t>
                          </m:r>
                        </m:e>
                        <m:sub>
                          <m:r>
                            <a:rPr lang="en-US" altLang="zh-CN" sz="2400" i="1" kern="100">
                              <a:effectLst/>
                              <a:latin typeface="Cambria Math" panose="02040503050406030204" pitchFamily="18" charset="0"/>
                            </a:rPr>
                            <m:t>𝜋</m:t>
                          </m:r>
                        </m:sub>
                      </m:sSub>
                      <m:d>
                        <m:dPr>
                          <m:ctrlPr>
                            <a:rPr lang="zh-CN" altLang="zh-CN" sz="2400" i="1" kern="100">
                              <a:effectLst/>
                              <a:latin typeface="Cambria Math" panose="02040503050406030204" pitchFamily="18" charset="0"/>
                            </a:rPr>
                          </m:ctrlPr>
                        </m:dPr>
                        <m:e>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𝑠</m:t>
                              </m:r>
                            </m:e>
                            <m:sub>
                              <m:r>
                                <a:rPr lang="en-US" altLang="zh-CN" sz="2400" i="1" kern="100">
                                  <a:effectLst/>
                                  <a:latin typeface="Cambria Math" panose="02040503050406030204" pitchFamily="18" charset="0"/>
                                </a:rPr>
                                <m:t>𝑡</m:t>
                              </m:r>
                            </m:sub>
                          </m:sSub>
                          <m:r>
                            <a:rPr lang="en-US" altLang="zh-CN" sz="2400" i="1" kern="100">
                              <a:effectLst/>
                              <a:latin typeface="Cambria Math" panose="02040503050406030204" pitchFamily="18" charset="0"/>
                            </a:rPr>
                            <m:t>,</m:t>
                          </m:r>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𝑎</m:t>
                              </m:r>
                            </m:e>
                            <m:sub>
                              <m:r>
                                <a:rPr lang="en-US" altLang="zh-CN" sz="2400" i="1" kern="100">
                                  <a:effectLst/>
                                  <a:latin typeface="Cambria Math" panose="02040503050406030204" pitchFamily="18" charset="0"/>
                                </a:rPr>
                                <m:t>𝑡</m:t>
                              </m:r>
                            </m:sub>
                          </m:sSub>
                        </m:e>
                      </m:d>
                      <m:r>
                        <a:rPr lang="en-US" altLang="zh-CN" sz="2400" i="1" kern="100">
                          <a:effectLst/>
                          <a:latin typeface="Cambria Math" panose="02040503050406030204" pitchFamily="18" charset="0"/>
                        </a:rPr>
                        <m:t>≈</m:t>
                      </m:r>
                      <m:f>
                        <m:fPr>
                          <m:ctrlPr>
                            <a:rPr lang="zh-CN" altLang="zh-CN" sz="2400" i="1" kern="100">
                              <a:effectLst/>
                              <a:latin typeface="Cambria Math" panose="02040503050406030204" pitchFamily="18" charset="0"/>
                            </a:rPr>
                          </m:ctrlPr>
                        </m:fPr>
                        <m:num>
                          <m:r>
                            <a:rPr lang="en-US" altLang="zh-CN" sz="2400" i="1" kern="100">
                              <a:effectLst/>
                              <a:latin typeface="Cambria Math" panose="02040503050406030204" pitchFamily="18" charset="0"/>
                            </a:rPr>
                            <m:t>1</m:t>
                          </m:r>
                        </m:num>
                        <m:den>
                          <m:r>
                            <a:rPr lang="en-US" altLang="zh-CN" sz="2400" i="1" kern="100">
                              <a:effectLst/>
                              <a:latin typeface="Cambria Math" panose="02040503050406030204" pitchFamily="18" charset="0"/>
                            </a:rPr>
                            <m:t>𝑁</m:t>
                          </m:r>
                        </m:den>
                      </m:f>
                      <m:nary>
                        <m:naryPr>
                          <m:chr m:val="∑"/>
                          <m:limLoc m:val="undOvr"/>
                          <m:ctrlPr>
                            <a:rPr lang="zh-CN" altLang="zh-CN" sz="2400" i="1" kern="100">
                              <a:effectLst/>
                              <a:latin typeface="Cambria Math" panose="02040503050406030204" pitchFamily="18" charset="0"/>
                            </a:rPr>
                          </m:ctrlPr>
                        </m:naryPr>
                        <m:sub>
                          <m:r>
                            <a:rPr lang="en-US" altLang="zh-CN" sz="2400" i="1" kern="100">
                              <a:effectLst/>
                              <a:latin typeface="Cambria Math" panose="02040503050406030204" pitchFamily="18" charset="0"/>
                            </a:rPr>
                            <m:t>𝑖</m:t>
                          </m:r>
                          <m:r>
                            <a:rPr lang="en-US" altLang="zh-CN" sz="2400" i="1" kern="100">
                              <a:effectLst/>
                              <a:latin typeface="Cambria Math" panose="02040503050406030204" pitchFamily="18" charset="0"/>
                            </a:rPr>
                            <m:t>=1</m:t>
                          </m:r>
                        </m:sub>
                        <m:sup>
                          <m:r>
                            <a:rPr lang="en-US" altLang="zh-CN" sz="2400" i="1" kern="100">
                              <a:effectLst/>
                              <a:latin typeface="Cambria Math" panose="02040503050406030204" pitchFamily="18" charset="0"/>
                            </a:rPr>
                            <m:t>𝑁</m:t>
                          </m:r>
                        </m:sup>
                        <m:e>
                          <m:sSup>
                            <m:sSupPr>
                              <m:ctrlPr>
                                <a:rPr lang="zh-CN" altLang="zh-CN" sz="2400" i="1" kern="100">
                                  <a:effectLst/>
                                  <a:latin typeface="Cambria Math" panose="02040503050406030204" pitchFamily="18" charset="0"/>
                                  <a:cs typeface="宋体" panose="02010600030101010101" pitchFamily="2" charset="-122"/>
                                </a:rPr>
                              </m:ctrlPr>
                            </m:sSupPr>
                            <m:e>
                              <m:r>
                                <a:rPr lang="en-US" altLang="zh-CN" sz="2400" i="1" kern="100">
                                  <a:effectLst/>
                                  <a:latin typeface="Cambria Math" panose="02040503050406030204" pitchFamily="18" charset="0"/>
                                  <a:cs typeface="宋体" panose="02010600030101010101" pitchFamily="2" charset="-122"/>
                                </a:rPr>
                                <m:t>𝑅</m:t>
                              </m:r>
                            </m:e>
                            <m:sup>
                              <m:r>
                                <a:rPr lang="en-US" altLang="zh-CN" sz="2400" i="1" kern="100">
                                  <a:effectLst/>
                                  <a:latin typeface="Cambria Math" panose="02040503050406030204" pitchFamily="18" charset="0"/>
                                  <a:cs typeface="宋体" panose="02010600030101010101" pitchFamily="2" charset="-122"/>
                                </a:rPr>
                                <m:t>𝑖</m:t>
                              </m:r>
                            </m:sup>
                          </m:sSup>
                        </m:e>
                      </m:nary>
                    </m:oMath>
                  </m:oMathPara>
                </a14:m>
                <a:endParaRPr lang="zh-CN" altLang="zh-CN" sz="2400" kern="100" dirty="0">
                  <a:effectLst/>
                  <a:latin typeface="+mn-ea"/>
                </a:endParaRPr>
              </a:p>
              <a:p>
                <a:pPr marL="0" indent="0">
                  <a:lnSpc>
                    <a:spcPct val="15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499" y="1467531"/>
                <a:ext cx="11217729" cy="5586412"/>
              </a:xfrm>
              <a:blipFill>
                <a:blip r:embed="rId3"/>
                <a:stretch>
                  <a:fillRect l="-978"/>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05F5C235-FFE0-4B20-87F8-E300D6D4113A}"/>
              </a:ext>
            </a:extLst>
          </p:cNvPr>
          <p:cNvSpPr txBox="1"/>
          <p:nvPr/>
        </p:nvSpPr>
        <p:spPr>
          <a:xfrm>
            <a:off x="5321301" y="687529"/>
            <a:ext cx="6734628" cy="1200329"/>
          </a:xfrm>
          <a:prstGeom prst="rect">
            <a:avLst/>
          </a:prstGeom>
          <a:solidFill>
            <a:schemeClr val="accent1">
              <a:lumMod val="20000"/>
              <a:lumOff val="80000"/>
            </a:schemeClr>
          </a:solidFill>
        </p:spPr>
        <p:txBody>
          <a:bodyPr wrap="square">
            <a:spAutoFit/>
          </a:bodyPr>
          <a:lstStyle/>
          <a:p>
            <a:pPr algn="just"/>
            <a:r>
              <a:rPr lang="zh-CN" altLang="zh-CN" sz="2400" b="1" kern="100" dirty="0">
                <a:effectLst/>
                <a:latin typeface="+mn-ea"/>
              </a:rPr>
              <a:t>蒙特卡洛方法的</a:t>
            </a:r>
            <a:r>
              <a:rPr lang="zh-CN" altLang="zh-CN" sz="2400" b="1" kern="100" dirty="0">
                <a:solidFill>
                  <a:srgbClr val="C00000"/>
                </a:solidFill>
                <a:effectLst/>
                <a:latin typeface="+mn-ea"/>
              </a:rPr>
              <a:t>优点是简单</a:t>
            </a:r>
            <a:r>
              <a:rPr lang="zh-CN" altLang="zh-CN" sz="2400" b="1" kern="100" dirty="0">
                <a:effectLst/>
                <a:latin typeface="+mn-ea"/>
              </a:rPr>
              <a:t>，</a:t>
            </a:r>
            <a:r>
              <a:rPr lang="zh-CN" altLang="zh-CN" sz="2400" b="1" kern="100" dirty="0">
                <a:solidFill>
                  <a:srgbClr val="C00000"/>
                </a:solidFill>
                <a:effectLst/>
                <a:latin typeface="+mn-ea"/>
              </a:rPr>
              <a:t>缺点是在样本不充足的情况下估计的方差比较大</a:t>
            </a:r>
            <a:r>
              <a:rPr lang="zh-CN" altLang="zh-CN" sz="2400" b="1" kern="100" dirty="0">
                <a:effectLst/>
                <a:latin typeface="+mn-ea"/>
              </a:rPr>
              <a:t>。换言之，好的估计需要较多次的训练采样。</a:t>
            </a:r>
            <a:endParaRPr lang="zh-CN" altLang="zh-CN" sz="1400" b="1" kern="100" dirty="0">
              <a:effectLst/>
              <a:latin typeface="+mn-ea"/>
            </a:endParaRPr>
          </a:p>
        </p:txBody>
      </p:sp>
    </p:spTree>
    <p:extLst>
      <p:ext uri="{BB962C8B-B14F-4D97-AF65-F5344CB8AC3E}">
        <p14:creationId xmlns:p14="http://schemas.microsoft.com/office/powerpoint/2010/main" val="105258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747501" cy="5586412"/>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6.5</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学习的进一步讨论</a:t>
                </a:r>
                <a:endParaRPr lang="en-US" altLang="zh-CN" sz="2400" b="1" kern="100" dirty="0">
                  <a:solidFill>
                    <a:srgbClr val="0000FF"/>
                  </a:solidFill>
                  <a:effectLst/>
                  <a:latin typeface="+mn-ea"/>
                  <a:cs typeface="Times New Roman" panose="02020603050405020304" pitchFamily="18" charset="0"/>
                </a:endParaRPr>
              </a:p>
              <a:p>
                <a:pPr marL="0" lvl="0" indent="0" algn="just">
                  <a:lnSpc>
                    <a:spcPct val="150000"/>
                  </a:lnSpc>
                  <a:spcBef>
                    <a:spcPts val="0"/>
                  </a:spcBef>
                  <a:buNone/>
                  <a:tabLst>
                    <a:tab pos="457200" algn="l"/>
                  </a:tabLst>
                </a:pPr>
                <a:r>
                  <a:rPr lang="en-US" altLang="zh-CN" sz="2600" b="1" kern="100" dirty="0">
                    <a:solidFill>
                      <a:srgbClr val="C00000"/>
                    </a:solidFill>
                    <a:effectLst/>
                  </a:rPr>
                  <a:t>(4) </a:t>
                </a:r>
                <a:r>
                  <a:rPr lang="zh-CN" altLang="en-US" sz="2600" b="1" kern="100" dirty="0">
                    <a:solidFill>
                      <a:srgbClr val="C00000"/>
                    </a:solidFill>
                    <a:effectLst/>
                  </a:rPr>
                  <a:t>	与时间差分学习算法的关系</a:t>
                </a:r>
                <a:endParaRPr lang="zh-CN" altLang="zh-CN" sz="2600" kern="100" dirty="0">
                  <a:solidFill>
                    <a:srgbClr val="C00000"/>
                  </a:solidFill>
                  <a:effectLst/>
                </a:endParaRPr>
              </a:p>
              <a:p>
                <a:pPr>
                  <a:lnSpc>
                    <a:spcPct val="150000"/>
                  </a:lnSpc>
                  <a:spcBef>
                    <a:spcPts val="0"/>
                  </a:spcBef>
                  <a:buFont typeface="Wingdings" panose="05000000000000000000" pitchFamily="2" charset="2"/>
                  <a:buChar char="u"/>
                </a:pPr>
                <a:r>
                  <a:rPr lang="en-US" altLang="zh-CN" sz="2400" b="1" kern="100" dirty="0">
                    <a:solidFill>
                      <a:srgbClr val="FF0000"/>
                    </a:solidFill>
                    <a:effectLst/>
                  </a:rPr>
                  <a:t> </a:t>
                </a:r>
                <a:r>
                  <a:rPr lang="zh-CN" altLang="en-US" sz="2400" b="1" kern="100" dirty="0">
                    <a:solidFill>
                      <a:srgbClr val="FF0000"/>
                    </a:solidFill>
                  </a:rPr>
                  <a:t>时间差分方法</a:t>
                </a:r>
                <a:endParaRPr lang="en-US" altLang="zh-CN" sz="2400" b="1" kern="100" dirty="0">
                  <a:solidFill>
                    <a:srgbClr val="FF0000"/>
                  </a:solidFill>
                  <a:effectLst/>
                </a:endParaRPr>
              </a:p>
              <a:p>
                <a:pPr marL="0" indent="0">
                  <a:lnSpc>
                    <a:spcPct val="100000"/>
                  </a:lnSpc>
                  <a:spcBef>
                    <a:spcPts val="600"/>
                  </a:spcBef>
                  <a:buNone/>
                </a:pPr>
                <a:r>
                  <a:rPr lang="en-US" altLang="zh-CN" sz="2400" b="0" dirty="0"/>
                  <a:t> </a:t>
                </a:r>
                <a14:m>
                  <m:oMath xmlns:m="http://schemas.openxmlformats.org/officeDocument/2006/math">
                    <m:r>
                      <a:rPr lang="en-US" altLang="zh-CN" sz="2400" b="0" i="1" smtClean="0">
                        <a:latin typeface="Cambria Math" panose="02040503050406030204" pitchFamily="18" charset="0"/>
                      </a:rPr>
                      <m:t> </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𝜋</m:t>
                        </m:r>
                      </m:sub>
                    </m:sSub>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d>
                    <m:r>
                      <a:rPr lang="en-US" altLang="zh-CN" sz="2400" i="1">
                        <a:latin typeface="Cambria Math" panose="02040503050406030204" pitchFamily="18" charset="0"/>
                      </a:rPr>
                      <m:t>=</m:t>
                    </m:r>
                    <m:nary>
                      <m:naryPr>
                        <m:chr m:val="∑"/>
                        <m:limLoc m:val="undOvr"/>
                        <m:supHide m:val="on"/>
                        <m:ctrlPr>
                          <a:rPr lang="zh-CN" altLang="zh-CN" sz="2400" i="1">
                            <a:latin typeface="Cambria Math" panose="02040503050406030204" pitchFamily="18" charset="0"/>
                          </a:rPr>
                        </m:ctrlPr>
                      </m:naryPr>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𝑆</m:t>
                        </m:r>
                      </m:sub>
                      <m:sup/>
                      <m:e>
                        <m:r>
                          <a:rPr lang="en-US" altLang="zh-CN" sz="2400" i="1">
                            <a:latin typeface="Cambria Math" panose="02040503050406030204" pitchFamily="18" charset="0"/>
                          </a:rPr>
                          <m:t>𝑝</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d>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𝛾</m:t>
                                </m:r>
                                <m:r>
                                  <a:rPr lang="en-US" altLang="zh-CN" sz="2400" i="1">
                                    <a:latin typeface="Cambria Math" panose="02040503050406030204" pitchFamily="18" charset="0"/>
                                  </a:rPr>
                                  <m:t>𝑉</m:t>
                                </m:r>
                              </m:e>
                              <m:sub>
                                <m:r>
                                  <a:rPr lang="en-US" altLang="zh-CN" sz="2400" i="1">
                                    <a:latin typeface="Cambria Math" panose="02040503050406030204" pitchFamily="18" charset="0"/>
                                  </a:rPr>
                                  <m:t>𝜋</m:t>
                                </m:r>
                              </m:sub>
                            </m:sSub>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e>
                            </m:d>
                          </m:e>
                        </m:d>
                      </m:e>
                    </m:nary>
                  </m:oMath>
                </a14:m>
                <a:endParaRPr lang="zh-CN" altLang="zh-CN" sz="2400" dirty="0"/>
              </a:p>
              <a:p>
                <a:pPr marL="0" indent="0">
                  <a:lnSpc>
                    <a:spcPct val="100000"/>
                  </a:lnSpc>
                  <a:spcBef>
                    <a:spcPts val="600"/>
                  </a:spcBef>
                  <a:buNone/>
                </a:pPr>
                <a:r>
                  <a:rPr lang="en-US" altLang="zh-CN" sz="2400" kern="100" dirty="0"/>
                  <a:t>                   </a:t>
                </a:r>
                <a14:m>
                  <m:oMath xmlns:m="http://schemas.openxmlformats.org/officeDocument/2006/math">
                    <m:r>
                      <a:rPr lang="en-US" altLang="zh-CN" sz="2400" i="1">
                        <a:latin typeface="Cambria Math" panose="02040503050406030204" pitchFamily="18" charset="0"/>
                      </a:rPr>
                      <m:t>=</m:t>
                    </m:r>
                    <m:nary>
                      <m:naryPr>
                        <m:chr m:val="∑"/>
                        <m:limLoc m:val="undOvr"/>
                        <m:supHide m:val="on"/>
                        <m:ctrlPr>
                          <a:rPr lang="zh-CN" altLang="zh-CN" sz="2400" i="1">
                            <a:latin typeface="Cambria Math" panose="02040503050406030204" pitchFamily="18" charset="0"/>
                          </a:rPr>
                        </m:ctrlPr>
                      </m:naryPr>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𝑆</m:t>
                        </m:r>
                      </m:sub>
                      <m:sup/>
                      <m:e>
                        <m:r>
                          <a:rPr lang="en-US" altLang="zh-CN" sz="2400" i="1">
                            <a:latin typeface="Cambria Math" panose="02040503050406030204" pitchFamily="18" charset="0"/>
                          </a:rPr>
                          <m:t>𝑝</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d>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𝛾</m:t>
                            </m:r>
                            <m:nary>
                              <m:naryPr>
                                <m:chr m:val="∑"/>
                                <m:limLoc m:val="undOvr"/>
                                <m:supHide m:val="on"/>
                                <m:ctrlPr>
                                  <a:rPr lang="zh-CN" altLang="zh-CN" sz="2400" i="1">
                                    <a:latin typeface="Cambria Math" panose="02040503050406030204" pitchFamily="18" charset="0"/>
                                  </a:rPr>
                                </m:ctrlPr>
                              </m:naryPr>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sub>
                              <m:sup/>
                              <m:e>
                                <m:r>
                                  <a:rPr lang="en-US" altLang="zh-CN" sz="2400" i="1">
                                    <a:latin typeface="Cambria Math" panose="02040503050406030204" pitchFamily="18" charset="0"/>
                                  </a:rPr>
                                  <m:t>𝜋</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e>
                            </m:nary>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𝜋</m:t>
                                </m:r>
                              </m:sub>
                            </m:sSub>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e>
                            </m:d>
                          </m:e>
                        </m:d>
                      </m:e>
                    </m:nary>
                  </m:oMath>
                </a14:m>
                <a:endParaRPr lang="zh-CN" altLang="zh-CN" sz="2400" dirty="0"/>
              </a:p>
              <a:p>
                <a:pPr marL="0" indent="0">
                  <a:lnSpc>
                    <a:spcPct val="100000"/>
                  </a:lnSpc>
                  <a:spcBef>
                    <a:spcPts val="600"/>
                  </a:spcBef>
                  <a:buNone/>
                </a:pPr>
                <a:r>
                  <a:rPr lang="en-US" altLang="zh-CN" sz="2400" dirty="0"/>
                  <a:t>                   </a:t>
                </a:r>
                <a14:m>
                  <m:oMath xmlns:m="http://schemas.openxmlformats.org/officeDocument/2006/math">
                    <m:r>
                      <a:rPr lang="en-US" altLang="zh-CN" sz="2400" i="1">
                        <a:latin typeface="Cambria Math" panose="02040503050406030204" pitchFamily="18" charset="0"/>
                      </a:rPr>
                      <m:t>=</m:t>
                    </m:r>
                    <m:nary>
                      <m:naryPr>
                        <m:chr m:val="∑"/>
                        <m:limLoc m:val="undOvr"/>
                        <m:supHide m:val="on"/>
                        <m:ctrlPr>
                          <a:rPr lang="zh-CN" altLang="zh-CN" sz="2400" i="1">
                            <a:latin typeface="Cambria Math" panose="02040503050406030204" pitchFamily="18" charset="0"/>
                          </a:rPr>
                        </m:ctrlPr>
                      </m:naryPr>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r>
                          <a:rPr lang="en-US" altLang="zh-CN" sz="2400" i="1">
                            <a:latin typeface="Cambria Math" panose="02040503050406030204" pitchFamily="18" charset="0"/>
                          </a:rPr>
                          <m:t>𝑆</m:t>
                        </m:r>
                      </m:sub>
                      <m:sup/>
                      <m:e>
                        <m:r>
                          <a:rPr lang="en-US" altLang="zh-CN" sz="2400" i="1">
                            <a:latin typeface="Cambria Math" panose="02040503050406030204" pitchFamily="18" charset="0"/>
                          </a:rPr>
                          <m:t>𝑝</m:t>
                        </m:r>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e>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sub>
                            </m:sSub>
                          </m:e>
                        </m:d>
                        <m:nary>
                          <m:naryPr>
                            <m:chr m:val="∑"/>
                            <m:limLoc m:val="undOvr"/>
                            <m:supHide m:val="on"/>
                            <m:ctrlPr>
                              <a:rPr lang="zh-CN" altLang="zh-CN" sz="2400" i="1">
                                <a:latin typeface="Cambria Math" panose="02040503050406030204" pitchFamily="18" charset="0"/>
                              </a:rPr>
                            </m:ctrlPr>
                          </m:naryPr>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sub>
                          <m:sup/>
                          <m:e>
                            <m:r>
                              <a:rPr lang="en-US" altLang="zh-CN" sz="2400" i="1">
                                <a:latin typeface="Cambria Math" panose="02040503050406030204" pitchFamily="18" charset="0"/>
                              </a:rPr>
                              <m:t>𝜋</m:t>
                            </m:r>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e>
                        </m:nary>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𝑟</m:t>
                                </m:r>
                              </m:e>
                              <m:sub>
                                <m:r>
                                  <a:rPr lang="en-US" altLang="zh-CN" sz="2400" i="1">
                                    <a:latin typeface="Cambria Math" panose="02040503050406030204" pitchFamily="18" charset="0"/>
                                  </a:rPr>
                                  <m:t>𝑡</m:t>
                                </m:r>
                              </m:sub>
                            </m:sSub>
                            <m:r>
                              <a:rPr lang="en-US" altLang="zh-CN" sz="2400" i="1">
                                <a:latin typeface="Cambria Math" panose="02040503050406030204" pitchFamily="18" charset="0"/>
                              </a:rPr>
                              <m:t>+</m:t>
                            </m:r>
                            <m:r>
                              <a:rPr lang="en-US" altLang="zh-CN" sz="2400" i="1">
                                <a:latin typeface="Cambria Math" panose="02040503050406030204" pitchFamily="18" charset="0"/>
                              </a:rPr>
                              <m:t>𝛾</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𝜋</m:t>
                                </m:r>
                              </m:sub>
                            </m:sSub>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Sub>
                              </m:e>
                            </m:d>
                          </m:e>
                        </m:d>
                      </m:e>
                    </m:nary>
                  </m:oMath>
                </a14:m>
                <a:endParaRPr lang="zh-CN" altLang="zh-CN" sz="2400" dirty="0"/>
              </a:p>
              <a:p>
                <a:pPr marL="0" indent="0">
                  <a:lnSpc>
                    <a:spcPct val="150000"/>
                  </a:lnSpc>
                  <a:spcBef>
                    <a:spcPts val="600"/>
                  </a:spcBef>
                  <a:buNone/>
                </a:pPr>
                <a:r>
                  <a:rPr lang="zh-CN" altLang="zh-CN" sz="2400" b="1" dirty="0"/>
                  <a:t>利用蒙特卡洛方法，上式可变为：</a:t>
                </a: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𝜋</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m:rPr>
                            <m:sty m:val="p"/>
                          </m:rPr>
                          <a:rPr lang="en-US" altLang="zh-CN" sz="2400">
                            <a:latin typeface="Cambria Math" panose="02040503050406030204" pitchFamily="18" charset="0"/>
                          </a:rPr>
                          <m:t>Ε</m:t>
                        </m:r>
                      </m:e>
                      <m:sub>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i="1">
                                    <a:latin typeface="Cambria Math" panose="02040503050406030204" pitchFamily="18" charset="0"/>
                                  </a:rPr>
                                  <m:t>′</m:t>
                                </m:r>
                              </m:sup>
                            </m:sSup>
                          </m:e>
                        </m:d>
                        <m:r>
                          <a:rPr lang="en-US" altLang="zh-CN" sz="2400" i="1">
                            <a:latin typeface="Cambria Math" panose="02040503050406030204" pitchFamily="18" charset="0"/>
                          </a:rPr>
                          <m:t>~</m:t>
                        </m:r>
                        <m:r>
                          <a:rPr lang="en-US" altLang="zh-CN" sz="2400" i="1">
                            <a:latin typeface="Cambria Math" panose="02040503050406030204" pitchFamily="18" charset="0"/>
                          </a:rPr>
                          <m:t>𝑝</m:t>
                        </m:r>
                        <m:r>
                          <a:rPr lang="en-US" altLang="zh-CN" sz="2400" i="1">
                            <a:latin typeface="Cambria Math" panose="02040503050406030204" pitchFamily="18" charset="0"/>
                          </a:rPr>
                          <m:t>,</m:t>
                        </m:r>
                        <m:r>
                          <a:rPr lang="en-US" altLang="zh-CN" sz="2400" i="1">
                            <a:latin typeface="Cambria Math" panose="02040503050406030204" pitchFamily="18" charset="0"/>
                          </a:rPr>
                          <m:t>𝜋</m:t>
                        </m:r>
                      </m:sub>
                    </m:sSub>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𝑟</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rPr>
                          <m:t>+</m:t>
                        </m:r>
                        <m:r>
                          <a:rPr lang="en-US" altLang="zh-CN" sz="2400" i="1">
                            <a:latin typeface="Cambria Math" panose="02040503050406030204" pitchFamily="18" charset="0"/>
                          </a:rPr>
                          <m:t>𝛾</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𝜋</m:t>
                            </m:r>
                          </m:sub>
                        </m:sSub>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m:t>
                                </m:r>
                              </m:sup>
                            </m:sSup>
                            <m:r>
                              <a:rPr lang="en-US" altLang="zh-CN" sz="2400" i="1">
                                <a:latin typeface="Cambria Math" panose="02040503050406030204" pitchFamily="18" charset="0"/>
                              </a:rPr>
                              <m:t>,</m:t>
                            </m:r>
                            <m:sSup>
                              <m:sSupPr>
                                <m:ctrlPr>
                                  <a:rPr lang="zh-CN"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i="1">
                                    <a:latin typeface="Cambria Math" panose="02040503050406030204" pitchFamily="18" charset="0"/>
                                  </a:rPr>
                                  <m:t>′</m:t>
                                </m:r>
                              </m:sup>
                            </m:sSup>
                          </m:e>
                        </m:d>
                      </m:e>
                    </m:d>
                  </m:oMath>
                </a14:m>
                <a:endParaRPr lang="zh-CN" altLang="zh-CN" sz="2400" dirty="0"/>
              </a:p>
              <a:p>
                <a:pPr marL="0" indent="0">
                  <a:lnSpc>
                    <a:spcPct val="110000"/>
                  </a:lnSpc>
                  <a:spcBef>
                    <a:spcPts val="0"/>
                  </a:spcBef>
                  <a:buNone/>
                </a:pPr>
                <a:r>
                  <a:rPr lang="zh-CN" altLang="zh-CN" sz="2400" b="1" dirty="0"/>
                  <a:t>采用近似积分可得</a:t>
                </a:r>
                <a:r>
                  <a:rPr lang="zh-CN" altLang="en-US" sz="2400" b="1" dirty="0"/>
                  <a:t>：</a:t>
                </a:r>
                <a:endParaRPr lang="en-US" altLang="zh-CN" sz="2400" b="1" dirty="0"/>
              </a:p>
              <a:p>
                <a:pPr marL="0" indent="0" algn="ctr">
                  <a:lnSpc>
                    <a:spcPct val="110000"/>
                  </a:lnSpc>
                  <a:spcBef>
                    <a:spcPts val="0"/>
                  </a:spcBef>
                  <a:buNone/>
                </a:pP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𝜋</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𝑁</m:t>
                        </m:r>
                      </m:den>
                    </m:f>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𝑟</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rPr>
                              <m:t>+</m:t>
                            </m:r>
                            <m:r>
                              <a:rPr lang="en-US" altLang="zh-CN" sz="2400" i="1">
                                <a:latin typeface="Cambria Math" panose="02040503050406030204" pitchFamily="18" charset="0"/>
                              </a:rPr>
                              <m:t>𝛾</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𝜋</m:t>
                                </m:r>
                              </m:sub>
                            </m:sSub>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e>
                            </m:d>
                          </m:e>
                        </m:d>
                      </m:e>
                    </m:nary>
                  </m:oMath>
                </a14:m>
                <a:r>
                  <a:rPr lang="en-US" altLang="zh-CN" sz="2400" dirty="0"/>
                  <a:t>       </a:t>
                </a:r>
                <a:r>
                  <a:rPr lang="zh-CN" altLang="en-US" sz="2400" dirty="0"/>
                  <a:t>（</a:t>
                </a:r>
                <a:r>
                  <a:rPr lang="en-US" altLang="zh-CN" sz="2400" dirty="0"/>
                  <a:t>14</a:t>
                </a:r>
                <a:r>
                  <a:rPr lang="zh-CN" altLang="en-US" sz="2400" dirty="0"/>
                  <a:t>）</a:t>
                </a:r>
                <a:endParaRPr lang="zh-CN" altLang="zh-CN" sz="2400" dirty="0"/>
              </a:p>
              <a:p>
                <a:pPr marL="0" indent="0">
                  <a:lnSpc>
                    <a:spcPct val="150000"/>
                  </a:lnSpc>
                  <a:spcBef>
                    <a:spcPts val="600"/>
                  </a:spcBef>
                  <a:buNone/>
                </a:pPr>
                <a:endParaRPr lang="zh-CN" altLang="zh-CN" dirty="0"/>
              </a:p>
              <a:p>
                <a:pPr marL="0" indent="0">
                  <a:lnSpc>
                    <a:spcPct val="15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499" y="1467531"/>
                <a:ext cx="11747501" cy="5586412"/>
              </a:xfrm>
              <a:blipFill>
                <a:blip r:embed="rId3"/>
                <a:stretch>
                  <a:fillRect l="-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000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1.</a:t>
            </a:r>
            <a:r>
              <a:rPr lang="zh-CN" altLang="en-US" sz="4400" b="1" dirty="0">
                <a:solidFill>
                  <a:srgbClr val="0000FF"/>
                </a:solidFill>
                <a:effectLst/>
                <a:latin typeface="黑体" panose="02010609060101010101" pitchFamily="49" charset="-122"/>
                <a:ea typeface="黑体" panose="02010609060101010101" pitchFamily="49" charset="-122"/>
              </a:rPr>
              <a:t> 强化学习的产生</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838200" y="1825624"/>
            <a:ext cx="11150600" cy="5032375"/>
          </a:xfrm>
        </p:spPr>
        <p:txBody>
          <a:bodyPr>
            <a:normAutofit/>
          </a:bodyPr>
          <a:lstStyle/>
          <a:p>
            <a:pPr marL="342900" lvl="0" indent="-342900" algn="just">
              <a:lnSpc>
                <a:spcPct val="150000"/>
              </a:lnSpc>
              <a:buFont typeface="Wingdings" panose="05000000000000000000" pitchFamily="2" charset="2"/>
              <a:buChar char=""/>
              <a:tabLst>
                <a:tab pos="266700" algn="l"/>
              </a:tabLst>
            </a:pPr>
            <a:r>
              <a:rPr lang="zh-CN" altLang="en-US" sz="2400" b="1" kern="100" dirty="0">
                <a:effectLst/>
                <a:latin typeface="微软雅黑" panose="020B0503020204020204" pitchFamily="34" charset="-122"/>
                <a:ea typeface="微软雅黑" panose="020B0503020204020204" pitchFamily="34" charset="-122"/>
              </a:rPr>
              <a:t>早期强化学习的研究有三条主线：</a:t>
            </a:r>
          </a:p>
          <a:p>
            <a:pPr marL="800100" lvl="1" indent="-342900" algn="just">
              <a:lnSpc>
                <a:spcPct val="150000"/>
              </a:lnSpc>
              <a:buFont typeface="Wingdings" panose="05000000000000000000" pitchFamily="2" charset="2"/>
              <a:buChar char=""/>
              <a:tabLst>
                <a:tab pos="266700" algn="l"/>
              </a:tabLst>
            </a:pPr>
            <a:r>
              <a:rPr lang="zh-CN" altLang="en-US" sz="2000" b="1" kern="100" dirty="0">
                <a:effectLst/>
                <a:latin typeface="微软雅黑" panose="020B0503020204020204" pitchFamily="34" charset="-122"/>
                <a:ea typeface="微软雅黑" panose="020B0503020204020204" pitchFamily="34" charset="-122"/>
              </a:rPr>
              <a:t>一是动物学习机理的心理学研究；</a:t>
            </a:r>
          </a:p>
          <a:p>
            <a:pPr marL="800100" lvl="1" indent="-342900" algn="just">
              <a:lnSpc>
                <a:spcPct val="150000"/>
              </a:lnSpc>
              <a:buFont typeface="Wingdings" panose="05000000000000000000" pitchFamily="2" charset="2"/>
              <a:buChar char=""/>
              <a:tabLst>
                <a:tab pos="266700" algn="l"/>
              </a:tabLst>
            </a:pPr>
            <a:r>
              <a:rPr lang="zh-CN" altLang="en-US" sz="2000" b="1" kern="100" dirty="0">
                <a:effectLst/>
                <a:latin typeface="微软雅黑" panose="020B0503020204020204" pitchFamily="34" charset="-122"/>
                <a:ea typeface="微软雅黑" panose="020B0503020204020204" pitchFamily="34" charset="-122"/>
              </a:rPr>
              <a:t>二是最优控制问题的研究；</a:t>
            </a:r>
          </a:p>
          <a:p>
            <a:pPr marL="800100" lvl="1" indent="-342900" algn="just">
              <a:lnSpc>
                <a:spcPct val="150000"/>
              </a:lnSpc>
              <a:buFont typeface="Wingdings" panose="05000000000000000000" pitchFamily="2" charset="2"/>
              <a:buChar char=""/>
              <a:tabLst>
                <a:tab pos="266700" algn="l"/>
              </a:tabLst>
            </a:pPr>
            <a:r>
              <a:rPr lang="zh-CN" altLang="en-US" sz="2000" b="1" kern="100" dirty="0">
                <a:effectLst/>
                <a:latin typeface="微软雅黑" panose="020B0503020204020204" pitchFamily="34" charset="-122"/>
                <a:ea typeface="微软雅黑" panose="020B0503020204020204" pitchFamily="34" charset="-122"/>
              </a:rPr>
              <a:t>三是时间差分方法的研究（和蒙特卡洛方法不同）。</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Wingdings" panose="05000000000000000000" pitchFamily="2" charset="2"/>
              <a:buChar char=""/>
              <a:tabLst>
                <a:tab pos="266700" algn="l"/>
              </a:tabLst>
            </a:pPr>
            <a:r>
              <a:rPr lang="zh-CN" altLang="en-US" sz="2400" b="1" kern="100" dirty="0">
                <a:effectLst/>
                <a:latin typeface="微软雅黑" panose="020B0503020204020204" pitchFamily="34" charset="-122"/>
                <a:ea typeface="微软雅黑" panose="020B0503020204020204" pitchFamily="34" charset="-122"/>
              </a:rPr>
              <a:t>在动物学习过程中，由于对未知环境的不了解（或者说没有环境模型的先验知识），只能通过“</a:t>
            </a:r>
            <a:r>
              <a:rPr lang="zh-CN" altLang="en-US" sz="2400" b="1" kern="100" dirty="0">
                <a:solidFill>
                  <a:srgbClr val="C00000"/>
                </a:solidFill>
                <a:effectLst/>
                <a:latin typeface="微软雅黑" panose="020B0503020204020204" pitchFamily="34" charset="-122"/>
                <a:ea typeface="微软雅黑" panose="020B0503020204020204" pitchFamily="34" charset="-122"/>
              </a:rPr>
              <a:t>尝试－出错</a:t>
            </a:r>
            <a:r>
              <a:rPr lang="zh-CN" altLang="en-US" sz="2400" b="1" kern="100" dirty="0">
                <a:effectLst/>
                <a:latin typeface="微软雅黑" panose="020B0503020204020204" pitchFamily="34" charset="-122"/>
                <a:ea typeface="微软雅黑" panose="020B0503020204020204" pitchFamily="34" charset="-122"/>
              </a:rPr>
              <a:t>”的行为得到解决问题的方法。心理学和统计学的研究结果表明，如果生物体的某个行为会导致来自外部评价信号的改善，那么其以后产生这个行为的趋势便会加强，反之产生这个行为的趋势减弱（条件反射）。</a:t>
            </a:r>
          </a:p>
        </p:txBody>
      </p:sp>
    </p:spTree>
    <p:extLst>
      <p:ext uri="{BB962C8B-B14F-4D97-AF65-F5344CB8AC3E}">
        <p14:creationId xmlns:p14="http://schemas.microsoft.com/office/powerpoint/2010/main" val="3918281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341101" cy="5586412"/>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6.5</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学习的进一步讨论</a:t>
                </a:r>
                <a:endParaRPr lang="en-US" altLang="zh-CN" sz="2400" b="1" kern="100" dirty="0">
                  <a:solidFill>
                    <a:srgbClr val="0000FF"/>
                  </a:solidFill>
                  <a:effectLst/>
                  <a:latin typeface="+mn-ea"/>
                  <a:cs typeface="Times New Roman" panose="02020603050405020304" pitchFamily="18" charset="0"/>
                </a:endParaRPr>
              </a:p>
              <a:p>
                <a:pPr marL="0" lvl="0" indent="0" algn="just">
                  <a:lnSpc>
                    <a:spcPct val="150000"/>
                  </a:lnSpc>
                  <a:spcBef>
                    <a:spcPts val="0"/>
                  </a:spcBef>
                  <a:buNone/>
                  <a:tabLst>
                    <a:tab pos="457200" algn="l"/>
                  </a:tabLst>
                </a:pPr>
                <a:r>
                  <a:rPr lang="en-US" altLang="zh-CN" sz="2600" b="1" kern="100" dirty="0">
                    <a:solidFill>
                      <a:srgbClr val="C00000"/>
                    </a:solidFill>
                    <a:effectLst/>
                  </a:rPr>
                  <a:t>(4) </a:t>
                </a:r>
                <a:r>
                  <a:rPr lang="zh-CN" altLang="en-US" sz="2600" b="1" kern="100" dirty="0">
                    <a:solidFill>
                      <a:srgbClr val="C00000"/>
                    </a:solidFill>
                    <a:effectLst/>
                  </a:rPr>
                  <a:t>	与时间差分学习算法的关系</a:t>
                </a:r>
                <a:endParaRPr lang="zh-CN" altLang="zh-CN" sz="2600" kern="100" dirty="0">
                  <a:solidFill>
                    <a:srgbClr val="C00000"/>
                  </a:solidFill>
                  <a:effectLst/>
                </a:endParaRPr>
              </a:p>
              <a:p>
                <a:pPr>
                  <a:lnSpc>
                    <a:spcPct val="150000"/>
                  </a:lnSpc>
                  <a:spcBef>
                    <a:spcPts val="0"/>
                  </a:spcBef>
                  <a:buFont typeface="Wingdings" panose="05000000000000000000" pitchFamily="2" charset="2"/>
                  <a:buChar char="u"/>
                </a:pPr>
                <a:r>
                  <a:rPr lang="en-US" altLang="zh-CN" sz="2400" b="1" kern="100" dirty="0">
                    <a:solidFill>
                      <a:srgbClr val="FF0000"/>
                    </a:solidFill>
                    <a:effectLst/>
                  </a:rPr>
                  <a:t> </a:t>
                </a:r>
                <a:r>
                  <a:rPr lang="zh-CN" altLang="en-US" sz="2400" b="1" kern="100" dirty="0">
                    <a:solidFill>
                      <a:srgbClr val="FF0000"/>
                    </a:solidFill>
                  </a:rPr>
                  <a:t>时间差分方法</a:t>
                </a:r>
                <a:endParaRPr lang="en-US" altLang="zh-CN" sz="2400" b="1" kern="100" dirty="0">
                  <a:solidFill>
                    <a:srgbClr val="FF0000"/>
                  </a:solidFill>
                  <a:effectLst/>
                </a:endParaRPr>
              </a:p>
              <a:p>
                <a:pPr marL="0" indent="0" algn="ctr">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rPr>
                          </m:ctrlPr>
                        </m:sSubPr>
                        <m:e>
                          <m:r>
                            <a:rPr lang="en-US" altLang="zh-CN" sz="2400" i="1" kern="100">
                              <a:effectLst/>
                              <a:latin typeface="Cambria Math" panose="02040503050406030204" pitchFamily="18" charset="0"/>
                            </a:rPr>
                            <m:t>𝑄</m:t>
                          </m:r>
                        </m:e>
                        <m:sub>
                          <m:r>
                            <a:rPr lang="en-US" altLang="zh-CN" sz="2400" i="1" kern="100">
                              <a:effectLst/>
                              <a:latin typeface="Cambria Math" panose="02040503050406030204" pitchFamily="18" charset="0"/>
                            </a:rPr>
                            <m:t>𝜋</m:t>
                          </m:r>
                        </m:sub>
                      </m:sSub>
                      <m:d>
                        <m:dPr>
                          <m:ctrlPr>
                            <a:rPr lang="zh-CN" altLang="zh-CN" sz="2400" i="1" kern="100">
                              <a:effectLst/>
                              <a:latin typeface="Cambria Math" panose="02040503050406030204" pitchFamily="18" charset="0"/>
                            </a:rPr>
                          </m:ctrlPr>
                        </m:dPr>
                        <m:e>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𝑠</m:t>
                              </m:r>
                            </m:e>
                            <m:sub>
                              <m:r>
                                <a:rPr lang="en-US" altLang="zh-CN" sz="2400" i="1" kern="100">
                                  <a:effectLst/>
                                  <a:latin typeface="Cambria Math" panose="02040503050406030204" pitchFamily="18" charset="0"/>
                                </a:rPr>
                                <m:t>𝑡</m:t>
                              </m:r>
                            </m:sub>
                          </m:sSub>
                          <m:r>
                            <a:rPr lang="en-US" altLang="zh-CN" sz="2400" i="1" kern="100">
                              <a:effectLst/>
                              <a:latin typeface="Cambria Math" panose="02040503050406030204" pitchFamily="18" charset="0"/>
                            </a:rPr>
                            <m:t>,</m:t>
                          </m:r>
                          <m:sSub>
                            <m:sSubPr>
                              <m:ctrlPr>
                                <a:rPr lang="zh-CN" altLang="zh-CN" sz="2400" i="1" kern="100">
                                  <a:effectLst/>
                                  <a:latin typeface="Cambria Math" panose="02040503050406030204" pitchFamily="18" charset="0"/>
                                </a:rPr>
                              </m:ctrlPr>
                            </m:sSubPr>
                            <m:e>
                              <m:r>
                                <a:rPr lang="en-US" altLang="zh-CN" sz="2400" i="1" kern="100">
                                  <a:effectLst/>
                                  <a:latin typeface="Cambria Math" panose="02040503050406030204" pitchFamily="18" charset="0"/>
                                </a:rPr>
                                <m:t>𝑎</m:t>
                              </m:r>
                            </m:e>
                            <m:sub>
                              <m:r>
                                <a:rPr lang="en-US" altLang="zh-CN" sz="2400" i="1" kern="100">
                                  <a:effectLst/>
                                  <a:latin typeface="Cambria Math" panose="02040503050406030204" pitchFamily="18" charset="0"/>
                                </a:rPr>
                                <m:t>𝑡</m:t>
                              </m:r>
                            </m:sub>
                          </m:sSub>
                        </m:e>
                      </m:d>
                      <m:r>
                        <a:rPr lang="en-US" altLang="zh-CN" sz="2400" i="1" kern="100">
                          <a:effectLst/>
                          <a:latin typeface="Cambria Math" panose="02040503050406030204" pitchFamily="18" charset="0"/>
                        </a:rPr>
                        <m:t>≈</m:t>
                      </m:r>
                      <m:f>
                        <m:fPr>
                          <m:ctrlPr>
                            <a:rPr lang="zh-CN" altLang="zh-CN" sz="2400" i="1" kern="100">
                              <a:effectLst/>
                              <a:latin typeface="Cambria Math" panose="02040503050406030204" pitchFamily="18" charset="0"/>
                            </a:rPr>
                          </m:ctrlPr>
                        </m:fPr>
                        <m:num>
                          <m:r>
                            <a:rPr lang="en-US" altLang="zh-CN" sz="2400" i="1" kern="100">
                              <a:effectLst/>
                              <a:latin typeface="Cambria Math" panose="02040503050406030204" pitchFamily="18" charset="0"/>
                            </a:rPr>
                            <m:t>1</m:t>
                          </m:r>
                        </m:num>
                        <m:den>
                          <m:r>
                            <a:rPr lang="en-US" altLang="zh-CN" sz="2400" i="1" kern="100">
                              <a:effectLst/>
                              <a:latin typeface="Cambria Math" panose="02040503050406030204" pitchFamily="18" charset="0"/>
                            </a:rPr>
                            <m:t>𝑁</m:t>
                          </m:r>
                        </m:den>
                      </m:f>
                      <m:nary>
                        <m:naryPr>
                          <m:chr m:val="∑"/>
                          <m:limLoc m:val="undOvr"/>
                          <m:ctrlPr>
                            <a:rPr lang="zh-CN" altLang="zh-CN" sz="2400" i="1" kern="100">
                              <a:effectLst/>
                              <a:latin typeface="Cambria Math" panose="02040503050406030204" pitchFamily="18" charset="0"/>
                            </a:rPr>
                          </m:ctrlPr>
                        </m:naryPr>
                        <m:sub>
                          <m:r>
                            <a:rPr lang="en-US" altLang="zh-CN" sz="2400" i="1" kern="100">
                              <a:effectLst/>
                              <a:latin typeface="Cambria Math" panose="02040503050406030204" pitchFamily="18" charset="0"/>
                            </a:rPr>
                            <m:t>𝑖</m:t>
                          </m:r>
                          <m:r>
                            <a:rPr lang="en-US" altLang="zh-CN" sz="2400" i="1" kern="100">
                              <a:effectLst/>
                              <a:latin typeface="Cambria Math" panose="02040503050406030204" pitchFamily="18" charset="0"/>
                            </a:rPr>
                            <m:t>=1</m:t>
                          </m:r>
                        </m:sub>
                        <m:sup>
                          <m:r>
                            <a:rPr lang="en-US" altLang="zh-CN" sz="2400" i="1" kern="100">
                              <a:effectLst/>
                              <a:latin typeface="Cambria Math" panose="02040503050406030204" pitchFamily="18" charset="0"/>
                            </a:rPr>
                            <m:t>𝑁</m:t>
                          </m:r>
                        </m:sup>
                        <m:e>
                          <m:nary>
                            <m:naryPr>
                              <m:chr m:val="∑"/>
                              <m:limLoc m:val="subSup"/>
                              <m:ctrlPr>
                                <a:rPr lang="zh-CN" altLang="zh-CN" sz="2400" i="1" kern="100">
                                  <a:effectLst/>
                                  <a:latin typeface="Cambria Math" panose="02040503050406030204" pitchFamily="18" charset="0"/>
                                </a:rPr>
                              </m:ctrlPr>
                            </m:naryPr>
                            <m:sub>
                              <m:r>
                                <a:rPr lang="en-US" altLang="zh-CN" sz="2400" i="1" kern="100">
                                  <a:effectLst/>
                                  <a:latin typeface="Cambria Math" panose="02040503050406030204" pitchFamily="18" charset="0"/>
                                </a:rPr>
                                <m:t>𝑘</m:t>
                              </m:r>
                              <m:r>
                                <a:rPr lang="en-US" altLang="zh-CN" sz="2400" i="1" kern="100">
                                  <a:effectLst/>
                                  <a:latin typeface="Cambria Math" panose="02040503050406030204" pitchFamily="18" charset="0"/>
                                </a:rPr>
                                <m:t>=0</m:t>
                              </m:r>
                            </m:sub>
                            <m:sup>
                              <m:r>
                                <a:rPr lang="en-US" altLang="zh-CN" sz="2400" i="1" kern="100">
                                  <a:effectLst/>
                                  <a:latin typeface="Cambria Math" panose="02040503050406030204" pitchFamily="18" charset="0"/>
                                </a:rPr>
                                <m:t>∞</m:t>
                              </m:r>
                            </m:sup>
                            <m:e>
                              <m:sSup>
                                <m:sSupPr>
                                  <m:ctrlPr>
                                    <a:rPr lang="zh-CN" altLang="zh-CN" sz="2400" i="1" kern="100">
                                      <a:effectLst/>
                                      <a:latin typeface="Cambria Math" panose="02040503050406030204" pitchFamily="18" charset="0"/>
                                    </a:rPr>
                                  </m:ctrlPr>
                                </m:sSupPr>
                                <m:e>
                                  <m:r>
                                    <a:rPr lang="en-US" altLang="zh-CN" sz="2400" i="1" kern="100">
                                      <a:effectLst/>
                                      <a:latin typeface="Cambria Math" panose="02040503050406030204" pitchFamily="18" charset="0"/>
                                    </a:rPr>
                                    <m:t>𝛾</m:t>
                                  </m:r>
                                </m:e>
                                <m:sup>
                                  <m:r>
                                    <a:rPr lang="en-US" altLang="zh-CN" sz="2400" i="1" kern="100">
                                      <a:effectLst/>
                                      <a:latin typeface="Cambria Math" panose="02040503050406030204" pitchFamily="18" charset="0"/>
                                    </a:rPr>
                                    <m:t>𝑘</m:t>
                                  </m:r>
                                </m:sup>
                              </m:sSup>
                              <m:sSub>
                                <m:sSubPr>
                                  <m:ctrlPr>
                                    <a:rPr lang="zh-CN" altLang="zh-CN" sz="2400" i="1" kern="100">
                                      <a:effectLst/>
                                      <a:latin typeface="Cambria Math" panose="02040503050406030204" pitchFamily="18" charset="0"/>
                                    </a:rPr>
                                  </m:ctrlPr>
                                </m:sSubPr>
                                <m:e>
                                  <m:sSubSup>
                                    <m:sSubSupPr>
                                      <m:ctrlPr>
                                        <a:rPr lang="zh-CN" altLang="zh-CN" sz="2400" i="1" kern="100">
                                          <a:effectLst/>
                                          <a:latin typeface="Cambria Math" panose="02040503050406030204" pitchFamily="18" charset="0"/>
                                        </a:rPr>
                                      </m:ctrlPr>
                                    </m:sSubSupPr>
                                    <m:e>
                                      <m:r>
                                        <a:rPr lang="en-US" altLang="zh-CN" sz="2400" i="1" kern="100">
                                          <a:effectLst/>
                                          <a:latin typeface="Cambria Math" panose="02040503050406030204" pitchFamily="18" charset="0"/>
                                        </a:rPr>
                                        <m:t>𝑟</m:t>
                                      </m:r>
                                    </m:e>
                                    <m:sub>
                                      <m:r>
                                        <a:rPr lang="en-US" altLang="zh-CN" sz="2400" i="1" kern="100">
                                          <a:effectLst/>
                                          <a:latin typeface="Cambria Math" panose="02040503050406030204" pitchFamily="18" charset="0"/>
                                        </a:rPr>
                                        <m:t>𝑡</m:t>
                                      </m:r>
                                      <m:r>
                                        <a:rPr lang="en-US" altLang="zh-CN" sz="2400" i="1" kern="100">
                                          <a:effectLst/>
                                          <a:latin typeface="Cambria Math" panose="02040503050406030204" pitchFamily="18" charset="0"/>
                                        </a:rPr>
                                        <m:t>+</m:t>
                                      </m:r>
                                      <m:r>
                                        <a:rPr lang="en-US" altLang="zh-CN" sz="2400" i="1" kern="100">
                                          <a:effectLst/>
                                          <a:latin typeface="Cambria Math" panose="02040503050406030204" pitchFamily="18" charset="0"/>
                                        </a:rPr>
                                        <m:t>𝑘</m:t>
                                      </m:r>
                                    </m:sub>
                                    <m:sup>
                                      <m:r>
                                        <a:rPr lang="en-US" altLang="zh-CN" sz="2400" i="1" kern="100">
                                          <a:effectLst/>
                                          <a:latin typeface="Cambria Math" panose="02040503050406030204" pitchFamily="18" charset="0"/>
                                        </a:rPr>
                                        <m:t>𝑖</m:t>
                                      </m:r>
                                    </m:sup>
                                  </m:sSubSup>
                                </m:e>
                                <m:sub/>
                              </m:sSub>
                            </m:e>
                          </m:nary>
                        </m:e>
                      </m:nary>
                      <m:r>
                        <a:rPr lang="en-US" altLang="zh-CN" sz="2400" i="1" kern="100">
                          <a:effectLst/>
                          <a:latin typeface="Cambria Math" panose="02040503050406030204" pitchFamily="18" charset="0"/>
                        </a:rPr>
                        <m:t>                            (13)</m:t>
                      </m:r>
                    </m:oMath>
                  </m:oMathPara>
                </a14:m>
                <a:endParaRPr lang="en-US" altLang="zh-CN" sz="2400" i="1" dirty="0"/>
              </a:p>
              <a:p>
                <a:pPr marL="0" indent="0" algn="ctr">
                  <a:lnSpc>
                    <a:spcPct val="110000"/>
                  </a:lnSpc>
                  <a:spcBef>
                    <a:spcPts val="0"/>
                  </a:spcBef>
                  <a:buNone/>
                </a:pPr>
                <a14:m>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𝜋</m:t>
                        </m:r>
                      </m:sub>
                    </m:sSub>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1</m:t>
                        </m:r>
                      </m:num>
                      <m:den>
                        <m:r>
                          <a:rPr lang="en-US" altLang="zh-CN" sz="2400" i="1">
                            <a:latin typeface="Cambria Math" panose="02040503050406030204" pitchFamily="18" charset="0"/>
                          </a:rPr>
                          <m:t>𝑁</m:t>
                        </m:r>
                      </m:den>
                    </m:f>
                    <m:nary>
                      <m:naryPr>
                        <m:chr m:val="∑"/>
                        <m:limLoc m:val="undOvr"/>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𝑁</m:t>
                        </m:r>
                      </m:sup>
                      <m:e>
                        <m:d>
                          <m:dPr>
                            <m:begChr m:val="["/>
                            <m:endChr m:val="]"/>
                            <m:ctrlPr>
                              <a:rPr lang="zh-CN" altLang="zh-CN" sz="2400" i="1">
                                <a:latin typeface="Cambria Math" panose="02040503050406030204" pitchFamily="18" charset="0"/>
                              </a:rPr>
                            </m:ctrlPr>
                          </m:dPr>
                          <m:e>
                            <m:r>
                              <a:rPr lang="en-US" altLang="zh-CN" sz="2400" i="1">
                                <a:latin typeface="Cambria Math" panose="02040503050406030204" pitchFamily="18" charset="0"/>
                              </a:rPr>
                              <m:t>𝑟</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𝑠</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rPr>
                              <m:t>+</m:t>
                            </m:r>
                            <m:r>
                              <a:rPr lang="en-US" altLang="zh-CN" sz="2400" i="1">
                                <a:latin typeface="Cambria Math" panose="02040503050406030204" pitchFamily="18" charset="0"/>
                              </a:rPr>
                              <m:t>𝛾</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𝑄</m:t>
                                </m:r>
                              </m:e>
                              <m:sub>
                                <m:r>
                                  <a:rPr lang="en-US" altLang="zh-CN" sz="2400" i="1">
                                    <a:latin typeface="Cambria Math" panose="02040503050406030204" pitchFamily="18" charset="0"/>
                                  </a:rPr>
                                  <m:t>𝜋</m:t>
                                </m:r>
                              </m:sub>
                            </m:sSub>
                            <m:d>
                              <m:dPr>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𝑠</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m:t>
                                    </m:r>
                                  </m:sub>
                                </m:sSub>
                              </m:e>
                            </m:d>
                          </m:e>
                        </m:d>
                      </m:e>
                    </m:nary>
                  </m:oMath>
                </a14:m>
                <a:r>
                  <a:rPr lang="en-US" altLang="zh-CN" sz="2400" dirty="0"/>
                  <a:t>       </a:t>
                </a:r>
                <a:r>
                  <a:rPr lang="zh-CN" altLang="en-US" sz="2400" dirty="0"/>
                  <a:t>（</a:t>
                </a:r>
                <a:r>
                  <a:rPr lang="en-US" altLang="zh-CN" sz="2400" dirty="0"/>
                  <a:t>14</a:t>
                </a:r>
                <a:r>
                  <a:rPr lang="zh-CN" altLang="en-US" sz="2400" dirty="0"/>
                  <a:t>）</a:t>
                </a:r>
                <a:endParaRPr lang="zh-CN" altLang="zh-CN" sz="2400" dirty="0"/>
              </a:p>
              <a:p>
                <a:pPr marL="0" indent="0">
                  <a:lnSpc>
                    <a:spcPct val="150000"/>
                  </a:lnSpc>
                  <a:spcBef>
                    <a:spcPts val="1200"/>
                  </a:spcBef>
                  <a:buNone/>
                </a:pPr>
                <a:r>
                  <a:rPr lang="zh-CN" altLang="zh-CN" sz="2400" b="1" kern="100" dirty="0">
                    <a:effectLst/>
                  </a:rPr>
                  <a:t>对比（</a:t>
                </a:r>
                <a:r>
                  <a:rPr lang="en-US" altLang="zh-CN" sz="2400" b="1" kern="100" dirty="0">
                    <a:effectLst/>
                  </a:rPr>
                  <a:t>13</a:t>
                </a:r>
                <a:r>
                  <a:rPr lang="zh-CN" altLang="zh-CN" sz="2400" b="1" kern="100" dirty="0">
                    <a:effectLst/>
                  </a:rPr>
                  <a:t>）和（</a:t>
                </a:r>
                <a:r>
                  <a:rPr lang="en-US" altLang="zh-CN" sz="2400" b="1" kern="100" dirty="0">
                    <a:effectLst/>
                  </a:rPr>
                  <a:t>14</a:t>
                </a:r>
                <a:r>
                  <a:rPr lang="zh-CN" altLang="zh-CN" sz="2400" b="1" kern="100" dirty="0">
                    <a:effectLst/>
                  </a:rPr>
                  <a:t>），</a:t>
                </a:r>
                <a:r>
                  <a:rPr lang="en-US" altLang="zh-CN" sz="2400" b="1" kern="100" dirty="0">
                    <a:effectLst/>
                  </a:rPr>
                  <a:t>TD</a:t>
                </a:r>
                <a:r>
                  <a:rPr lang="zh-CN" altLang="zh-CN" sz="2400" b="1" kern="100" dirty="0">
                    <a:effectLst/>
                  </a:rPr>
                  <a:t>算法和蒙特卡洛算法不同。后者在估计</a:t>
                </a:r>
                <a:r>
                  <a:rPr lang="en-US" altLang="zh-CN" sz="2400" b="1" kern="100" dirty="0">
                    <a:effectLst/>
                  </a:rPr>
                  <a:t>Q</a:t>
                </a:r>
                <a:r>
                  <a:rPr lang="zh-CN" altLang="zh-CN" sz="2400" b="1" kern="100" dirty="0">
                    <a:effectLst/>
                  </a:rPr>
                  <a:t>值时使用了</a:t>
                </a:r>
                <a:r>
                  <a:rPr lang="zh-CN" altLang="zh-CN" sz="2400" b="1" kern="100" dirty="0">
                    <a:solidFill>
                      <a:srgbClr val="FF0000"/>
                    </a:solidFill>
                    <a:effectLst/>
                  </a:rPr>
                  <a:t>完整序列</a:t>
                </a:r>
                <a:r>
                  <a:rPr lang="zh-CN" altLang="zh-CN" sz="2400" b="1" kern="100" dirty="0">
                    <a:effectLst/>
                  </a:rPr>
                  <a:t>的长期回报，而</a:t>
                </a:r>
                <a:r>
                  <a:rPr lang="en-US" altLang="zh-CN" sz="2400" b="1" kern="100" dirty="0">
                    <a:effectLst/>
                  </a:rPr>
                  <a:t>TD</a:t>
                </a:r>
                <a:r>
                  <a:rPr lang="zh-CN" altLang="zh-CN" sz="2400" b="1" kern="100" dirty="0">
                    <a:effectLst/>
                  </a:rPr>
                  <a:t>算法使用了</a:t>
                </a:r>
                <a:r>
                  <a:rPr lang="zh-CN" altLang="zh-CN" sz="2400" b="1" kern="100" dirty="0">
                    <a:solidFill>
                      <a:srgbClr val="FF0000"/>
                    </a:solidFill>
                    <a:effectLst/>
                  </a:rPr>
                  <a:t>当前回报</a:t>
                </a:r>
                <a:r>
                  <a:rPr lang="zh-CN" altLang="zh-CN" sz="2400" b="1" kern="100" dirty="0">
                    <a:effectLst/>
                  </a:rPr>
                  <a:t>和</a:t>
                </a:r>
                <a:r>
                  <a:rPr lang="zh-CN" altLang="zh-CN" sz="2400" b="1" kern="100" dirty="0">
                    <a:solidFill>
                      <a:srgbClr val="FF0000"/>
                    </a:solidFill>
                    <a:effectLst/>
                  </a:rPr>
                  <a:t>下一时刻的估计值</a:t>
                </a:r>
                <a:r>
                  <a:rPr lang="zh-CN" altLang="zh-CN" sz="2400" b="1" kern="100" dirty="0">
                    <a:effectLst/>
                  </a:rPr>
                  <a:t>。</a:t>
                </a:r>
                <a:endParaRPr lang="zh-CN" altLang="zh-CN" sz="2400" kern="100" dirty="0">
                  <a:effectLst/>
                </a:endParaRPr>
              </a:p>
              <a:p>
                <a:pPr marL="0" indent="0">
                  <a:lnSpc>
                    <a:spcPct val="15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499" y="1467531"/>
                <a:ext cx="11341101" cy="5586412"/>
              </a:xfrm>
              <a:blipFill>
                <a:blip r:embed="rId3"/>
                <a:stretch>
                  <a:fillRect l="-9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0497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6.5</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学习的进一步讨论</a:t>
                </a:r>
                <a:endParaRPr lang="en-US" altLang="zh-CN" sz="2400" b="1" kern="100" dirty="0">
                  <a:solidFill>
                    <a:srgbClr val="0000FF"/>
                  </a:solidFill>
                  <a:effectLst/>
                  <a:latin typeface="+mn-ea"/>
                  <a:cs typeface="Times New Roman" panose="02020603050405020304" pitchFamily="18" charset="0"/>
                </a:endParaRPr>
              </a:p>
              <a:p>
                <a:pPr marL="0" lvl="0" indent="0" algn="just">
                  <a:lnSpc>
                    <a:spcPct val="150000"/>
                  </a:lnSpc>
                  <a:spcBef>
                    <a:spcPts val="0"/>
                  </a:spcBef>
                  <a:buNone/>
                  <a:tabLst>
                    <a:tab pos="457200" algn="l"/>
                  </a:tabLst>
                </a:pPr>
                <a:r>
                  <a:rPr lang="en-US" altLang="zh-CN" sz="2600" b="1" kern="100" dirty="0">
                    <a:solidFill>
                      <a:srgbClr val="C00000"/>
                    </a:solidFill>
                    <a:effectLst/>
                  </a:rPr>
                  <a:t>(4) </a:t>
                </a:r>
                <a:r>
                  <a:rPr lang="zh-CN" altLang="en-US" sz="2600" b="1" kern="100" dirty="0">
                    <a:solidFill>
                      <a:srgbClr val="C00000"/>
                    </a:solidFill>
                    <a:effectLst/>
                  </a:rPr>
                  <a:t>	与时间差分学习算法的关系</a:t>
                </a:r>
                <a:endParaRPr lang="zh-CN" altLang="zh-CN" sz="2600" kern="100" dirty="0">
                  <a:solidFill>
                    <a:srgbClr val="C00000"/>
                  </a:solidFill>
                  <a:effectLst/>
                </a:endParaRPr>
              </a:p>
              <a:p>
                <a:pPr>
                  <a:lnSpc>
                    <a:spcPct val="150000"/>
                  </a:lnSpc>
                  <a:spcBef>
                    <a:spcPts val="0"/>
                  </a:spcBef>
                  <a:buFont typeface="Wingdings" panose="05000000000000000000" pitchFamily="2" charset="2"/>
                  <a:buChar char="u"/>
                </a:pPr>
                <a:r>
                  <a:rPr lang="en-US" altLang="zh-CN" sz="2400" b="1" kern="100" dirty="0">
                    <a:solidFill>
                      <a:srgbClr val="FF0000"/>
                    </a:solidFill>
                    <a:effectLst/>
                  </a:rPr>
                  <a:t> </a:t>
                </a:r>
                <a:r>
                  <a:rPr lang="zh-CN" altLang="en-US" sz="2400" b="1" kern="100" dirty="0">
                    <a:solidFill>
                      <a:srgbClr val="FF0000"/>
                    </a:solidFill>
                  </a:rPr>
                  <a:t>时间差分方法</a:t>
                </a:r>
                <a:endParaRPr lang="en-US" altLang="zh-CN" sz="2400" b="1" kern="100" dirty="0">
                  <a:solidFill>
                    <a:srgbClr val="FF0000"/>
                  </a:solidFill>
                  <a:effectLst/>
                </a:endParaRPr>
              </a:p>
              <a:p>
                <a:pPr marL="0" indent="0">
                  <a:lnSpc>
                    <a:spcPct val="130000"/>
                  </a:lnSpc>
                  <a:buNone/>
                </a:pPr>
                <a:r>
                  <a:rPr lang="zh-CN" altLang="zh-CN" sz="2600" b="1" dirty="0"/>
                  <a:t>公式（</a:t>
                </a:r>
                <a:r>
                  <a:rPr lang="en-US" altLang="zh-CN" sz="2600" b="1" dirty="0"/>
                  <a:t>14</a:t>
                </a:r>
                <a:r>
                  <a:rPr lang="zh-CN" altLang="zh-CN" sz="2600" b="1" dirty="0"/>
                  <a:t>）可以进一步整理为：</a:t>
                </a:r>
                <a:endParaRPr lang="zh-CN" altLang="zh-CN" sz="2600" dirty="0"/>
              </a:p>
              <a:p>
                <a:pPr marL="0" indent="0">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600" i="1">
                              <a:latin typeface="Cambria Math" panose="02040503050406030204" pitchFamily="18" charset="0"/>
                            </a:rPr>
                          </m:ctrlPr>
                        </m:sSubPr>
                        <m:e>
                          <m:r>
                            <a:rPr lang="en-US" altLang="zh-CN" sz="2600" i="1">
                              <a:latin typeface="Cambria Math" panose="02040503050406030204" pitchFamily="18" charset="0"/>
                            </a:rPr>
                            <m:t>𝑄</m:t>
                          </m:r>
                        </m:e>
                        <m:sub>
                          <m:r>
                            <a:rPr lang="en-US" altLang="zh-CN" sz="2600" i="1">
                              <a:latin typeface="Cambria Math" panose="02040503050406030204" pitchFamily="18" charset="0"/>
                            </a:rPr>
                            <m:t>𝜋</m:t>
                          </m:r>
                        </m:sub>
                      </m:sSub>
                      <m:d>
                        <m:dPr>
                          <m:ctrlPr>
                            <a:rPr lang="zh-CN" altLang="zh-CN" sz="2600" i="1">
                              <a:latin typeface="Cambria Math" panose="02040503050406030204" pitchFamily="18" charset="0"/>
                            </a:rPr>
                          </m:ctrlPr>
                        </m:dPr>
                        <m:e>
                          <m:r>
                            <a:rPr lang="en-US" altLang="zh-CN" sz="2600" i="1">
                              <a:latin typeface="Cambria Math" panose="02040503050406030204" pitchFamily="18" charset="0"/>
                            </a:rPr>
                            <m:t>𝑠</m:t>
                          </m:r>
                          <m:r>
                            <a:rPr lang="en-US" altLang="zh-CN" sz="2600" i="1">
                              <a:latin typeface="Cambria Math" panose="02040503050406030204" pitchFamily="18" charset="0"/>
                            </a:rPr>
                            <m:t>,</m:t>
                          </m:r>
                          <m:r>
                            <a:rPr lang="en-US" altLang="zh-CN" sz="2600" i="1">
                              <a:latin typeface="Cambria Math" panose="02040503050406030204" pitchFamily="18" charset="0"/>
                            </a:rPr>
                            <m:t>𝑎</m:t>
                          </m:r>
                        </m:e>
                      </m:d>
                      <m:r>
                        <a:rPr lang="en-US" altLang="zh-CN" sz="2600" i="1">
                          <a:latin typeface="Cambria Math" panose="02040503050406030204" pitchFamily="18" charset="0"/>
                        </a:rPr>
                        <m:t>=</m:t>
                      </m:r>
                      <m:r>
                        <a:rPr lang="en-US" altLang="zh-CN" sz="2600" i="1">
                          <a:latin typeface="Cambria Math" panose="02040503050406030204" pitchFamily="18" charset="0"/>
                        </a:rPr>
                        <m:t>𝑟</m:t>
                      </m:r>
                      <m:d>
                        <m:dPr>
                          <m:ctrlPr>
                            <a:rPr lang="zh-CN" altLang="zh-CN" sz="2600" i="1">
                              <a:latin typeface="Cambria Math" panose="02040503050406030204" pitchFamily="18" charset="0"/>
                            </a:rPr>
                          </m:ctrlPr>
                        </m:dPr>
                        <m:e>
                          <m:r>
                            <a:rPr lang="en-US" altLang="zh-CN" sz="2600" i="1">
                              <a:latin typeface="Cambria Math" panose="02040503050406030204" pitchFamily="18" charset="0"/>
                            </a:rPr>
                            <m:t>𝑠</m:t>
                          </m:r>
                          <m:r>
                            <a:rPr lang="en-US" altLang="zh-CN" sz="2600" i="1">
                              <a:latin typeface="Cambria Math" panose="02040503050406030204" pitchFamily="18" charset="0"/>
                            </a:rPr>
                            <m:t>,</m:t>
                          </m:r>
                          <m:r>
                            <a:rPr lang="en-US" altLang="zh-CN" sz="2600" i="1">
                              <a:latin typeface="Cambria Math" panose="02040503050406030204" pitchFamily="18" charset="0"/>
                            </a:rPr>
                            <m:t>𝑎</m:t>
                          </m:r>
                        </m:e>
                      </m:d>
                      <m:r>
                        <a:rPr lang="en-US" altLang="zh-CN" sz="2600" i="1">
                          <a:latin typeface="Cambria Math" panose="02040503050406030204" pitchFamily="18" charset="0"/>
                        </a:rPr>
                        <m:t>+</m:t>
                      </m:r>
                      <m:r>
                        <a:rPr lang="en-US" altLang="zh-CN" sz="2600" i="1">
                          <a:latin typeface="Cambria Math" panose="02040503050406030204" pitchFamily="18" charset="0"/>
                        </a:rPr>
                        <m:t>𝛾</m:t>
                      </m:r>
                      <m:f>
                        <m:fPr>
                          <m:ctrlPr>
                            <a:rPr lang="zh-CN" altLang="zh-CN" sz="2600" i="1">
                              <a:latin typeface="Cambria Math" panose="02040503050406030204" pitchFamily="18" charset="0"/>
                            </a:rPr>
                          </m:ctrlPr>
                        </m:fPr>
                        <m:num>
                          <m:r>
                            <a:rPr lang="en-US" altLang="zh-CN" sz="2600" i="1">
                              <a:latin typeface="Cambria Math" panose="02040503050406030204" pitchFamily="18" charset="0"/>
                            </a:rPr>
                            <m:t>1</m:t>
                          </m:r>
                        </m:num>
                        <m:den>
                          <m:r>
                            <a:rPr lang="en-US" altLang="zh-CN" sz="2600" i="1">
                              <a:latin typeface="Cambria Math" panose="02040503050406030204" pitchFamily="18" charset="0"/>
                            </a:rPr>
                            <m:t>𝑁</m:t>
                          </m:r>
                        </m:den>
                      </m:f>
                      <m:nary>
                        <m:naryPr>
                          <m:chr m:val="∑"/>
                          <m:limLoc m:val="undOvr"/>
                          <m:ctrlPr>
                            <a:rPr lang="zh-CN" altLang="zh-CN" sz="2600" i="1">
                              <a:latin typeface="Cambria Math" panose="02040503050406030204" pitchFamily="18" charset="0"/>
                            </a:rPr>
                          </m:ctrlPr>
                        </m:naryPr>
                        <m:sub>
                          <m:r>
                            <a:rPr lang="en-US" altLang="zh-CN" sz="2600" i="1">
                              <a:latin typeface="Cambria Math" panose="02040503050406030204" pitchFamily="18" charset="0"/>
                            </a:rPr>
                            <m:t>𝑖</m:t>
                          </m:r>
                          <m:r>
                            <a:rPr lang="en-US" altLang="zh-CN" sz="2600" i="1">
                              <a:latin typeface="Cambria Math" panose="02040503050406030204" pitchFamily="18" charset="0"/>
                            </a:rPr>
                            <m:t>=1</m:t>
                          </m:r>
                        </m:sub>
                        <m:sup>
                          <m:r>
                            <a:rPr lang="en-US" altLang="zh-CN" sz="2600" i="1">
                              <a:latin typeface="Cambria Math" panose="02040503050406030204" pitchFamily="18" charset="0"/>
                            </a:rPr>
                            <m:t>𝑁</m:t>
                          </m:r>
                        </m:sup>
                        <m:e>
                          <m:sSub>
                            <m:sSubPr>
                              <m:ctrlPr>
                                <a:rPr lang="zh-CN" altLang="zh-CN" sz="2600" i="1">
                                  <a:latin typeface="Cambria Math" panose="02040503050406030204" pitchFamily="18" charset="0"/>
                                </a:rPr>
                              </m:ctrlPr>
                            </m:sSubPr>
                            <m:e>
                              <m:r>
                                <a:rPr lang="en-US" altLang="zh-CN" sz="2600" i="1">
                                  <a:latin typeface="Cambria Math" panose="02040503050406030204" pitchFamily="18" charset="0"/>
                                </a:rPr>
                                <m:t>𝑄</m:t>
                              </m:r>
                            </m:e>
                            <m:sub>
                              <m:r>
                                <a:rPr lang="en-US" altLang="zh-CN" sz="2600" i="1">
                                  <a:latin typeface="Cambria Math" panose="02040503050406030204" pitchFamily="18" charset="0"/>
                                </a:rPr>
                                <m:t>𝜋</m:t>
                              </m:r>
                            </m:sub>
                          </m:sSub>
                          <m:d>
                            <m:dPr>
                              <m:ctrlPr>
                                <a:rPr lang="zh-CN" altLang="zh-CN" sz="2600" i="1">
                                  <a:latin typeface="Cambria Math" panose="02040503050406030204" pitchFamily="18" charset="0"/>
                                </a:rPr>
                              </m:ctrlPr>
                            </m:dPr>
                            <m:e>
                              <m:sSub>
                                <m:sSubPr>
                                  <m:ctrlPr>
                                    <a:rPr lang="zh-CN" altLang="zh-CN" sz="2600" i="1">
                                      <a:latin typeface="Cambria Math" panose="02040503050406030204" pitchFamily="18" charset="0"/>
                                    </a:rPr>
                                  </m:ctrlPr>
                                </m:sSubPr>
                                <m:e>
                                  <m:r>
                                    <a:rPr lang="en-US" altLang="zh-CN" sz="2600" i="1">
                                      <a:latin typeface="Cambria Math" panose="02040503050406030204" pitchFamily="18" charset="0"/>
                                    </a:rPr>
                                    <m:t>𝑠</m:t>
                                  </m:r>
                                </m:e>
                                <m:sub>
                                  <m:r>
                                    <a:rPr lang="en-US" altLang="zh-CN" sz="2600" i="1">
                                      <a:latin typeface="Cambria Math" panose="02040503050406030204" pitchFamily="18" charset="0"/>
                                    </a:rPr>
                                    <m:t>𝑖</m:t>
                                  </m:r>
                                </m:sub>
                              </m:sSub>
                              <m:r>
                                <a:rPr lang="en-US" altLang="zh-CN" sz="2600" i="1">
                                  <a:latin typeface="Cambria Math" panose="02040503050406030204" pitchFamily="18" charset="0"/>
                                </a:rPr>
                                <m:t>,</m:t>
                              </m:r>
                              <m:sSub>
                                <m:sSubPr>
                                  <m:ctrlPr>
                                    <a:rPr lang="zh-CN" altLang="zh-CN" sz="2600" i="1">
                                      <a:latin typeface="Cambria Math" panose="02040503050406030204" pitchFamily="18" charset="0"/>
                                    </a:rPr>
                                  </m:ctrlPr>
                                </m:sSubPr>
                                <m:e>
                                  <m:r>
                                    <a:rPr lang="en-US" altLang="zh-CN" sz="2600" i="1">
                                      <a:latin typeface="Cambria Math" panose="02040503050406030204" pitchFamily="18" charset="0"/>
                                    </a:rPr>
                                    <m:t>𝑎</m:t>
                                  </m:r>
                                </m:e>
                                <m:sub>
                                  <m:r>
                                    <a:rPr lang="en-US" altLang="zh-CN" sz="2600" i="1">
                                      <a:latin typeface="Cambria Math" panose="02040503050406030204" pitchFamily="18" charset="0"/>
                                    </a:rPr>
                                    <m:t>𝑖</m:t>
                                  </m:r>
                                </m:sub>
                              </m:sSub>
                            </m:e>
                          </m:d>
                        </m:e>
                      </m:nary>
                      <m:r>
                        <a:rPr lang="en-US" altLang="zh-CN" sz="2600" i="1">
                          <a:latin typeface="Cambria Math" panose="02040503050406030204" pitchFamily="18" charset="0"/>
                        </a:rPr>
                        <m:t>                     (15)</m:t>
                      </m:r>
                    </m:oMath>
                  </m:oMathPara>
                </a14:m>
                <a:endParaRPr lang="zh-CN" altLang="zh-CN" sz="2600" dirty="0"/>
              </a:p>
              <a:p>
                <a:pPr marL="0" indent="0">
                  <a:lnSpc>
                    <a:spcPct val="130000"/>
                  </a:lnSpc>
                  <a:spcBef>
                    <a:spcPts val="600"/>
                  </a:spcBef>
                  <a:buNone/>
                </a:pPr>
                <a:r>
                  <a:rPr lang="zh-CN" altLang="zh-CN" sz="2600" b="1" kern="100" dirty="0">
                    <a:effectLst/>
                  </a:rPr>
                  <a:t>回忆公式（</a:t>
                </a:r>
                <a:r>
                  <a:rPr lang="en-US" altLang="zh-CN" sz="2600" b="1" kern="100" dirty="0">
                    <a:effectLst/>
                  </a:rPr>
                  <a:t>8</a:t>
                </a:r>
                <a:r>
                  <a:rPr lang="zh-CN" altLang="zh-CN" sz="2600" b="1" kern="100" dirty="0">
                    <a:effectLst/>
                  </a:rPr>
                  <a:t>），对照公式（</a:t>
                </a:r>
                <a:r>
                  <a:rPr lang="en-US" altLang="zh-CN" sz="2600" b="1" kern="100" dirty="0">
                    <a:effectLst/>
                  </a:rPr>
                  <a:t>15</a:t>
                </a:r>
                <a:r>
                  <a:rPr lang="zh-CN" altLang="zh-CN" sz="2600" b="1" kern="100" dirty="0">
                    <a:effectLst/>
                  </a:rPr>
                  <a:t>），可见</a:t>
                </a:r>
                <a:r>
                  <a:rPr lang="en-US" altLang="zh-CN" sz="2600" b="1" kern="100" dirty="0">
                    <a:effectLst/>
                  </a:rPr>
                  <a:t>Q</a:t>
                </a:r>
                <a:r>
                  <a:rPr lang="zh-CN" altLang="zh-CN" sz="2600" b="1" kern="100" dirty="0">
                    <a:effectLst/>
                  </a:rPr>
                  <a:t>算法是一种特殊的</a:t>
                </a:r>
                <a:r>
                  <a:rPr lang="en-US" altLang="zh-CN" sz="2600" b="1" kern="100" dirty="0">
                    <a:effectLst/>
                  </a:rPr>
                  <a:t>TD</a:t>
                </a:r>
                <a:r>
                  <a:rPr lang="zh-CN" altLang="zh-CN" sz="2600" b="1" kern="100" dirty="0">
                    <a:effectLst/>
                  </a:rPr>
                  <a:t>算法。</a:t>
                </a:r>
                <a:endParaRPr lang="en-US" altLang="zh-CN" sz="2600" b="1" i="1" kern="100" dirty="0"/>
              </a:p>
              <a:p>
                <a:pPr marL="0" indent="0" algn="ctr">
                  <a:lnSpc>
                    <a:spcPct val="130000"/>
                  </a:lnSpc>
                  <a:spcBef>
                    <a:spcPts val="600"/>
                  </a:spcBef>
                  <a:buNone/>
                </a:pPr>
                <a14:m>
                  <m:oMath xmlns:m="http://schemas.openxmlformats.org/officeDocument/2006/math">
                    <m:acc>
                      <m:accPr>
                        <m:chr m:val="̂"/>
                        <m:ctrlPr>
                          <a:rPr lang="zh-CN" altLang="en-US" sz="2600" b="1" i="1" kern="100" smtClean="0">
                            <a:latin typeface="Cambria Math" panose="02040503050406030204" pitchFamily="18" charset="0"/>
                          </a:rPr>
                        </m:ctrlPr>
                      </m:accPr>
                      <m:e>
                        <m:r>
                          <a:rPr lang="en-US" altLang="zh-CN" sz="2600" b="1" i="1" kern="100">
                            <a:latin typeface="Cambria Math" panose="02040503050406030204" pitchFamily="18" charset="0"/>
                          </a:rPr>
                          <m:t>𝑸</m:t>
                        </m:r>
                      </m:e>
                    </m:acc>
                    <m:r>
                      <a:rPr lang="en-US" altLang="zh-CN" sz="2600" b="1" i="1" kern="100">
                        <a:effectLst/>
                        <a:latin typeface="Cambria Math" panose="02040503050406030204" pitchFamily="18" charset="0"/>
                        <a:cs typeface="Times New Roman" panose="02020603050405020304" pitchFamily="18" charset="0"/>
                      </a:rPr>
                      <m:t>(</m:t>
                    </m:r>
                    <m:r>
                      <a:rPr lang="en-US" altLang="zh-CN" sz="2600" b="1" i="1" kern="100">
                        <a:effectLst/>
                        <a:latin typeface="Cambria Math" panose="02040503050406030204" pitchFamily="18" charset="0"/>
                        <a:cs typeface="Times New Roman" panose="02020603050405020304" pitchFamily="18" charset="0"/>
                      </a:rPr>
                      <m:t>𝒔</m:t>
                    </m:r>
                    <m:r>
                      <a:rPr lang="en-US" altLang="zh-CN" sz="2600" b="1" i="1" kern="100">
                        <a:effectLst/>
                        <a:latin typeface="Cambria Math" panose="02040503050406030204" pitchFamily="18" charset="0"/>
                        <a:cs typeface="Times New Roman" panose="02020603050405020304" pitchFamily="18" charset="0"/>
                      </a:rPr>
                      <m:t>,</m:t>
                    </m:r>
                    <m:r>
                      <a:rPr lang="en-US" altLang="zh-CN" sz="2600" b="1" i="1" kern="100">
                        <a:effectLst/>
                        <a:latin typeface="Cambria Math" panose="02040503050406030204" pitchFamily="18" charset="0"/>
                        <a:cs typeface="Times New Roman" panose="02020603050405020304" pitchFamily="18" charset="0"/>
                      </a:rPr>
                      <m:t>𝒂</m:t>
                    </m:r>
                    <m:r>
                      <a:rPr lang="en-US" altLang="zh-CN" sz="2600" b="1" i="1" kern="100">
                        <a:effectLst/>
                        <a:latin typeface="Cambria Math" panose="02040503050406030204" pitchFamily="18" charset="0"/>
                        <a:cs typeface="Times New Roman" panose="02020603050405020304" pitchFamily="18" charset="0"/>
                      </a:rPr>
                      <m:t>)=</m:t>
                    </m:r>
                    <m:r>
                      <a:rPr lang="en-US" altLang="zh-CN" sz="2600" b="1" i="1" kern="100">
                        <a:effectLst/>
                        <a:latin typeface="Cambria Math" panose="02040503050406030204" pitchFamily="18" charset="0"/>
                        <a:cs typeface="Times New Roman" panose="02020603050405020304" pitchFamily="18" charset="0"/>
                      </a:rPr>
                      <m:t>𝒓</m:t>
                    </m:r>
                    <m:r>
                      <a:rPr lang="en-US" altLang="zh-CN" sz="2600" b="1" i="1" kern="100">
                        <a:effectLst/>
                        <a:latin typeface="Cambria Math" panose="02040503050406030204" pitchFamily="18" charset="0"/>
                        <a:cs typeface="Times New Roman" panose="02020603050405020304" pitchFamily="18" charset="0"/>
                      </a:rPr>
                      <m:t>+</m:t>
                    </m:r>
                    <m:r>
                      <a:rPr lang="en-US" altLang="zh-CN" sz="2600" b="1" i="1" kern="100">
                        <a:effectLst/>
                        <a:latin typeface="Cambria Math" panose="02040503050406030204" pitchFamily="18" charset="0"/>
                        <a:cs typeface="Times New Roman" panose="02020603050405020304" pitchFamily="18" charset="0"/>
                      </a:rPr>
                      <m:t>𝜸</m:t>
                    </m:r>
                    <m:limLow>
                      <m:limLowPr>
                        <m:ctrlPr>
                          <a:rPr lang="zh-CN" altLang="zh-CN" sz="2600" b="1" i="1">
                            <a:effectLst/>
                            <a:latin typeface="Cambria Math" panose="02040503050406030204" pitchFamily="18" charset="0"/>
                          </a:rPr>
                        </m:ctrlPr>
                      </m:limLowPr>
                      <m:e>
                        <m:r>
                          <a:rPr lang="en-US" altLang="zh-CN" sz="2600" b="1" i="1" kern="100">
                            <a:effectLst/>
                            <a:latin typeface="Cambria Math" panose="02040503050406030204" pitchFamily="18" charset="0"/>
                            <a:cs typeface="Times New Roman" panose="02020603050405020304" pitchFamily="18" charset="0"/>
                          </a:rPr>
                          <m:t>𝒎𝒂𝒙</m:t>
                        </m:r>
                        <m:r>
                          <a:rPr lang="en-US" altLang="zh-CN" sz="2600" b="1" i="1" kern="100" smtClean="0">
                            <a:effectLst/>
                            <a:latin typeface="Cambria Math" panose="02040503050406030204" pitchFamily="18" charset="0"/>
                            <a:cs typeface="Times New Roman" panose="02020603050405020304" pitchFamily="18" charset="0"/>
                          </a:rPr>
                          <m:t> </m:t>
                        </m:r>
                      </m:e>
                      <m:lim>
                        <m:r>
                          <a:rPr lang="en-US" altLang="zh-CN" sz="2600" b="1" i="1" kern="100">
                            <a:effectLst/>
                            <a:latin typeface="Cambria Math" panose="02040503050406030204" pitchFamily="18" charset="0"/>
                            <a:cs typeface="Times New Roman" panose="02020603050405020304" pitchFamily="18" charset="0"/>
                          </a:rPr>
                          <m:t>𝒂</m:t>
                        </m:r>
                        <m:r>
                          <a:rPr lang="en-US" altLang="zh-CN" sz="2600" b="1" i="1" kern="100">
                            <a:effectLst/>
                            <a:latin typeface="Cambria Math" panose="02040503050406030204" pitchFamily="18" charset="0"/>
                            <a:cs typeface="Times New Roman" panose="02020603050405020304" pitchFamily="18" charset="0"/>
                          </a:rPr>
                          <m:t>′</m:t>
                        </m:r>
                      </m:lim>
                    </m:limLow>
                    <m:acc>
                      <m:accPr>
                        <m:chr m:val="̂"/>
                        <m:ctrlPr>
                          <a:rPr lang="zh-CN" altLang="en-US" sz="2600" b="1" i="1" kern="100">
                            <a:latin typeface="Cambria Math" panose="02040503050406030204" pitchFamily="18" charset="0"/>
                          </a:rPr>
                        </m:ctrlPr>
                      </m:accPr>
                      <m:e>
                        <m:r>
                          <a:rPr lang="en-US" altLang="zh-CN" sz="2600" b="1" i="1" kern="100">
                            <a:latin typeface="Cambria Math" panose="02040503050406030204" pitchFamily="18" charset="0"/>
                          </a:rPr>
                          <m:t>𝑸</m:t>
                        </m:r>
                      </m:e>
                    </m:acc>
                    <m:r>
                      <a:rPr lang="en-US" altLang="zh-CN" sz="2600" b="1" i="1" kern="100">
                        <a:effectLst/>
                        <a:latin typeface="Cambria Math" panose="02040503050406030204" pitchFamily="18" charset="0"/>
                        <a:cs typeface="Times New Roman" panose="02020603050405020304" pitchFamily="18" charset="0"/>
                      </a:rPr>
                      <m:t>(</m:t>
                    </m:r>
                    <m:r>
                      <a:rPr lang="en-US" altLang="zh-CN" sz="2600" b="1" i="1" kern="100">
                        <a:effectLst/>
                        <a:latin typeface="Cambria Math" panose="02040503050406030204" pitchFamily="18" charset="0"/>
                        <a:cs typeface="Times New Roman" panose="02020603050405020304" pitchFamily="18" charset="0"/>
                      </a:rPr>
                      <m:t>𝒔</m:t>
                    </m:r>
                    <m:r>
                      <a:rPr lang="en-US" altLang="zh-CN" sz="2600" b="1" i="1" kern="100">
                        <a:effectLst/>
                        <a:latin typeface="Cambria Math" panose="02040503050406030204" pitchFamily="18" charset="0"/>
                        <a:cs typeface="Times New Roman" panose="02020603050405020304" pitchFamily="18" charset="0"/>
                      </a:rPr>
                      <m:t>′,</m:t>
                    </m:r>
                    <m:r>
                      <a:rPr lang="en-US" altLang="zh-CN" sz="2600" b="1" i="1" kern="100">
                        <a:effectLst/>
                        <a:latin typeface="Cambria Math" panose="02040503050406030204" pitchFamily="18" charset="0"/>
                        <a:cs typeface="Times New Roman" panose="02020603050405020304" pitchFamily="18" charset="0"/>
                      </a:rPr>
                      <m:t>𝒂</m:t>
                    </m:r>
                    <m:r>
                      <a:rPr lang="en-US" altLang="zh-CN" sz="2600" b="1" i="1" kern="100">
                        <a:effectLst/>
                        <a:latin typeface="Cambria Math" panose="02040503050406030204" pitchFamily="18" charset="0"/>
                        <a:cs typeface="Times New Roman" panose="02020603050405020304" pitchFamily="18" charset="0"/>
                      </a:rPr>
                      <m:t>′)</m:t>
                    </m:r>
                  </m:oMath>
                </a14:m>
                <a:r>
                  <a:rPr lang="zh-CN" altLang="zh-CN" sz="2600" b="1" dirty="0"/>
                  <a:t> （</a:t>
                </a:r>
                <a:r>
                  <a:rPr lang="en-US" altLang="zh-CN" sz="2600" b="1" dirty="0"/>
                  <a:t>8</a:t>
                </a:r>
                <a:r>
                  <a:rPr lang="zh-CN" altLang="zh-CN" sz="2600" b="1" dirty="0"/>
                  <a:t>）</a:t>
                </a:r>
                <a:endParaRPr lang="en-US" altLang="zh-CN" sz="2600" b="1" kern="100" dirty="0">
                  <a:effectLst/>
                  <a:cs typeface="Times New Roman" panose="02020603050405020304" pitchFamily="18" charset="0"/>
                </a:endParaRPr>
              </a:p>
              <a:p>
                <a:pPr marL="0" indent="0">
                  <a:lnSpc>
                    <a:spcPct val="15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499" y="1467531"/>
                <a:ext cx="11406415" cy="5586412"/>
              </a:xfrm>
              <a:blipFill>
                <a:blip r:embed="rId3"/>
                <a:stretch>
                  <a:fillRect l="-9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27481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6.5</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学习的进一步讨论</a:t>
                </a:r>
                <a:endParaRPr lang="en-US" altLang="zh-CN" sz="2400" b="1" kern="100" dirty="0">
                  <a:solidFill>
                    <a:srgbClr val="0000FF"/>
                  </a:solidFill>
                  <a:effectLst/>
                  <a:latin typeface="+mn-ea"/>
                  <a:cs typeface="Times New Roman" panose="02020603050405020304" pitchFamily="18" charset="0"/>
                </a:endParaRPr>
              </a:p>
              <a:p>
                <a:pPr marL="0" lvl="0" indent="0" algn="just">
                  <a:lnSpc>
                    <a:spcPct val="150000"/>
                  </a:lnSpc>
                  <a:spcBef>
                    <a:spcPts val="0"/>
                  </a:spcBef>
                  <a:buNone/>
                  <a:tabLst>
                    <a:tab pos="457200" algn="l"/>
                  </a:tabLst>
                </a:pPr>
                <a:r>
                  <a:rPr lang="en-US" altLang="zh-CN" sz="2600" b="1" kern="100" dirty="0">
                    <a:solidFill>
                      <a:srgbClr val="C00000"/>
                    </a:solidFill>
                    <a:effectLst/>
                  </a:rPr>
                  <a:t>(4) </a:t>
                </a:r>
                <a:r>
                  <a:rPr lang="zh-CN" altLang="en-US" sz="2600" b="1" kern="100" dirty="0">
                    <a:solidFill>
                      <a:srgbClr val="C00000"/>
                    </a:solidFill>
                    <a:effectLst/>
                  </a:rPr>
                  <a:t>	与时间差分学习算法的关系</a:t>
                </a:r>
                <a:endParaRPr lang="zh-CN" altLang="zh-CN" sz="2600" kern="100" dirty="0">
                  <a:solidFill>
                    <a:srgbClr val="C00000"/>
                  </a:solidFill>
                  <a:effectLst/>
                </a:endParaRPr>
              </a:p>
              <a:p>
                <a:pPr>
                  <a:lnSpc>
                    <a:spcPct val="150000"/>
                  </a:lnSpc>
                  <a:spcBef>
                    <a:spcPts val="0"/>
                  </a:spcBef>
                  <a:buFont typeface="Wingdings" panose="05000000000000000000" pitchFamily="2" charset="2"/>
                  <a:buChar char="u"/>
                </a:pPr>
                <a:r>
                  <a:rPr lang="en-US" altLang="zh-CN" sz="2400" b="1" kern="100" dirty="0">
                    <a:solidFill>
                      <a:srgbClr val="FF0000"/>
                    </a:solidFill>
                    <a:effectLst/>
                  </a:rPr>
                  <a:t> </a:t>
                </a:r>
                <a:r>
                  <a:rPr lang="zh-CN" altLang="en-US" sz="2400" b="1" kern="100" dirty="0">
                    <a:solidFill>
                      <a:srgbClr val="FF0000"/>
                    </a:solidFill>
                  </a:rPr>
                  <a:t>时间差分方法</a:t>
                </a:r>
                <a:endParaRPr lang="en-US" altLang="zh-CN" sz="2400" b="1" kern="100" dirty="0">
                  <a:solidFill>
                    <a:srgbClr val="FF0000"/>
                  </a:solidFill>
                  <a:effectLst/>
                </a:endParaRPr>
              </a:p>
              <a:p>
                <a:pPr indent="0" algn="just">
                  <a:lnSpc>
                    <a:spcPct val="100000"/>
                  </a:lnSpc>
                  <a:spcBef>
                    <a:spcPts val="600"/>
                  </a:spcBef>
                  <a:buNone/>
                </a:pPr>
                <a:r>
                  <a:rPr lang="zh-CN" altLang="zh-CN" sz="2400" b="1" kern="100" dirty="0">
                    <a:effectLst/>
                  </a:rPr>
                  <a:t>考虑一步的回报：</a:t>
                </a:r>
                <a:endParaRPr lang="zh-CN" altLang="zh-CN" sz="2400" kern="100" dirty="0">
                  <a:effectLst/>
                </a:endParaRPr>
              </a:p>
              <a:p>
                <a:pPr indent="0" algn="ctr">
                  <a:lnSpc>
                    <a:spcPct val="100000"/>
                  </a:lnSpc>
                  <a:spcBef>
                    <a:spcPts val="600"/>
                  </a:spcBef>
                  <a:buNone/>
                </a:pPr>
                <a14:m>
                  <m:oMathPara xmlns:m="http://schemas.openxmlformats.org/officeDocument/2006/math">
                    <m:oMathParaPr>
                      <m:jc m:val="centerGroup"/>
                    </m:oMathParaPr>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r>
                            <a:rPr lang="en-US" altLang="zh-CN" sz="2400" b="1" i="1" kern="100">
                              <a:effectLst/>
                              <a:latin typeface="Cambria Math" panose="02040503050406030204" pitchFamily="18" charset="0"/>
                            </a:rPr>
                            <m:t>)</m:t>
                          </m:r>
                        </m:sup>
                      </m:sSup>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𝜸</m:t>
                      </m:r>
                      <m:limLow>
                        <m:limLowPr>
                          <m:ctrlPr>
                            <a:rPr lang="zh-CN" altLang="zh-CN" sz="2400" b="1" i="1" kern="100">
                              <a:effectLst/>
                              <a:latin typeface="Cambria Math" panose="02040503050406030204" pitchFamily="18" charset="0"/>
                            </a:rPr>
                          </m:ctrlPr>
                        </m:limLowPr>
                        <m:e>
                          <m:r>
                            <a:rPr lang="en-US" altLang="zh-CN" sz="2400" b="1" i="1" kern="100">
                              <a:effectLst/>
                              <a:latin typeface="Cambria Math" panose="02040503050406030204" pitchFamily="18" charset="0"/>
                            </a:rPr>
                            <m:t>𝒎𝒂𝒙</m:t>
                          </m:r>
                        </m:e>
                        <m:lim>
                          <m:r>
                            <a:rPr lang="en-US" altLang="zh-CN" sz="2400" b="1" i="1" kern="100">
                              <a:effectLst/>
                              <a:latin typeface="Cambria Math" panose="02040503050406030204" pitchFamily="18" charset="0"/>
                            </a:rPr>
                            <m:t>𝒂</m:t>
                          </m:r>
                        </m:lim>
                      </m:limLow>
                      <m:limUpp>
                        <m:limUppPr>
                          <m:ctrlPr>
                            <a:rPr lang="zh-CN" altLang="zh-CN" sz="2400" b="1" i="1" kern="100">
                              <a:effectLst/>
                              <a:latin typeface="Cambria Math" panose="02040503050406030204" pitchFamily="18" charset="0"/>
                            </a:rPr>
                          </m:ctrlPr>
                        </m:limUppPr>
                        <m:e>
                          <m:r>
                            <a:rPr lang="en-US" altLang="zh-CN" sz="2400" b="1" i="1" kern="100">
                              <a:effectLst/>
                              <a:latin typeface="Cambria Math" panose="02040503050406030204" pitchFamily="18" charset="0"/>
                            </a:rPr>
                            <m:t>𝑸</m:t>
                          </m:r>
                          <m:r>
                            <a:rPr lang="en-US" altLang="zh-CN" sz="2400" b="1" i="1" kern="100">
                              <a:effectLst/>
                              <a:latin typeface="Cambria Math" panose="02040503050406030204" pitchFamily="18" charset="0"/>
                            </a:rPr>
                            <m:t>(</m:t>
                          </m:r>
                        </m:e>
                        <m:lim>
                          <m:r>
                            <a:rPr lang="zh-CN" altLang="zh-CN" sz="2400" b="1" i="1" kern="100">
                              <a:effectLst/>
                              <a:latin typeface="Cambria Math" panose="02040503050406030204" pitchFamily="18" charset="0"/>
                              <a:cs typeface="宋体" panose="02010600030101010101" pitchFamily="2" charset="-122"/>
                            </a:rPr>
                            <m:t>∧</m:t>
                          </m:r>
                        </m:lim>
                      </m:limUpp>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sSub>
                      <m:r>
                        <a:rPr lang="en-US" altLang="zh-CN" sz="2400" b="1" i="1" kern="100">
                          <a:effectLst/>
                          <a:latin typeface="Cambria Math" panose="02040503050406030204" pitchFamily="18" charset="0"/>
                        </a:rPr>
                        <m:t>)]</m:t>
                      </m:r>
                    </m:oMath>
                  </m:oMathPara>
                </a14:m>
                <a:endParaRPr lang="zh-CN" altLang="zh-CN" sz="2400" kern="100" dirty="0">
                  <a:effectLst/>
                </a:endParaRPr>
              </a:p>
              <a:p>
                <a:pPr indent="0" algn="just">
                  <a:lnSpc>
                    <a:spcPct val="100000"/>
                  </a:lnSpc>
                  <a:spcBef>
                    <a:spcPts val="600"/>
                  </a:spcBef>
                  <a:buNone/>
                </a:pPr>
                <a:r>
                  <a:rPr lang="zh-CN" altLang="zh-CN" sz="2400" b="1" kern="100" dirty="0">
                    <a:effectLst/>
                  </a:rPr>
                  <a:t>考虑两步的回报：</a:t>
                </a:r>
                <a:endParaRPr lang="zh-CN" altLang="zh-CN" sz="2400" kern="100" dirty="0">
                  <a:effectLst/>
                </a:endParaRPr>
              </a:p>
              <a:p>
                <a:pPr indent="0" algn="ctr">
                  <a:lnSpc>
                    <a:spcPct val="100000"/>
                  </a:lnSpc>
                  <a:spcBef>
                    <a:spcPts val="600"/>
                  </a:spcBef>
                  <a:buNone/>
                </a:pPr>
                <a14:m>
                  <m:oMathPara xmlns:m="http://schemas.openxmlformats.org/officeDocument/2006/math">
                    <m:oMathParaPr>
                      <m:jc m:val="centerGroup"/>
                    </m:oMathParaPr>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𝟐</m:t>
                          </m:r>
                          <m:r>
                            <a:rPr lang="en-US" altLang="zh-CN" sz="2400" b="1" i="1" kern="100">
                              <a:effectLst/>
                              <a:latin typeface="Cambria Math" panose="02040503050406030204" pitchFamily="18" charset="0"/>
                            </a:rPr>
                            <m:t>)</m:t>
                          </m:r>
                        </m:sup>
                      </m:sSup>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𝜸</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𝜸</m:t>
                          </m:r>
                        </m:e>
                        <m:sup>
                          <m:r>
                            <a:rPr lang="en-US" altLang="zh-CN" sz="2400" b="1" i="1" kern="100">
                              <a:effectLst/>
                              <a:latin typeface="Cambria Math" panose="02040503050406030204" pitchFamily="18" charset="0"/>
                            </a:rPr>
                            <m:t>𝟐</m:t>
                          </m:r>
                        </m:sup>
                      </m:sSup>
                      <m:limLow>
                        <m:limLowPr>
                          <m:ctrlPr>
                            <a:rPr lang="zh-CN" altLang="zh-CN" sz="2400" b="1" i="1" kern="100">
                              <a:effectLst/>
                              <a:latin typeface="Cambria Math" panose="02040503050406030204" pitchFamily="18" charset="0"/>
                            </a:rPr>
                          </m:ctrlPr>
                        </m:limLowPr>
                        <m:e>
                          <m:r>
                            <a:rPr lang="en-US" altLang="zh-CN" sz="2400" b="1" i="1" kern="100">
                              <a:effectLst/>
                              <a:latin typeface="Cambria Math" panose="02040503050406030204" pitchFamily="18" charset="0"/>
                            </a:rPr>
                            <m:t>𝒎𝒂𝒙</m:t>
                          </m:r>
                        </m:e>
                        <m:lim>
                          <m:r>
                            <a:rPr lang="en-US" altLang="zh-CN" sz="2400" b="1" i="1" kern="100">
                              <a:effectLst/>
                              <a:latin typeface="Cambria Math" panose="02040503050406030204" pitchFamily="18" charset="0"/>
                            </a:rPr>
                            <m:t>𝒂</m:t>
                          </m:r>
                        </m:lim>
                      </m:limLow>
                      <m:limUpp>
                        <m:limUppPr>
                          <m:ctrlPr>
                            <a:rPr lang="zh-CN" altLang="zh-CN" sz="2400" b="1" i="1" kern="100">
                              <a:effectLst/>
                              <a:latin typeface="Cambria Math" panose="02040503050406030204" pitchFamily="18" charset="0"/>
                            </a:rPr>
                          </m:ctrlPr>
                        </m:limUppPr>
                        <m:e>
                          <m:r>
                            <a:rPr lang="en-US" altLang="zh-CN" sz="2400" b="1" i="1" kern="100">
                              <a:effectLst/>
                              <a:latin typeface="Cambria Math" panose="02040503050406030204" pitchFamily="18" charset="0"/>
                            </a:rPr>
                            <m:t>𝑸</m:t>
                          </m:r>
                          <m:r>
                            <a:rPr lang="en-US" altLang="zh-CN" sz="2400" b="1" i="1" kern="100">
                              <a:effectLst/>
                              <a:latin typeface="Cambria Math" panose="02040503050406030204" pitchFamily="18" charset="0"/>
                            </a:rPr>
                            <m:t>(</m:t>
                          </m:r>
                        </m:e>
                        <m:lim>
                          <m:r>
                            <a:rPr lang="zh-CN" altLang="zh-CN" sz="2400" b="1" i="1" kern="100">
                              <a:effectLst/>
                              <a:latin typeface="Cambria Math" panose="02040503050406030204" pitchFamily="18" charset="0"/>
                              <a:cs typeface="宋体" panose="02010600030101010101" pitchFamily="2" charset="-122"/>
                            </a:rPr>
                            <m:t>∧</m:t>
                          </m:r>
                        </m:lim>
                      </m:limUpp>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𝟐</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sSub>
                      <m:r>
                        <a:rPr lang="en-US" altLang="zh-CN" sz="2400" b="1" i="1" kern="100">
                          <a:effectLst/>
                          <a:latin typeface="Cambria Math" panose="02040503050406030204" pitchFamily="18" charset="0"/>
                        </a:rPr>
                        <m:t>)]</m:t>
                      </m:r>
                    </m:oMath>
                  </m:oMathPara>
                </a14:m>
                <a:endParaRPr lang="zh-CN" altLang="zh-CN" sz="2400" kern="100" dirty="0">
                  <a:effectLst/>
                </a:endParaRPr>
              </a:p>
              <a:p>
                <a:pPr indent="0" algn="just">
                  <a:lnSpc>
                    <a:spcPct val="100000"/>
                  </a:lnSpc>
                  <a:spcBef>
                    <a:spcPts val="600"/>
                  </a:spcBef>
                  <a:buNone/>
                </a:pPr>
                <a:r>
                  <a:rPr lang="zh-CN" altLang="zh-CN" sz="2400" b="1" kern="100" dirty="0">
                    <a:effectLst/>
                  </a:rPr>
                  <a:t>在一般情况下，考虑</a:t>
                </a:r>
                <a:r>
                  <a:rPr lang="en-US" altLang="zh-CN" sz="2400" b="1" kern="100" dirty="0">
                    <a:effectLst/>
                  </a:rPr>
                  <a:t>n</a:t>
                </a:r>
                <a:r>
                  <a:rPr lang="zh-CN" altLang="zh-CN" sz="2400" b="1" kern="100" dirty="0">
                    <a:effectLst/>
                  </a:rPr>
                  <a:t>步的回报：</a:t>
                </a:r>
                <a:endParaRPr lang="zh-CN" altLang="zh-CN" sz="2400" kern="100" dirty="0">
                  <a:effectLst/>
                </a:endParaRPr>
              </a:p>
              <a:p>
                <a:pPr indent="0" algn="ctr">
                  <a:lnSpc>
                    <a:spcPct val="100000"/>
                  </a:lnSpc>
                  <a:spcBef>
                    <a:spcPts val="600"/>
                  </a:spcBef>
                  <a:buNone/>
                </a:pPr>
                <a14:m>
                  <m:oMathPara xmlns:m="http://schemas.openxmlformats.org/officeDocument/2006/math">
                    <m:oMathParaPr>
                      <m:jc m:val="centerGroup"/>
                    </m:oMathParaPr>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𝒏</m:t>
                          </m:r>
                          <m:r>
                            <a:rPr lang="en-US" altLang="zh-CN" sz="2400" b="1" i="1" kern="100">
                              <a:effectLst/>
                              <a:latin typeface="Cambria Math" panose="02040503050406030204" pitchFamily="18" charset="0"/>
                            </a:rPr>
                            <m:t>)</m:t>
                          </m:r>
                        </m:sup>
                      </m:sSup>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𝜸</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𝜸</m:t>
                          </m:r>
                        </m:e>
                        <m:sup>
                          <m:r>
                            <a:rPr lang="en-US" altLang="zh-CN" sz="2400" b="1" i="1" kern="100">
                              <a:effectLst/>
                              <a:latin typeface="Cambria Math" panose="02040503050406030204" pitchFamily="18" charset="0"/>
                            </a:rPr>
                            <m:t>𝒏</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p>
                      </m:sSup>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𝒏</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𝜸</m:t>
                          </m:r>
                        </m:e>
                        <m:sup>
                          <m:r>
                            <a:rPr lang="en-US" altLang="zh-CN" sz="2400" b="1" i="1" kern="100">
                              <a:effectLst/>
                              <a:latin typeface="Cambria Math" panose="02040503050406030204" pitchFamily="18" charset="0"/>
                            </a:rPr>
                            <m:t>𝒏</m:t>
                          </m:r>
                        </m:sup>
                      </m:sSup>
                      <m:limLow>
                        <m:limLowPr>
                          <m:ctrlPr>
                            <a:rPr lang="zh-CN" altLang="zh-CN" sz="2400" b="1" i="1" kern="100">
                              <a:effectLst/>
                              <a:latin typeface="Cambria Math" panose="02040503050406030204" pitchFamily="18" charset="0"/>
                            </a:rPr>
                          </m:ctrlPr>
                        </m:limLowPr>
                        <m:e>
                          <m:r>
                            <a:rPr lang="en-US" altLang="zh-CN" sz="2400" b="1" i="1" kern="100">
                              <a:effectLst/>
                              <a:latin typeface="Cambria Math" panose="02040503050406030204" pitchFamily="18" charset="0"/>
                            </a:rPr>
                            <m:t>𝒎𝒂𝒙</m:t>
                          </m:r>
                        </m:e>
                        <m:lim>
                          <m:r>
                            <a:rPr lang="en-US" altLang="zh-CN" sz="2400" b="1" i="1" kern="100">
                              <a:effectLst/>
                              <a:latin typeface="Cambria Math" panose="02040503050406030204" pitchFamily="18" charset="0"/>
                            </a:rPr>
                            <m:t>𝒂</m:t>
                          </m:r>
                        </m:lim>
                      </m:limLow>
                      <m:limUpp>
                        <m:limUppPr>
                          <m:ctrlPr>
                            <a:rPr lang="zh-CN" altLang="zh-CN" sz="2400" b="1" i="1" kern="100">
                              <a:effectLst/>
                              <a:latin typeface="Cambria Math" panose="02040503050406030204" pitchFamily="18" charset="0"/>
                            </a:rPr>
                          </m:ctrlPr>
                        </m:limUppPr>
                        <m:e>
                          <m:r>
                            <a:rPr lang="en-US" altLang="zh-CN" sz="2400" b="1" i="1" kern="100">
                              <a:effectLst/>
                              <a:latin typeface="Cambria Math" panose="02040503050406030204" pitchFamily="18" charset="0"/>
                            </a:rPr>
                            <m:t>𝑸</m:t>
                          </m:r>
                          <m:r>
                            <a:rPr lang="en-US" altLang="zh-CN" sz="2400" b="1" i="1" kern="100">
                              <a:effectLst/>
                              <a:latin typeface="Cambria Math" panose="02040503050406030204" pitchFamily="18" charset="0"/>
                            </a:rPr>
                            <m:t>(</m:t>
                          </m:r>
                        </m:e>
                        <m:lim>
                          <m:r>
                            <a:rPr lang="zh-CN" altLang="zh-CN" sz="2400" b="1" i="1" kern="100">
                              <a:effectLst/>
                              <a:latin typeface="Cambria Math" panose="02040503050406030204" pitchFamily="18" charset="0"/>
                              <a:cs typeface="宋体" panose="02010600030101010101" pitchFamily="2" charset="-122"/>
                            </a:rPr>
                            <m:t>∧</m:t>
                          </m:r>
                        </m:lim>
                      </m:limUpp>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𝒏</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sSub>
                      <m:r>
                        <a:rPr lang="en-US" altLang="zh-CN" sz="2400" b="1" i="1" kern="100">
                          <a:effectLst/>
                          <a:latin typeface="Cambria Math" panose="02040503050406030204" pitchFamily="18" charset="0"/>
                        </a:rPr>
                        <m:t>)]</m:t>
                      </m:r>
                    </m:oMath>
                  </m:oMathPara>
                </a14:m>
                <a:endParaRPr lang="zh-CN" altLang="zh-CN" sz="2400" kern="100" dirty="0">
                  <a:effectLst/>
                </a:endParaRPr>
              </a:p>
              <a:p>
                <a:pPr marL="0" indent="0">
                  <a:lnSpc>
                    <a:spcPct val="15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499" y="1467531"/>
                <a:ext cx="11406415" cy="5586412"/>
              </a:xfrm>
              <a:blipFill>
                <a:blip r:embed="rId3"/>
                <a:stretch>
                  <a:fillRect l="-9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9525BA4-19DF-4601-A93F-FD06124FF9A7}"/>
                  </a:ext>
                </a:extLst>
              </p:cNvPr>
              <p:cNvSpPr txBox="1"/>
              <p:nvPr/>
            </p:nvSpPr>
            <p:spPr>
              <a:xfrm>
                <a:off x="5633357" y="837313"/>
                <a:ext cx="6096000" cy="853375"/>
              </a:xfrm>
              <a:prstGeom prst="rect">
                <a:avLst/>
              </a:prstGeom>
              <a:solidFill>
                <a:schemeClr val="accent1">
                  <a:lumMod val="20000"/>
                  <a:lumOff val="80000"/>
                </a:schemeClr>
              </a:solidFill>
            </p:spPr>
            <p:txBody>
              <a:bodyPr wrap="square">
                <a:spAutoFit/>
              </a:bodyPr>
              <a:lstStyle/>
              <a:p>
                <a:pPr marL="0" indent="0">
                  <a:lnSpc>
                    <a:spcPct val="130000"/>
                  </a:lnSpc>
                  <a:spcBef>
                    <a:spcPts val="600"/>
                  </a:spcBef>
                  <a:buNone/>
                </a:pPr>
                <a:r>
                  <a:rPr lang="en-US" altLang="zh-CN" sz="2000" b="1" kern="100" dirty="0">
                    <a:effectLst/>
                  </a:rPr>
                  <a:t>Sutton</a:t>
                </a:r>
                <a:r>
                  <a:rPr lang="zh-CN" altLang="zh-CN" sz="2000" b="1" kern="100" dirty="0">
                    <a:effectLst/>
                  </a:rPr>
                  <a:t>在</a:t>
                </a:r>
                <a:r>
                  <a:rPr lang="en-US" altLang="zh-CN" sz="2000" b="1" kern="100" dirty="0">
                    <a:effectLst/>
                  </a:rPr>
                  <a:t>1998</a:t>
                </a:r>
                <a:r>
                  <a:rPr lang="zh-CN" altLang="zh-CN" sz="2000" b="1" kern="100" dirty="0">
                    <a:effectLst/>
                  </a:rPr>
                  <a:t>年提出了著名的</a:t>
                </a:r>
                <a:r>
                  <a:rPr lang="en-US" altLang="zh-CN" sz="2000" b="1" kern="100" dirty="0">
                    <a:effectLst/>
                  </a:rPr>
                  <a:t>TD(</a:t>
                </a:r>
                <a14:m>
                  <m:oMath xmlns:m="http://schemas.openxmlformats.org/officeDocument/2006/math">
                    <m:r>
                      <a:rPr lang="en-US" altLang="zh-CN" sz="2000" b="1" i="1" kern="100">
                        <a:effectLst/>
                        <a:latin typeface="Cambria Math" panose="02040503050406030204" pitchFamily="18" charset="0"/>
                      </a:rPr>
                      <m:t>𝝀</m:t>
                    </m:r>
                  </m:oMath>
                </a14:m>
                <a:r>
                  <a:rPr lang="en-US" altLang="zh-CN" sz="2000" b="1" kern="100" dirty="0">
                    <a:effectLst/>
                  </a:rPr>
                  <a:t>)</a:t>
                </a:r>
                <a:r>
                  <a:rPr lang="zh-CN" altLang="zh-CN" sz="2000" b="1" kern="100" dirty="0">
                    <a:effectLst/>
                  </a:rPr>
                  <a:t>算法，其动机是，</a:t>
                </a:r>
                <a:r>
                  <a:rPr lang="zh-CN" altLang="zh-CN" sz="2000" b="1" kern="100" dirty="0">
                    <a:solidFill>
                      <a:srgbClr val="FF0000"/>
                    </a:solidFill>
                    <a:effectLst/>
                  </a:rPr>
                  <a:t>在某些条件下，考虑更远的前瞻，训练会更有效。</a:t>
                </a:r>
                <a:endParaRPr lang="zh-CN" altLang="zh-CN" sz="2000" kern="100" dirty="0">
                  <a:solidFill>
                    <a:srgbClr val="FF0000"/>
                  </a:solidFill>
                  <a:effectLst/>
                </a:endParaRPr>
              </a:p>
            </p:txBody>
          </p:sp>
        </mc:Choice>
        <mc:Fallback xmlns="">
          <p:sp>
            <p:nvSpPr>
              <p:cNvPr id="5" name="文本框 4">
                <a:extLst>
                  <a:ext uri="{FF2B5EF4-FFF2-40B4-BE49-F238E27FC236}">
                    <a16:creationId xmlns:a16="http://schemas.microsoft.com/office/drawing/2014/main" id="{69525BA4-19DF-4601-A93F-FD06124FF9A7}"/>
                  </a:ext>
                </a:extLst>
              </p:cNvPr>
              <p:cNvSpPr txBox="1">
                <a:spLocks noRot="1" noChangeAspect="1" noMove="1" noResize="1" noEditPoints="1" noAdjustHandles="1" noChangeArrowheads="1" noChangeShapeType="1" noTextEdit="1"/>
              </p:cNvSpPr>
              <p:nvPr/>
            </p:nvSpPr>
            <p:spPr>
              <a:xfrm>
                <a:off x="5633357" y="837313"/>
                <a:ext cx="6096000" cy="853375"/>
              </a:xfrm>
              <a:prstGeom prst="rect">
                <a:avLst/>
              </a:prstGeom>
              <a:blipFill>
                <a:blip r:embed="rId4"/>
                <a:stretch>
                  <a:fillRect l="-1000" r="-5200" b="-121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5863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6.</a:t>
            </a:r>
            <a:r>
              <a:rPr lang="zh-CN" altLang="en-US" sz="4400" b="1" dirty="0">
                <a:solidFill>
                  <a:srgbClr val="0000FF"/>
                </a:solidFill>
                <a:effectLst/>
                <a:latin typeface="黑体" panose="02010609060101010101" pitchFamily="49" charset="-122"/>
                <a:ea typeface="黑体" panose="02010609060101010101" pitchFamily="49" charset="-122"/>
              </a:rPr>
              <a:t> </a:t>
            </a:r>
            <a:r>
              <a:rPr lang="en-US" altLang="zh-CN" sz="4400" b="1" dirty="0">
                <a:solidFill>
                  <a:srgbClr val="0000FF"/>
                </a:solidFill>
                <a:effectLst/>
                <a:latin typeface="黑体" panose="02010609060101010101" pitchFamily="49" charset="-122"/>
                <a:ea typeface="黑体" panose="02010609060101010101" pitchFamily="49" charset="-122"/>
              </a:rPr>
              <a:t>Q-Learning</a:t>
            </a:r>
            <a:r>
              <a:rPr lang="zh-CN" altLang="en-US" sz="4400" b="1" dirty="0">
                <a:solidFill>
                  <a:srgbClr val="0000FF"/>
                </a:solidFill>
                <a:effectLst/>
                <a:latin typeface="黑体" panose="02010609060101010101" pitchFamily="49" charset="-122"/>
                <a:ea typeface="黑体" panose="02010609060101010101" pitchFamily="49" charset="-122"/>
              </a:rPr>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487135" y="1467531"/>
                <a:ext cx="11406415" cy="5586412"/>
              </a:xfrm>
            </p:spPr>
            <p:txBody>
              <a:bodyPr>
                <a:normAutofit/>
              </a:bodyPr>
              <a:lstStyle/>
              <a:p>
                <a:pPr marL="0" indent="0" algn="just">
                  <a:lnSpc>
                    <a:spcPct val="150000"/>
                  </a:lnSpc>
                  <a:buNone/>
                </a:pPr>
                <a:r>
                  <a:rPr lang="zh-CN" altLang="en-US" sz="2400" b="1" kern="100" dirty="0">
                    <a:solidFill>
                      <a:srgbClr val="0000FF"/>
                    </a:solidFill>
                    <a:effectLst/>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6.5</a:t>
                </a:r>
                <a:r>
                  <a:rPr lang="zh-CN" altLang="en-US" sz="2400" b="1" kern="100" dirty="0">
                    <a:solidFill>
                      <a:srgbClr val="0000FF"/>
                    </a:solidFill>
                    <a:latin typeface="+mn-ea"/>
                    <a:cs typeface="Times New Roman" panose="02020603050405020304" pitchFamily="18" charset="0"/>
                  </a:rPr>
                  <a:t> </a:t>
                </a:r>
                <a:r>
                  <a:rPr lang="en-US" altLang="zh-CN" sz="2400" b="1" kern="100" dirty="0">
                    <a:solidFill>
                      <a:srgbClr val="0000FF"/>
                    </a:solidFill>
                    <a:effectLst/>
                    <a:latin typeface="+mn-ea"/>
                    <a:cs typeface="Times New Roman" panose="02020603050405020304" pitchFamily="18" charset="0"/>
                  </a:rPr>
                  <a:t>Q</a:t>
                </a:r>
                <a:r>
                  <a:rPr lang="zh-CN" altLang="en-US" sz="2400" b="1" kern="100" dirty="0">
                    <a:solidFill>
                      <a:srgbClr val="0000FF"/>
                    </a:solidFill>
                    <a:effectLst/>
                    <a:latin typeface="+mn-ea"/>
                    <a:cs typeface="Times New Roman" panose="02020603050405020304" pitchFamily="18" charset="0"/>
                  </a:rPr>
                  <a:t>学习的进一步讨论</a:t>
                </a:r>
                <a:endParaRPr lang="en-US" altLang="zh-CN" sz="2400" b="1" kern="100" dirty="0">
                  <a:solidFill>
                    <a:srgbClr val="0000FF"/>
                  </a:solidFill>
                  <a:effectLst/>
                  <a:latin typeface="+mn-ea"/>
                  <a:cs typeface="Times New Roman" panose="02020603050405020304" pitchFamily="18" charset="0"/>
                </a:endParaRPr>
              </a:p>
              <a:p>
                <a:pPr marL="0" lvl="0" indent="0" algn="just">
                  <a:lnSpc>
                    <a:spcPct val="150000"/>
                  </a:lnSpc>
                  <a:spcBef>
                    <a:spcPts val="0"/>
                  </a:spcBef>
                  <a:buNone/>
                  <a:tabLst>
                    <a:tab pos="457200" algn="l"/>
                  </a:tabLst>
                </a:pPr>
                <a:r>
                  <a:rPr lang="en-US" altLang="zh-CN" sz="2600" b="1" kern="100" dirty="0">
                    <a:solidFill>
                      <a:srgbClr val="C00000"/>
                    </a:solidFill>
                    <a:effectLst/>
                  </a:rPr>
                  <a:t>(4) </a:t>
                </a:r>
                <a:r>
                  <a:rPr lang="zh-CN" altLang="en-US" sz="2600" b="1" kern="100" dirty="0">
                    <a:solidFill>
                      <a:srgbClr val="C00000"/>
                    </a:solidFill>
                    <a:effectLst/>
                  </a:rPr>
                  <a:t>	与时间差分学习算法的关系</a:t>
                </a:r>
                <a:endParaRPr lang="zh-CN" altLang="zh-CN" sz="2600" kern="100" dirty="0">
                  <a:solidFill>
                    <a:srgbClr val="C00000"/>
                  </a:solidFill>
                  <a:effectLst/>
                </a:endParaRPr>
              </a:p>
              <a:p>
                <a:pPr>
                  <a:lnSpc>
                    <a:spcPct val="150000"/>
                  </a:lnSpc>
                  <a:spcBef>
                    <a:spcPts val="0"/>
                  </a:spcBef>
                  <a:buFont typeface="Wingdings" panose="05000000000000000000" pitchFamily="2" charset="2"/>
                  <a:buChar char="u"/>
                </a:pPr>
                <a:r>
                  <a:rPr lang="en-US" altLang="zh-CN" sz="2400" b="1" kern="100" dirty="0">
                    <a:solidFill>
                      <a:srgbClr val="FF0000"/>
                    </a:solidFill>
                    <a:effectLst/>
                  </a:rPr>
                  <a:t> </a:t>
                </a:r>
                <a:r>
                  <a:rPr lang="zh-CN" altLang="en-US" sz="2400" b="1" kern="100" dirty="0">
                    <a:solidFill>
                      <a:srgbClr val="FF0000"/>
                    </a:solidFill>
                  </a:rPr>
                  <a:t>时间差分方法</a:t>
                </a:r>
                <a:endParaRPr lang="en-US" altLang="zh-CN" sz="2400" b="1" kern="100" dirty="0">
                  <a:solidFill>
                    <a:srgbClr val="FF0000"/>
                  </a:solidFill>
                  <a:effectLst/>
                </a:endParaRPr>
              </a:p>
              <a:p>
                <a:pPr indent="0" algn="just">
                  <a:buNone/>
                </a:pPr>
                <a:r>
                  <a:rPr lang="zh-CN" altLang="zh-CN" sz="2400" b="1" kern="100" dirty="0">
                    <a:effectLst/>
                    <a:latin typeface="+mn-ea"/>
                  </a:rPr>
                  <a:t>采用</a:t>
                </a:r>
                <a14:m>
                  <m:oMath xmlns:m="http://schemas.openxmlformats.org/officeDocument/2006/math">
                    <m:r>
                      <a:rPr lang="en-US" altLang="zh-CN" sz="2400" b="1" i="1" kern="100" smtClean="0">
                        <a:effectLst/>
                        <a:latin typeface="Cambria Math" panose="02040503050406030204" pitchFamily="18" charset="0"/>
                      </a:rPr>
                      <m:t>𝝀</m:t>
                    </m:r>
                    <m:r>
                      <a:rPr lang="en-US" altLang="zh-CN" sz="2400" b="1" i="1" kern="100" smtClean="0">
                        <a:effectLst/>
                        <a:latin typeface="Cambria Math" panose="02040503050406030204" pitchFamily="18" charset="0"/>
                        <a:ea typeface="Cambria Math" panose="02040503050406030204" pitchFamily="18" charset="0"/>
                      </a:rPr>
                      <m:t>∈[</m:t>
                    </m:r>
                    <m:r>
                      <a:rPr lang="en-US" altLang="zh-CN" sz="2400" b="1" i="1" kern="100" smtClean="0">
                        <a:effectLst/>
                        <a:latin typeface="Cambria Math" panose="02040503050406030204" pitchFamily="18" charset="0"/>
                        <a:ea typeface="Cambria Math" panose="02040503050406030204" pitchFamily="18" charset="0"/>
                      </a:rPr>
                      <m:t>𝟎</m:t>
                    </m:r>
                    <m:r>
                      <a:rPr lang="en-US" altLang="zh-CN" sz="2400" b="1" i="1" kern="100" smtClean="0">
                        <a:effectLst/>
                        <a:latin typeface="Cambria Math" panose="02040503050406030204" pitchFamily="18" charset="0"/>
                        <a:ea typeface="Cambria Math" panose="02040503050406030204" pitchFamily="18" charset="0"/>
                      </a:rPr>
                      <m:t>,</m:t>
                    </m:r>
                    <m:r>
                      <a:rPr lang="en-US" altLang="zh-CN" sz="2400" b="1" i="1" kern="100" smtClean="0">
                        <a:effectLst/>
                        <a:latin typeface="Cambria Math" panose="02040503050406030204" pitchFamily="18" charset="0"/>
                        <a:ea typeface="Cambria Math" panose="02040503050406030204" pitchFamily="18" charset="0"/>
                      </a:rPr>
                      <m:t>𝟏</m:t>
                    </m:r>
                    <m:r>
                      <a:rPr lang="en-US" altLang="zh-CN" sz="2400" b="1" i="1" kern="100" smtClean="0">
                        <a:effectLst/>
                        <a:latin typeface="Cambria Math" panose="02040503050406030204" pitchFamily="18" charset="0"/>
                        <a:ea typeface="Cambria Math" panose="02040503050406030204" pitchFamily="18" charset="0"/>
                      </a:rPr>
                      <m:t>]</m:t>
                    </m:r>
                  </m:oMath>
                </a14:m>
                <a:r>
                  <a:rPr lang="zh-CN" altLang="zh-CN" sz="2400" b="1" kern="100" dirty="0">
                    <a:effectLst/>
                    <a:latin typeface="+mn-ea"/>
                  </a:rPr>
                  <a:t>加权组合无限步</a:t>
                </a:r>
                <a:r>
                  <a:rPr lang="zh-CN" altLang="en-US" sz="2400" b="1" kern="100" dirty="0">
                    <a:effectLst/>
                    <a:latin typeface="+mn-ea"/>
                  </a:rPr>
                  <a:t>回报</a:t>
                </a:r>
                <a:r>
                  <a:rPr lang="zh-CN" altLang="zh-CN" sz="2400" b="1" kern="100" dirty="0">
                    <a:effectLst/>
                    <a:latin typeface="+mn-ea"/>
                  </a:rPr>
                  <a:t>后可得：</a:t>
                </a:r>
                <a:endParaRPr lang="zh-CN" altLang="zh-CN" sz="2400" kern="100" dirty="0">
                  <a:effectLst/>
                  <a:latin typeface="+mn-ea"/>
                </a:endParaRP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zh-CN" altLang="zh-CN" sz="2400" b="1" i="1" kern="100" smtClean="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r>
                            <a:rPr lang="en-US" altLang="zh-CN" sz="2400" b="1" i="1" kern="100">
                              <a:effectLst/>
                              <a:latin typeface="Cambria Math" panose="02040503050406030204" pitchFamily="18" charset="0"/>
                            </a:rPr>
                            <m:t>𝝀</m:t>
                          </m:r>
                        </m:sup>
                      </m:sSup>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𝝀</m:t>
                      </m:r>
                      <m:r>
                        <a:rPr lang="en-US" altLang="zh-CN" sz="2400" b="1" i="1" kern="10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d>
                            <m:dPr>
                              <m:ctrlPr>
                                <a:rPr lang="zh-CN"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rPr>
                                <m:t>𝟏</m:t>
                              </m:r>
                            </m:e>
                          </m:d>
                        </m:sup>
                      </m:sSup>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e>
                      </m:d>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𝝀</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d>
                            <m:dPr>
                              <m:ctrlPr>
                                <a:rPr lang="zh-CN"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rPr>
                                <m:t>𝟐</m:t>
                              </m:r>
                            </m:e>
                          </m:d>
                        </m:sup>
                      </m:sSup>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e>
                      </m:d>
                      <m:r>
                        <a:rPr lang="en-US" altLang="zh-CN" sz="2400" b="1" i="1" kern="10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𝝀</m:t>
                          </m:r>
                        </m:e>
                        <m:sup>
                          <m:r>
                            <a:rPr lang="en-US" altLang="zh-CN" sz="2400" b="1" i="1" kern="100">
                              <a:effectLst/>
                              <a:latin typeface="Cambria Math" panose="02040503050406030204" pitchFamily="18" charset="0"/>
                            </a:rPr>
                            <m:t>𝟐</m:t>
                          </m:r>
                        </m:sup>
                      </m:sSup>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d>
                            <m:dPr>
                              <m:ctrlPr>
                                <a:rPr lang="zh-CN"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rPr>
                                <m:t>𝟑</m:t>
                              </m:r>
                            </m:e>
                          </m:d>
                        </m:sup>
                      </m:sSup>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e>
                      </m:d>
                      <m:r>
                        <a:rPr lang="en-US" altLang="zh-CN" sz="2400" b="1" i="1" kern="100">
                          <a:effectLst/>
                          <a:latin typeface="Cambria Math" panose="02040503050406030204" pitchFamily="18" charset="0"/>
                        </a:rPr>
                        <m:t>+…]</m:t>
                      </m:r>
                    </m:oMath>
                  </m:oMathPara>
                </a14:m>
                <a:endParaRPr lang="zh-CN" altLang="zh-CN" sz="2400" kern="100" dirty="0">
                  <a:effectLst/>
                  <a:latin typeface="+mn-ea"/>
                </a:endParaRPr>
              </a:p>
              <a:p>
                <a:pPr indent="0" algn="just">
                  <a:buNone/>
                </a:pPr>
                <a:r>
                  <a:rPr lang="zh-CN" altLang="zh-CN" sz="2400" b="1" kern="100" dirty="0">
                    <a:effectLst/>
                    <a:latin typeface="+mn-ea"/>
                  </a:rPr>
                  <a:t>可等价的写成：</a:t>
                </a:r>
                <a:endParaRPr lang="zh-CN" altLang="zh-CN" sz="2400" kern="100" dirty="0">
                  <a:effectLst/>
                  <a:latin typeface="+mn-ea"/>
                </a:endParaRPr>
              </a:p>
              <a:p>
                <a:pPr indent="0" algn="ctr">
                  <a:lnSpc>
                    <a:spcPct val="100000"/>
                  </a:lnSpc>
                  <a:spcBef>
                    <a:spcPts val="0"/>
                  </a:spcBef>
                  <a:buNone/>
                </a:pPr>
                <a14:m>
                  <m:oMathPara xmlns:m="http://schemas.openxmlformats.org/officeDocument/2006/math">
                    <m:oMathParaPr>
                      <m:jc m:val="centerGroup"/>
                    </m:oMathParaPr>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𝝀</m:t>
                          </m:r>
                          <m:r>
                            <a:rPr lang="en-US" altLang="zh-CN" sz="2400" b="1" i="1" kern="100">
                              <a:effectLst/>
                              <a:latin typeface="Cambria Math" panose="02040503050406030204" pitchFamily="18" charset="0"/>
                            </a:rPr>
                            <m:t>)</m:t>
                          </m:r>
                        </m:sup>
                      </m:sSup>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nary>
                        <m:naryPr>
                          <m:chr m:val="∑"/>
                          <m:ctrlPr>
                            <a:rPr lang="zh-CN" altLang="zh-CN" sz="2400" b="1" i="1" kern="100">
                              <a:effectLst/>
                              <a:latin typeface="Cambria Math" panose="02040503050406030204" pitchFamily="18" charset="0"/>
                            </a:rPr>
                          </m:ctrlPr>
                        </m:naryPr>
                        <m:sub>
                          <m:r>
                            <a:rPr lang="en-US" altLang="zh-CN" sz="2400" b="1" i="1" kern="100">
                              <a:effectLst/>
                              <a:latin typeface="Cambria Math" panose="02040503050406030204" pitchFamily="18" charset="0"/>
                            </a:rPr>
                            <m:t>𝒊</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up>
                          <m:r>
                            <a:rPr lang="en-US" altLang="zh-CN" sz="2400" b="1" i="1" kern="100">
                              <a:effectLst/>
                              <a:latin typeface="Cambria Math" panose="02040503050406030204" pitchFamily="18" charset="0"/>
                            </a:rPr>
                            <m:t>∞</m:t>
                          </m:r>
                        </m:sup>
                        <m:e>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𝝀</m:t>
                          </m:r>
                          <m:r>
                            <a:rPr lang="en-US" altLang="zh-CN" sz="2400" b="1" i="1" kern="10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𝝀</m:t>
                              </m:r>
                            </m:e>
                            <m:sup>
                              <m:r>
                                <a:rPr lang="en-US" altLang="zh-CN" sz="2400" b="1" i="1" kern="100">
                                  <a:effectLst/>
                                  <a:latin typeface="Cambria Math" panose="02040503050406030204" pitchFamily="18" charset="0"/>
                                </a:rPr>
                                <m:t>𝒊</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p>
                          </m:sSup>
                        </m:e>
                      </m:nary>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𝒊</m:t>
                          </m:r>
                          <m:r>
                            <a:rPr lang="en-US" altLang="zh-CN" sz="2400" b="1" i="1" kern="100">
                              <a:effectLst/>
                              <a:latin typeface="Cambria Math" panose="02040503050406030204" pitchFamily="18" charset="0"/>
                            </a:rPr>
                            <m:t>)</m:t>
                          </m:r>
                        </m:sup>
                      </m:sSup>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oMath>
                  </m:oMathPara>
                </a14:m>
                <a:endParaRPr lang="zh-CN" altLang="zh-CN" sz="2400" kern="100" dirty="0">
                  <a:effectLst/>
                  <a:latin typeface="+mn-ea"/>
                </a:endParaRPr>
              </a:p>
              <a:p>
                <a:pPr indent="0" algn="just">
                  <a:buNone/>
                </a:pPr>
                <a:r>
                  <a:rPr lang="zh-CN" altLang="zh-CN" sz="2400" b="1" kern="100" dirty="0">
                    <a:effectLst/>
                    <a:latin typeface="+mn-ea"/>
                  </a:rPr>
                  <a:t>等价的递归公式如下： </a:t>
                </a:r>
                <a:endParaRPr lang="zh-CN" altLang="zh-CN" sz="2400" kern="100" dirty="0">
                  <a:effectLst/>
                  <a:latin typeface="+mn-ea"/>
                </a:endParaRPr>
              </a:p>
              <a:p>
                <a:pPr indent="0" algn="ctr">
                  <a:lnSpc>
                    <a:spcPct val="100000"/>
                  </a:lnSpc>
                  <a:spcBef>
                    <a:spcPts val="600"/>
                  </a:spcBef>
                  <a:buNone/>
                </a:pPr>
                <a14:m>
                  <m:oMathPara xmlns:m="http://schemas.openxmlformats.org/officeDocument/2006/math">
                    <m:oMathParaPr>
                      <m:jc m:val="centerGroup"/>
                    </m:oMathParaPr>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r>
                            <a:rPr lang="en-US" altLang="zh-CN" sz="2400" b="1" i="1" kern="100">
                              <a:effectLst/>
                              <a:latin typeface="Cambria Math" panose="02040503050406030204" pitchFamily="18" charset="0"/>
                            </a:rPr>
                            <m:t>𝝀</m:t>
                          </m:r>
                        </m:sup>
                      </m:sSup>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𝜸</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𝝀</m:t>
                      </m:r>
                      <m:r>
                        <a:rPr lang="en-US" altLang="zh-CN" sz="2400" b="1" i="1" kern="100">
                          <a:effectLst/>
                          <a:latin typeface="Cambria Math" panose="02040503050406030204" pitchFamily="18" charset="0"/>
                        </a:rPr>
                        <m:t>)</m:t>
                      </m:r>
                      <m:limLow>
                        <m:limLowPr>
                          <m:ctrlPr>
                            <a:rPr lang="zh-CN" altLang="zh-CN" sz="2400" b="1" i="1" kern="100">
                              <a:effectLst/>
                              <a:latin typeface="Cambria Math" panose="02040503050406030204" pitchFamily="18" charset="0"/>
                            </a:rPr>
                          </m:ctrlPr>
                        </m:limLowPr>
                        <m:e>
                          <m:r>
                            <a:rPr lang="en-US" altLang="zh-CN" sz="2400" b="1" i="1" kern="100">
                              <a:effectLst/>
                              <a:latin typeface="Cambria Math" panose="02040503050406030204" pitchFamily="18" charset="0"/>
                            </a:rPr>
                            <m:t>𝒎𝒂𝒙</m:t>
                          </m:r>
                        </m:e>
                        <m:lim>
                          <m:r>
                            <a:rPr lang="en-US" altLang="zh-CN" sz="2400" b="1" i="1" kern="100">
                              <a:effectLst/>
                              <a:latin typeface="Cambria Math" panose="02040503050406030204" pitchFamily="18" charset="0"/>
                            </a:rPr>
                            <m:t>𝒂</m:t>
                          </m:r>
                        </m:lim>
                      </m:limLow>
                      <m:limUpp>
                        <m:limUppPr>
                          <m:ctrlPr>
                            <a:rPr lang="zh-CN" altLang="zh-CN" sz="2400" b="1" i="1" kern="100">
                              <a:effectLst/>
                              <a:latin typeface="Cambria Math" panose="02040503050406030204" pitchFamily="18" charset="0"/>
                            </a:rPr>
                          </m:ctrlPr>
                        </m:limUppPr>
                        <m:e>
                          <m:r>
                            <a:rPr lang="en-US" altLang="zh-CN" sz="2400" b="1" i="1" kern="100">
                              <a:effectLst/>
                              <a:latin typeface="Cambria Math" panose="02040503050406030204" pitchFamily="18" charset="0"/>
                            </a:rPr>
                            <m:t>𝑸</m:t>
                          </m:r>
                          <m:r>
                            <a:rPr lang="en-US" altLang="zh-CN" sz="2400" b="1" i="1" kern="100">
                              <a:effectLst/>
                              <a:latin typeface="Cambria Math" panose="02040503050406030204" pitchFamily="18" charset="0"/>
                            </a:rPr>
                            <m:t>(</m:t>
                          </m:r>
                        </m:e>
                        <m:lim>
                          <m:r>
                            <a:rPr lang="zh-CN" altLang="zh-CN" sz="2400" b="1" i="1" kern="100">
                              <a:effectLst/>
                              <a:latin typeface="Cambria Math" panose="02040503050406030204" pitchFamily="18" charset="0"/>
                              <a:cs typeface="宋体" panose="02010600030101010101" pitchFamily="2" charset="-122"/>
                            </a:rPr>
                            <m:t>∧</m:t>
                          </m:r>
                        </m:lim>
                      </m:limUpp>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𝝀</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r>
                            <a:rPr lang="en-US" altLang="zh-CN" sz="2400" b="1" i="1" kern="100">
                              <a:effectLst/>
                              <a:latin typeface="Cambria Math" panose="02040503050406030204" pitchFamily="18" charset="0"/>
                            </a:rPr>
                            <m:t>𝝀</m:t>
                          </m:r>
                        </m:sup>
                      </m:sSup>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oMath>
                  </m:oMathPara>
                </a14:m>
                <a:endParaRPr lang="zh-CN" altLang="zh-CN" sz="2400" kern="100" dirty="0">
                  <a:effectLst/>
                  <a:latin typeface="+mn-ea"/>
                </a:endParaRPr>
              </a:p>
              <a:p>
                <a:pPr marL="0" indent="0">
                  <a:lnSpc>
                    <a:spcPct val="15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487135" y="1467531"/>
                <a:ext cx="11406415" cy="5586412"/>
              </a:xfrm>
              <a:blipFill>
                <a:blip r:embed="rId3"/>
                <a:stretch>
                  <a:fillRect l="-9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4225CFF-24B5-4D9F-97DF-648BE2C23238}"/>
                  </a:ext>
                </a:extLst>
              </p:cNvPr>
              <p:cNvSpPr txBox="1"/>
              <p:nvPr/>
            </p:nvSpPr>
            <p:spPr>
              <a:xfrm>
                <a:off x="5624286" y="1329645"/>
                <a:ext cx="6473372" cy="1597297"/>
              </a:xfrm>
              <a:prstGeom prst="rect">
                <a:avLst/>
              </a:prstGeom>
              <a:solidFill>
                <a:schemeClr val="accent6">
                  <a:lumMod val="20000"/>
                  <a:lumOff val="80000"/>
                </a:schemeClr>
              </a:solidFill>
            </p:spPr>
            <p:txBody>
              <a:bodyPr wrap="square">
                <a:spAutoFit/>
              </a:bodyPr>
              <a:lstStyle/>
              <a:p>
                <a:pPr algn="just"/>
                <a:r>
                  <a:rPr lang="zh-CN" altLang="zh-CN" sz="2400" b="1" kern="100" dirty="0">
                    <a:effectLst/>
                  </a:rPr>
                  <a:t>当</a:t>
                </a:r>
                <a14:m>
                  <m:oMath xmlns:m="http://schemas.openxmlformats.org/officeDocument/2006/math">
                    <m:r>
                      <a:rPr lang="en-US" altLang="zh-CN" sz="2400" b="1" i="1" kern="100" smtClean="0">
                        <a:solidFill>
                          <a:srgbClr val="FF0000"/>
                        </a:solidFill>
                        <a:effectLst/>
                        <a:latin typeface="Cambria Math" panose="02040503050406030204" pitchFamily="18" charset="0"/>
                      </a:rPr>
                      <m:t>𝝀</m:t>
                    </m:r>
                  </m:oMath>
                </a14:m>
                <a:r>
                  <a:rPr lang="zh-CN" altLang="zh-CN" sz="2400" b="1" kern="100" dirty="0">
                    <a:solidFill>
                      <a:srgbClr val="FF0000"/>
                    </a:solidFill>
                    <a:effectLst/>
                  </a:rPr>
                  <a:t>＝</a:t>
                </a:r>
                <a:r>
                  <a:rPr lang="en-US" altLang="zh-CN" sz="2400" b="1" kern="100" dirty="0">
                    <a:solidFill>
                      <a:srgbClr val="FF0000"/>
                    </a:solidFill>
                    <a:effectLst/>
                  </a:rPr>
                  <a:t>0</a:t>
                </a:r>
                <a:r>
                  <a:rPr lang="zh-CN" altLang="zh-CN" sz="2400" b="1" kern="100" dirty="0">
                    <a:effectLst/>
                  </a:rPr>
                  <a:t>时，即</a:t>
                </a:r>
                <a:r>
                  <a:rPr lang="en-US" altLang="zh-CN" sz="2400" b="1" kern="100" dirty="0">
                    <a:solidFill>
                      <a:srgbClr val="FF0000"/>
                    </a:solidFill>
                    <a:effectLst/>
                  </a:rPr>
                  <a:t>Q-learning</a:t>
                </a:r>
                <a:r>
                  <a:rPr lang="zh-CN" altLang="zh-CN" sz="2400" b="1" kern="100" dirty="0">
                    <a:effectLst/>
                  </a:rPr>
                  <a:t>；</a:t>
                </a:r>
                <a:endParaRPr lang="zh-CN" altLang="zh-CN" sz="2400" kern="100" dirty="0">
                  <a:effectLst/>
                </a:endParaRPr>
              </a:p>
              <a:p>
                <a:pPr algn="just"/>
                <a:r>
                  <a:rPr lang="zh-CN" altLang="zh-CN" sz="2400" b="1" kern="100" dirty="0">
                    <a:effectLst/>
                  </a:rPr>
                  <a:t>当</a:t>
                </a:r>
                <a14:m>
                  <m:oMath xmlns:m="http://schemas.openxmlformats.org/officeDocument/2006/math">
                    <m:r>
                      <a:rPr lang="en-US" altLang="zh-CN" sz="2400" b="1" i="1" kern="100" smtClean="0">
                        <a:solidFill>
                          <a:srgbClr val="FF0000"/>
                        </a:solidFill>
                        <a:effectLst/>
                        <a:latin typeface="Cambria Math" panose="02040503050406030204" pitchFamily="18" charset="0"/>
                      </a:rPr>
                      <m:t>𝝀</m:t>
                    </m:r>
                  </m:oMath>
                </a14:m>
                <a:r>
                  <a:rPr lang="zh-CN" altLang="zh-CN" sz="2400" b="1" kern="100" dirty="0">
                    <a:solidFill>
                      <a:srgbClr val="FF0000"/>
                    </a:solidFill>
                    <a:effectLst/>
                  </a:rPr>
                  <a:t>变大</a:t>
                </a:r>
                <a:r>
                  <a:rPr lang="zh-CN" altLang="zh-CN" sz="2400" b="1" kern="100" dirty="0">
                    <a:effectLst/>
                  </a:rPr>
                  <a:t>时，权重逐渐转移到</a:t>
                </a:r>
                <a:r>
                  <a:rPr lang="zh-CN" altLang="zh-CN" sz="2400" b="1" kern="100" dirty="0">
                    <a:solidFill>
                      <a:srgbClr val="FF0000"/>
                    </a:solidFill>
                    <a:effectLst/>
                  </a:rPr>
                  <a:t>更远的前瞻步</a:t>
                </a:r>
                <a:r>
                  <a:rPr lang="zh-CN" altLang="zh-CN" sz="2400" b="1" kern="100" dirty="0">
                    <a:effectLst/>
                  </a:rPr>
                  <a:t>中；</a:t>
                </a:r>
                <a:endParaRPr lang="zh-CN" altLang="zh-CN" sz="2400" kern="100" dirty="0">
                  <a:effectLst/>
                </a:endParaRPr>
              </a:p>
              <a:p>
                <a:pPr algn="just"/>
                <a:r>
                  <a:rPr lang="zh-CN" altLang="zh-CN" sz="2400" b="1" kern="100" dirty="0">
                    <a:effectLst/>
                  </a:rPr>
                  <a:t>极端情况下，当</a:t>
                </a:r>
                <a14:m>
                  <m:oMath xmlns:m="http://schemas.openxmlformats.org/officeDocument/2006/math">
                    <m:r>
                      <a:rPr lang="en-US" altLang="zh-CN" sz="2400" b="1" i="1" kern="100" smtClean="0">
                        <a:solidFill>
                          <a:srgbClr val="FF0000"/>
                        </a:solidFill>
                        <a:effectLst/>
                        <a:latin typeface="Cambria Math" panose="02040503050406030204" pitchFamily="18" charset="0"/>
                      </a:rPr>
                      <m:t>𝝀</m:t>
                    </m:r>
                  </m:oMath>
                </a14:m>
                <a:r>
                  <a:rPr lang="zh-CN" altLang="zh-CN" sz="2400" b="1" kern="100" dirty="0">
                    <a:solidFill>
                      <a:srgbClr val="FF0000"/>
                    </a:solidFill>
                    <a:effectLst/>
                  </a:rPr>
                  <a:t>＝</a:t>
                </a:r>
                <a:r>
                  <a:rPr lang="en-US" altLang="zh-CN" sz="2400" b="1" kern="100" dirty="0">
                    <a:solidFill>
                      <a:srgbClr val="FF0000"/>
                    </a:solidFill>
                    <a:effectLst/>
                  </a:rPr>
                  <a:t>1</a:t>
                </a:r>
                <a:r>
                  <a:rPr lang="zh-CN" altLang="zh-CN" sz="2400" b="1" kern="100" dirty="0">
                    <a:effectLst/>
                  </a:rPr>
                  <a:t>时，</a:t>
                </a:r>
                <a14:m>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𝑸</m:t>
                        </m:r>
                      </m:e>
                      <m: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𝝀</m:t>
                        </m:r>
                        <m:r>
                          <a:rPr lang="en-US" altLang="zh-CN" sz="2400" b="1" i="1" kern="100">
                            <a:effectLst/>
                            <a:latin typeface="Cambria Math" panose="02040503050406030204" pitchFamily="18" charset="0"/>
                          </a:rPr>
                          <m:t>)</m:t>
                        </m:r>
                      </m:sup>
                    </m:sSup>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r>
                      <a:rPr lang="en-US" altLang="zh-CN" sz="2400" b="1" i="1" kern="100">
                        <a:effectLst/>
                        <a:latin typeface="Cambria Math" panose="02040503050406030204" pitchFamily="18" charset="0"/>
                      </a:rPr>
                      <m:t>)</m:t>
                    </m:r>
                  </m:oMath>
                </a14:m>
                <a:r>
                  <a:rPr lang="zh-CN" altLang="zh-CN" sz="2400" b="1" kern="100" dirty="0">
                    <a:effectLst/>
                  </a:rPr>
                  <a:t>不采用估计值</a:t>
                </a:r>
                <a14:m>
                  <m:oMath xmlns:m="http://schemas.openxmlformats.org/officeDocument/2006/math">
                    <m:acc>
                      <m:accPr>
                        <m:chr m:val="̂"/>
                        <m:ctrlPr>
                          <a:rPr lang="zh-CN" altLang="en-US" sz="2400" b="1" i="1" kern="100" smtClean="0">
                            <a:effectLst/>
                            <a:latin typeface="Cambria Math" panose="02040503050406030204" pitchFamily="18" charset="0"/>
                          </a:rPr>
                        </m:ctrlPr>
                      </m:accPr>
                      <m:e>
                        <m:r>
                          <m:rPr>
                            <m:sty m:val="p"/>
                          </m:rPr>
                          <a:rPr lang="en-US" altLang="zh-CN" sz="2400" b="1" i="1" kern="100">
                            <a:latin typeface="Cambria Math" panose="02040503050406030204" pitchFamily="18" charset="0"/>
                          </a:rPr>
                          <m:t>Q</m:t>
                        </m:r>
                      </m:e>
                    </m:acc>
                  </m:oMath>
                </a14:m>
                <a:r>
                  <a:rPr lang="zh-CN" altLang="zh-CN" sz="2400" b="1" kern="100" dirty="0">
                    <a:effectLst/>
                  </a:rPr>
                  <a:t>来计算，退化为</a:t>
                </a:r>
                <a:r>
                  <a:rPr lang="zh-CN" altLang="zh-CN" sz="2400" b="1" kern="100" dirty="0">
                    <a:solidFill>
                      <a:srgbClr val="FF0000"/>
                    </a:solidFill>
                    <a:effectLst/>
                  </a:rPr>
                  <a:t>蒙特卡洛方法</a:t>
                </a:r>
                <a:r>
                  <a:rPr lang="zh-CN" altLang="zh-CN" sz="2400" b="1" kern="100" dirty="0">
                    <a:effectLst/>
                  </a:rPr>
                  <a:t>。</a:t>
                </a:r>
                <a:endParaRPr lang="zh-CN" altLang="zh-CN" sz="2400" kern="100" dirty="0">
                  <a:effectLst/>
                </a:endParaRPr>
              </a:p>
            </p:txBody>
          </p:sp>
        </mc:Choice>
        <mc:Fallback xmlns="">
          <p:sp>
            <p:nvSpPr>
              <p:cNvPr id="5" name="文本框 4">
                <a:extLst>
                  <a:ext uri="{FF2B5EF4-FFF2-40B4-BE49-F238E27FC236}">
                    <a16:creationId xmlns:a16="http://schemas.microsoft.com/office/drawing/2014/main" id="{F4225CFF-24B5-4D9F-97DF-648BE2C23238}"/>
                  </a:ext>
                </a:extLst>
              </p:cNvPr>
              <p:cNvSpPr txBox="1">
                <a:spLocks noRot="1" noChangeAspect="1" noMove="1" noResize="1" noEditPoints="1" noAdjustHandles="1" noChangeArrowheads="1" noChangeShapeType="1" noTextEdit="1"/>
              </p:cNvSpPr>
              <p:nvPr/>
            </p:nvSpPr>
            <p:spPr>
              <a:xfrm>
                <a:off x="5624286" y="1329645"/>
                <a:ext cx="6473372" cy="1597297"/>
              </a:xfrm>
              <a:prstGeom prst="rect">
                <a:avLst/>
              </a:prstGeom>
              <a:blipFill>
                <a:blip r:embed="rId4"/>
                <a:stretch>
                  <a:fillRect l="-1507" t="-3053" r="-1412" b="-80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979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7.</a:t>
            </a:r>
            <a:r>
              <a:rPr lang="zh-CN" altLang="en-US" sz="4400" b="1" dirty="0">
                <a:solidFill>
                  <a:srgbClr val="0000FF"/>
                </a:solidFill>
                <a:effectLst/>
                <a:latin typeface="黑体" panose="02010609060101010101" pitchFamily="49" charset="-122"/>
                <a:ea typeface="黑体" panose="02010609060101010101" pitchFamily="49" charset="-122"/>
              </a:rPr>
              <a:t> 强化学习总结与讨论</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en-US" altLang="zh-CN" sz="2400" b="1" kern="100" dirty="0">
                <a:solidFill>
                  <a:srgbClr val="0000FF"/>
                </a:solidFill>
                <a:effectLst/>
                <a:latin typeface="+mn-ea"/>
                <a:cs typeface="Times New Roman" panose="02020603050405020304" pitchFamily="18" charset="0"/>
              </a:rPr>
              <a:t>7.1</a:t>
            </a:r>
            <a:r>
              <a:rPr lang="zh-CN" altLang="en-US" sz="2400" b="1" kern="100" dirty="0">
                <a:solidFill>
                  <a:srgbClr val="0000FF"/>
                </a:solidFill>
                <a:latin typeface="+mn-ea"/>
                <a:cs typeface="Times New Roman" panose="02020603050405020304" pitchFamily="18" charset="0"/>
              </a:rPr>
              <a:t>  </a:t>
            </a:r>
            <a:r>
              <a:rPr lang="zh-CN" altLang="en-US" sz="2400" b="1" kern="100" dirty="0">
                <a:solidFill>
                  <a:srgbClr val="0000FF"/>
                </a:solidFill>
                <a:effectLst/>
                <a:latin typeface="+mn-ea"/>
                <a:cs typeface="Times New Roman" panose="02020603050405020304" pitchFamily="18" charset="0"/>
              </a:rPr>
              <a:t>强化学习与其它学习算法的比较</a:t>
            </a:r>
            <a:endParaRPr lang="en-US" altLang="zh-CN" sz="2400" b="1" kern="100" dirty="0">
              <a:solidFill>
                <a:srgbClr val="0000FF"/>
              </a:solidFill>
              <a:effectLst/>
              <a:latin typeface="+mn-ea"/>
              <a:cs typeface="Times New Roman" panose="02020603050405020304" pitchFamily="18" charset="0"/>
            </a:endParaRPr>
          </a:p>
          <a:p>
            <a:pPr marL="0" indent="0" algn="just">
              <a:lnSpc>
                <a:spcPct val="150000"/>
              </a:lnSpc>
              <a:spcBef>
                <a:spcPts val="600"/>
              </a:spcBef>
              <a:buNone/>
            </a:pPr>
            <a:r>
              <a:rPr lang="zh-CN" altLang="zh-CN" sz="2400" b="1" kern="100" dirty="0">
                <a:effectLst/>
              </a:rPr>
              <a:t>强化学习是从</a:t>
            </a:r>
            <a:r>
              <a:rPr lang="zh-CN" altLang="zh-CN" sz="2400" b="1" kern="100" dirty="0">
                <a:solidFill>
                  <a:srgbClr val="FF0000"/>
                </a:solidFill>
                <a:effectLst/>
              </a:rPr>
              <a:t>状态到行为的映射的学习</a:t>
            </a:r>
            <a:r>
              <a:rPr lang="zh-CN" altLang="zh-CN" sz="2400" b="1" kern="100" dirty="0">
                <a:effectLst/>
              </a:rPr>
              <a:t>，是无监督的学习。它强调</a:t>
            </a:r>
            <a:r>
              <a:rPr lang="en-US" altLang="zh-CN" sz="2400" b="1" kern="100" dirty="0">
                <a:effectLst/>
              </a:rPr>
              <a:t>agent</a:t>
            </a:r>
            <a:r>
              <a:rPr lang="zh-CN" altLang="zh-CN" sz="2400" b="1" kern="100" dirty="0">
                <a:effectLst/>
              </a:rPr>
              <a:t>从与环境的直接交互中学习，而不依赖事先提供样本的指导或完整的环境模型。它适合</a:t>
            </a:r>
            <a:r>
              <a:rPr lang="zh-CN" altLang="zh-CN" sz="2400" b="1" kern="100" dirty="0">
                <a:solidFill>
                  <a:srgbClr val="FF0000"/>
                </a:solidFill>
                <a:effectLst/>
              </a:rPr>
              <a:t>动态环境下的问题</a:t>
            </a:r>
            <a:r>
              <a:rPr lang="zh-CN" altLang="zh-CN" sz="2400" b="1" kern="100" dirty="0">
                <a:effectLst/>
              </a:rPr>
              <a:t>求解，因为在动态环境中设计者无法预料所有可能出现的问题，也就无法事先设计好所有问题的解决方案。</a:t>
            </a:r>
            <a:endParaRPr lang="zh-CN" altLang="zh-CN" sz="2400" kern="100" dirty="0">
              <a:effectLst/>
            </a:endParaRPr>
          </a:p>
          <a:p>
            <a:pPr marL="0" indent="0" algn="just">
              <a:lnSpc>
                <a:spcPct val="150000"/>
              </a:lnSpc>
              <a:spcBef>
                <a:spcPts val="600"/>
              </a:spcBef>
              <a:buNone/>
            </a:pPr>
            <a:r>
              <a:rPr lang="zh-CN" altLang="zh-CN" sz="2400" b="1" kern="100" dirty="0">
                <a:effectLst/>
              </a:rPr>
              <a:t>强化学习是一种</a:t>
            </a:r>
            <a:r>
              <a:rPr lang="zh-CN" altLang="zh-CN" sz="2400" b="1" kern="100" dirty="0">
                <a:solidFill>
                  <a:srgbClr val="FF0000"/>
                </a:solidFill>
                <a:effectLst/>
              </a:rPr>
              <a:t>在线学习方法</a:t>
            </a:r>
            <a:r>
              <a:rPr lang="zh-CN" altLang="zh-CN" sz="2400" b="1" kern="100" dirty="0">
                <a:effectLst/>
              </a:rPr>
              <a:t>，</a:t>
            </a:r>
            <a:r>
              <a:rPr lang="en-US" altLang="zh-CN" sz="2400" b="1" kern="100" dirty="0">
                <a:effectLst/>
              </a:rPr>
              <a:t>agent</a:t>
            </a:r>
            <a:r>
              <a:rPr lang="zh-CN" altLang="zh-CN" sz="2400" b="1" kern="100" dirty="0">
                <a:effectLst/>
              </a:rPr>
              <a:t>在真实环境中运行，</a:t>
            </a:r>
            <a:r>
              <a:rPr lang="zh-CN" altLang="zh-CN" sz="2400" b="1" kern="100" dirty="0">
                <a:solidFill>
                  <a:srgbClr val="FF0000"/>
                </a:solidFill>
                <a:effectLst/>
              </a:rPr>
              <a:t>学习和决策同时进行</a:t>
            </a:r>
            <a:r>
              <a:rPr lang="zh-CN" altLang="zh-CN" sz="2400" b="1" kern="100" dirty="0">
                <a:effectLst/>
              </a:rPr>
              <a:t>。</a:t>
            </a:r>
            <a:endParaRPr lang="zh-CN" altLang="zh-CN" sz="2400" kern="100" dirty="0">
              <a:effectLst/>
            </a:endParaRPr>
          </a:p>
          <a:p>
            <a:pPr marL="0" indent="0" algn="just">
              <a:lnSpc>
                <a:spcPct val="150000"/>
              </a:lnSpc>
              <a:buNone/>
            </a:pP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41262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7.</a:t>
            </a:r>
            <a:r>
              <a:rPr lang="zh-CN" altLang="en-US" sz="4400" b="1" dirty="0">
                <a:solidFill>
                  <a:srgbClr val="0000FF"/>
                </a:solidFill>
                <a:effectLst/>
                <a:latin typeface="黑体" panose="02010609060101010101" pitchFamily="49" charset="-122"/>
                <a:ea typeface="黑体" panose="02010609060101010101" pitchFamily="49" charset="-122"/>
              </a:rPr>
              <a:t> 强化学习总结与讨论</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en-US" altLang="zh-CN" sz="2400" b="1" kern="100" dirty="0">
                <a:solidFill>
                  <a:srgbClr val="0000FF"/>
                </a:solidFill>
                <a:effectLst/>
                <a:latin typeface="+mn-ea"/>
                <a:cs typeface="Times New Roman" panose="02020603050405020304" pitchFamily="18" charset="0"/>
              </a:rPr>
              <a:t>7.2</a:t>
            </a:r>
            <a:r>
              <a:rPr lang="zh-CN" altLang="en-US" sz="2400" b="1" kern="100" dirty="0">
                <a:solidFill>
                  <a:srgbClr val="0000FF"/>
                </a:solidFill>
                <a:latin typeface="+mn-ea"/>
                <a:cs typeface="Times New Roman" panose="02020603050405020304" pitchFamily="18" charset="0"/>
              </a:rPr>
              <a:t>  </a:t>
            </a:r>
            <a:r>
              <a:rPr lang="zh-CN" altLang="en-US" sz="2400" b="1" kern="100" dirty="0">
                <a:solidFill>
                  <a:srgbClr val="0000FF"/>
                </a:solidFill>
                <a:effectLst/>
                <a:latin typeface="+mn-ea"/>
                <a:cs typeface="Times New Roman" panose="02020603050405020304" pitchFamily="18" charset="0"/>
              </a:rPr>
              <a:t>强化学习面临的问题</a:t>
            </a:r>
            <a:endParaRPr lang="en-US" altLang="zh-CN" sz="2400" b="1" kern="100" dirty="0">
              <a:solidFill>
                <a:srgbClr val="0000FF"/>
              </a:solidFill>
              <a:effectLst/>
              <a:latin typeface="+mn-ea"/>
              <a:cs typeface="Times New Roman" panose="02020603050405020304" pitchFamily="18" charset="0"/>
            </a:endParaRPr>
          </a:p>
          <a:p>
            <a:pPr marL="0" indent="0" algn="just">
              <a:lnSpc>
                <a:spcPct val="150000"/>
              </a:lnSpc>
              <a:spcBef>
                <a:spcPts val="600"/>
              </a:spcBef>
              <a:buNone/>
            </a:pPr>
            <a:r>
              <a:rPr lang="zh-CN" altLang="en-US" sz="2400" b="1" kern="100" dirty="0">
                <a:effectLst/>
              </a:rPr>
              <a:t>强化学习算法和技术对</a:t>
            </a:r>
            <a:r>
              <a:rPr lang="zh-CN" altLang="en-US" sz="2400" b="1" kern="100" dirty="0">
                <a:solidFill>
                  <a:srgbClr val="FF0000"/>
                </a:solidFill>
                <a:effectLst/>
              </a:rPr>
              <a:t>小规模问题</a:t>
            </a:r>
            <a:r>
              <a:rPr lang="zh-CN" altLang="en-US" sz="2400" b="1" kern="100" dirty="0">
                <a:effectLst/>
              </a:rPr>
              <a:t>有效，但很少能够有效解决大规模的实际问题（游戏除外，因为可以低成本的获得大规模训练样本），因为如何解决以下问题确实是十分困难的。</a:t>
            </a:r>
            <a:endParaRPr lang="zh-CN" altLang="zh-CN" sz="2400" kern="100" dirty="0">
              <a:effectLst/>
            </a:endParaRPr>
          </a:p>
          <a:p>
            <a:pPr marL="0" indent="0" algn="just">
              <a:lnSpc>
                <a:spcPct val="150000"/>
              </a:lnSpc>
              <a:buNone/>
            </a:pPr>
            <a:r>
              <a:rPr lang="zh-CN" altLang="zh-CN" sz="2400" b="1" kern="100" dirty="0">
                <a:effectLst/>
                <a:latin typeface="+mn-ea"/>
              </a:rPr>
              <a:t>① 强化学习的本质是在状态－动作空间中进行搜索。而实际中的学习任务往往需要多个参数来刻画，这导致其对应的状态－动作空间过于庞大，通常</a:t>
            </a:r>
            <a:r>
              <a:rPr lang="zh-CN" altLang="zh-CN" sz="2400" b="1" kern="100" dirty="0">
                <a:solidFill>
                  <a:srgbClr val="FF0000"/>
                </a:solidFill>
                <a:effectLst/>
                <a:latin typeface="+mn-ea"/>
              </a:rPr>
              <a:t>需要训练很长时间，收敛速度满足不了实际要求</a:t>
            </a:r>
            <a:r>
              <a:rPr lang="zh-CN" altLang="zh-CN" sz="2400" b="1" kern="100" dirty="0">
                <a:effectLst/>
                <a:latin typeface="+mn-ea"/>
              </a:rPr>
              <a:t>；</a:t>
            </a:r>
            <a:endParaRPr lang="zh-CN" altLang="zh-CN" sz="2400" kern="100" dirty="0">
              <a:effectLst/>
              <a:latin typeface="+mn-ea"/>
            </a:endParaRPr>
          </a:p>
          <a:p>
            <a:pPr marL="0" indent="0" algn="just">
              <a:lnSpc>
                <a:spcPct val="150000"/>
              </a:lnSpc>
              <a:buNone/>
            </a:pPr>
            <a:r>
              <a:rPr lang="zh-CN" altLang="zh-CN" sz="2400" b="1" kern="100" dirty="0">
                <a:effectLst/>
                <a:latin typeface="+mn-ea"/>
              </a:rPr>
              <a:t>② 在实际环境中，反馈不是实时的，需要经过一段长度不定的时间，使强化学习方法不</a:t>
            </a:r>
            <a:r>
              <a:rPr lang="zh-CN" altLang="zh-CN" sz="2400" b="1" kern="100" dirty="0">
                <a:solidFill>
                  <a:srgbClr val="FF0000"/>
                </a:solidFill>
                <a:effectLst/>
                <a:latin typeface="+mn-ea"/>
              </a:rPr>
              <a:t>适合对实时性要求高的学习任务</a:t>
            </a:r>
            <a:r>
              <a:rPr lang="zh-CN" altLang="zh-CN" sz="2400" b="1" kern="100" dirty="0">
                <a:effectLst/>
                <a:latin typeface="+mn-ea"/>
              </a:rPr>
              <a:t>；</a:t>
            </a:r>
            <a:endParaRPr lang="zh-CN" altLang="zh-CN" sz="2400" kern="100" dirty="0">
              <a:effectLst/>
              <a:latin typeface="+mn-ea"/>
            </a:endParaRPr>
          </a:p>
          <a:p>
            <a:pPr marL="0" indent="0" algn="just">
              <a:lnSpc>
                <a:spcPct val="150000"/>
              </a:lnSpc>
              <a:buNone/>
            </a:pP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83668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7.</a:t>
            </a:r>
            <a:r>
              <a:rPr lang="zh-CN" altLang="en-US" sz="4400" b="1" dirty="0">
                <a:solidFill>
                  <a:srgbClr val="0000FF"/>
                </a:solidFill>
                <a:effectLst/>
                <a:latin typeface="黑体" panose="02010609060101010101" pitchFamily="49" charset="-122"/>
                <a:ea typeface="黑体" panose="02010609060101010101" pitchFamily="49" charset="-122"/>
              </a:rPr>
              <a:t> 强化学习总结与讨论</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en-US" altLang="zh-CN" sz="2400" b="1" kern="100" dirty="0">
                <a:solidFill>
                  <a:srgbClr val="0000FF"/>
                </a:solidFill>
                <a:effectLst/>
                <a:latin typeface="+mn-ea"/>
                <a:cs typeface="Times New Roman" panose="02020603050405020304" pitchFamily="18" charset="0"/>
              </a:rPr>
              <a:t>7.2</a:t>
            </a:r>
            <a:r>
              <a:rPr lang="zh-CN" altLang="en-US" sz="2400" b="1" kern="100" dirty="0">
                <a:solidFill>
                  <a:srgbClr val="0000FF"/>
                </a:solidFill>
                <a:latin typeface="+mn-ea"/>
                <a:cs typeface="Times New Roman" panose="02020603050405020304" pitchFamily="18" charset="0"/>
              </a:rPr>
              <a:t>  </a:t>
            </a:r>
            <a:r>
              <a:rPr lang="zh-CN" altLang="en-US" sz="2400" b="1" kern="100" dirty="0">
                <a:solidFill>
                  <a:srgbClr val="0000FF"/>
                </a:solidFill>
                <a:effectLst/>
                <a:latin typeface="+mn-ea"/>
                <a:cs typeface="Times New Roman" panose="02020603050405020304" pitchFamily="18" charset="0"/>
              </a:rPr>
              <a:t>强化学习面临的问题</a:t>
            </a:r>
            <a:endParaRPr lang="en-US" altLang="zh-CN" sz="2400" b="1" kern="100" dirty="0">
              <a:solidFill>
                <a:srgbClr val="0000FF"/>
              </a:solidFill>
              <a:effectLst/>
              <a:latin typeface="+mn-ea"/>
              <a:cs typeface="Times New Roman" panose="02020603050405020304" pitchFamily="18" charset="0"/>
            </a:endParaRPr>
          </a:p>
          <a:p>
            <a:pPr marL="0" indent="0" algn="just">
              <a:lnSpc>
                <a:spcPct val="150000"/>
              </a:lnSpc>
              <a:spcBef>
                <a:spcPts val="600"/>
              </a:spcBef>
              <a:buNone/>
            </a:pPr>
            <a:r>
              <a:rPr lang="zh-CN" altLang="en-US" sz="2400" b="1" kern="100" dirty="0">
                <a:effectLst/>
              </a:rPr>
              <a:t>③ 强化学习</a:t>
            </a:r>
            <a:r>
              <a:rPr lang="zh-CN" altLang="en-US" sz="2400" b="1" kern="100" dirty="0">
                <a:solidFill>
                  <a:srgbClr val="FF0000"/>
                </a:solidFill>
                <a:effectLst/>
              </a:rPr>
              <a:t>适合于单目标学习</a:t>
            </a:r>
            <a:r>
              <a:rPr lang="zh-CN" altLang="en-US" sz="2400" b="1" kern="100" dirty="0">
                <a:effectLst/>
              </a:rPr>
              <a:t>，多目标学习会迅速扩大搜索空间，降低学习效率。例如在</a:t>
            </a:r>
            <a:r>
              <a:rPr lang="en-US" altLang="zh-CN" sz="2400" b="1" kern="100" dirty="0">
                <a:effectLst/>
              </a:rPr>
              <a:t>MAS</a:t>
            </a:r>
            <a:r>
              <a:rPr lang="zh-CN" altLang="en-US" sz="2400" b="1" kern="100" dirty="0">
                <a:effectLst/>
              </a:rPr>
              <a:t>中，多个</a:t>
            </a:r>
            <a:r>
              <a:rPr lang="en-US" altLang="zh-CN" sz="2400" b="1" kern="100" dirty="0">
                <a:effectLst/>
              </a:rPr>
              <a:t>agent</a:t>
            </a:r>
            <a:r>
              <a:rPr lang="zh-CN" altLang="en-US" sz="2400" b="1" kern="100" dirty="0">
                <a:effectLst/>
              </a:rPr>
              <a:t>的状态－行为组合可能会导致组合爆炸；</a:t>
            </a:r>
          </a:p>
          <a:p>
            <a:pPr marL="0" indent="0" algn="just">
              <a:lnSpc>
                <a:spcPct val="150000"/>
              </a:lnSpc>
              <a:spcBef>
                <a:spcPts val="600"/>
              </a:spcBef>
              <a:buNone/>
            </a:pPr>
            <a:r>
              <a:rPr lang="zh-CN" altLang="en-US" sz="2400" b="1" kern="100" dirty="0">
                <a:effectLst/>
              </a:rPr>
              <a:t>④ 强化学习算法是基于</a:t>
            </a:r>
            <a:r>
              <a:rPr lang="en-US" altLang="zh-CN" sz="2400" b="1" kern="100" dirty="0" err="1">
                <a:effectLst/>
              </a:rPr>
              <a:t>MDP</a:t>
            </a:r>
            <a:r>
              <a:rPr lang="zh-CN" altLang="en-US" sz="2400" b="1" kern="100" dirty="0">
                <a:effectLst/>
              </a:rPr>
              <a:t>的，但在实际任务中，</a:t>
            </a:r>
            <a:r>
              <a:rPr lang="en-US" altLang="zh-CN" sz="2400" b="1" kern="100" dirty="0">
                <a:solidFill>
                  <a:srgbClr val="FF0000"/>
                </a:solidFill>
                <a:effectLst/>
              </a:rPr>
              <a:t>agent</a:t>
            </a:r>
            <a:r>
              <a:rPr lang="zh-CN" altLang="en-US" sz="2400" b="1" kern="100" dirty="0">
                <a:solidFill>
                  <a:srgbClr val="FF0000"/>
                </a:solidFill>
                <a:effectLst/>
              </a:rPr>
              <a:t>很难识别其所处的状态</a:t>
            </a:r>
            <a:r>
              <a:rPr lang="zh-CN" altLang="en-US" sz="2400" b="1" kern="100" dirty="0">
                <a:effectLst/>
              </a:rPr>
              <a:t>，有时候环境状态根本无法离散化的刻画（</a:t>
            </a:r>
            <a:r>
              <a:rPr lang="en-US" altLang="zh-CN" sz="2400" b="1" kern="100" dirty="0" err="1">
                <a:effectLst/>
              </a:rPr>
              <a:t>POMDP</a:t>
            </a:r>
            <a:r>
              <a:rPr lang="zh-CN" altLang="en-US" sz="2400" b="1" kern="100" dirty="0">
                <a:effectLst/>
              </a:rPr>
              <a:t>）；</a:t>
            </a:r>
          </a:p>
          <a:p>
            <a:pPr marL="0" indent="0" algn="just">
              <a:lnSpc>
                <a:spcPct val="150000"/>
              </a:lnSpc>
              <a:spcBef>
                <a:spcPts val="600"/>
              </a:spcBef>
              <a:buNone/>
            </a:pPr>
            <a:r>
              <a:rPr lang="zh-CN" altLang="en-US" sz="2400" b="1" kern="100" dirty="0">
                <a:effectLst/>
              </a:rPr>
              <a:t>⑤ 强化学习算法</a:t>
            </a:r>
            <a:r>
              <a:rPr lang="zh-CN" altLang="en-US" sz="2400" b="1" kern="100" dirty="0">
                <a:solidFill>
                  <a:srgbClr val="FF0000"/>
                </a:solidFill>
                <a:effectLst/>
              </a:rPr>
              <a:t>收敛的前提条件在实际环境中常常无法得到满足</a:t>
            </a:r>
            <a:r>
              <a:rPr lang="zh-CN" altLang="en-US" sz="2400" b="1" kern="100" dirty="0">
                <a:effectLst/>
              </a:rPr>
              <a:t>。有文献将强化学习与神经网络、遗传算法等其它学习方法结合起来，利用它们的泛化能力、记忆能力和强收敛性来加强强化学习在实际问题中的收敛性，在某些领域取得很好的效果。</a:t>
            </a:r>
          </a:p>
          <a:p>
            <a:pPr marL="0" indent="0" algn="just">
              <a:lnSpc>
                <a:spcPct val="150000"/>
              </a:lnSpc>
              <a:buNone/>
            </a:pP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24717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en-US" altLang="zh-CN" sz="2400" b="1" kern="100" dirty="0">
                <a:solidFill>
                  <a:srgbClr val="0000FF"/>
                </a:solidFill>
                <a:effectLst/>
                <a:cs typeface="Times New Roman" panose="02020603050405020304" pitchFamily="18" charset="0"/>
              </a:rPr>
              <a:t>8.1</a:t>
            </a:r>
            <a:r>
              <a:rPr lang="zh-CN" altLang="en-US" sz="2400" b="1" kern="100" dirty="0">
                <a:solidFill>
                  <a:srgbClr val="0000FF"/>
                </a:solidFill>
                <a:cs typeface="Times New Roman" panose="02020603050405020304" pitchFamily="18" charset="0"/>
              </a:rPr>
              <a:t>  </a:t>
            </a:r>
            <a:r>
              <a:rPr lang="zh-CN" altLang="en-US" sz="2400" b="1" kern="100" dirty="0">
                <a:solidFill>
                  <a:srgbClr val="0000FF"/>
                </a:solidFill>
                <a:effectLst/>
                <a:cs typeface="Times New Roman" panose="02020603050405020304" pitchFamily="18" charset="0"/>
              </a:rPr>
              <a:t>深度</a:t>
            </a:r>
            <a:r>
              <a:rPr lang="en-US" altLang="zh-CN" sz="2400" b="1" kern="100" dirty="0">
                <a:solidFill>
                  <a:srgbClr val="0000FF"/>
                </a:solidFill>
                <a:effectLst/>
                <a:cs typeface="Times New Roman" panose="02020603050405020304" pitchFamily="18" charset="0"/>
              </a:rPr>
              <a:t>Q</a:t>
            </a:r>
            <a:r>
              <a:rPr lang="zh-CN" altLang="en-US" sz="2400" b="1" kern="100" dirty="0">
                <a:solidFill>
                  <a:srgbClr val="0000FF"/>
                </a:solidFill>
                <a:effectLst/>
                <a:cs typeface="Times New Roman" panose="02020603050405020304" pitchFamily="18" charset="0"/>
              </a:rPr>
              <a:t>学习算法</a:t>
            </a:r>
            <a:endParaRPr lang="en-US" altLang="zh-CN" sz="2400" b="1" kern="100" dirty="0">
              <a:solidFill>
                <a:srgbClr val="0000FF"/>
              </a:solidFill>
              <a:effectLst/>
              <a:cs typeface="Times New Roman" panose="02020603050405020304" pitchFamily="18" charset="0"/>
            </a:endParaRPr>
          </a:p>
          <a:p>
            <a:pPr marL="0" indent="0" algn="just">
              <a:lnSpc>
                <a:spcPct val="150000"/>
              </a:lnSpc>
              <a:spcBef>
                <a:spcPts val="600"/>
              </a:spcBef>
              <a:buNone/>
            </a:pPr>
            <a:r>
              <a:rPr lang="zh-CN" altLang="en-US" sz="2400" b="1" kern="100" dirty="0">
                <a:effectLst/>
              </a:rPr>
              <a:t>        深度强化学习是以一种通用的形式</a:t>
            </a:r>
            <a:r>
              <a:rPr lang="zh-CN" altLang="en-US" sz="2400" b="1" kern="100" dirty="0">
                <a:solidFill>
                  <a:srgbClr val="FF0000"/>
                </a:solidFill>
                <a:effectLst/>
              </a:rPr>
              <a:t>将深度学习的感知能力</a:t>
            </a:r>
            <a:r>
              <a:rPr lang="zh-CN" altLang="en-US" sz="2400" b="1" kern="100" dirty="0">
                <a:effectLst/>
              </a:rPr>
              <a:t>与</a:t>
            </a:r>
            <a:r>
              <a:rPr lang="zh-CN" altLang="en-US" sz="2400" b="1" kern="100" dirty="0">
                <a:solidFill>
                  <a:srgbClr val="FF0000"/>
                </a:solidFill>
                <a:effectLst/>
              </a:rPr>
              <a:t>强化学习的决策能力</a:t>
            </a:r>
            <a:r>
              <a:rPr lang="zh-CN" altLang="en-US" sz="2400" b="1" kern="100" dirty="0">
                <a:effectLst/>
              </a:rPr>
              <a:t>相结合，并能够通过</a:t>
            </a:r>
            <a:r>
              <a:rPr lang="zh-CN" altLang="en-US" sz="2400" b="1" kern="100" dirty="0">
                <a:solidFill>
                  <a:srgbClr val="FF0000"/>
                </a:solidFill>
                <a:effectLst/>
              </a:rPr>
              <a:t>端对端</a:t>
            </a:r>
            <a:r>
              <a:rPr lang="zh-CN" altLang="en-US" sz="2400" b="1" kern="100" dirty="0">
                <a:effectLst/>
              </a:rPr>
              <a:t>的学习方式实现从原始输入到输出的直接控制。</a:t>
            </a:r>
            <a:endParaRPr lang="en-US" altLang="zh-CN" sz="2400" b="1" kern="100" dirty="0">
              <a:effectLst/>
            </a:endParaRPr>
          </a:p>
          <a:p>
            <a:pPr marL="0" indent="0" algn="just">
              <a:lnSpc>
                <a:spcPct val="100000"/>
              </a:lnSpc>
              <a:spcBef>
                <a:spcPts val="600"/>
              </a:spcBef>
              <a:buNone/>
            </a:pPr>
            <a:r>
              <a:rPr lang="en-US" altLang="zh-CN" sz="2400" b="1" kern="100" dirty="0">
                <a:effectLst/>
              </a:rPr>
              <a:t>        </a:t>
            </a:r>
            <a:r>
              <a:rPr lang="zh-CN" altLang="zh-CN" sz="2400" b="1" kern="100" dirty="0">
                <a:effectLst/>
              </a:rPr>
              <a:t>机器学习的本质是寻找一个“函数”，而</a:t>
            </a:r>
            <a:r>
              <a:rPr lang="en-US" altLang="zh-CN" sz="2400" b="1" kern="100" dirty="0" err="1">
                <a:effectLst/>
              </a:rPr>
              <a:t>RL</a:t>
            </a:r>
            <a:r>
              <a:rPr lang="zh-CN" altLang="zh-CN" sz="2400" b="1" kern="100" dirty="0">
                <a:effectLst/>
              </a:rPr>
              <a:t>是机器学习的一种，</a:t>
            </a:r>
            <a:r>
              <a:rPr lang="en-US" altLang="zh-CN" sz="2400" b="1" kern="100" dirty="0" err="1">
                <a:effectLst/>
              </a:rPr>
              <a:t>RL</a:t>
            </a:r>
            <a:r>
              <a:rPr lang="zh-CN" altLang="zh-CN" sz="2400" b="1" kern="100" dirty="0">
                <a:effectLst/>
              </a:rPr>
              <a:t>要找到的这个函数就是</a:t>
            </a:r>
          </a:p>
          <a:p>
            <a:pPr marL="0" indent="0" algn="ctr">
              <a:lnSpc>
                <a:spcPct val="100000"/>
              </a:lnSpc>
              <a:spcBef>
                <a:spcPts val="600"/>
              </a:spcBef>
              <a:buNone/>
            </a:pPr>
            <a:r>
              <a:rPr lang="en-US" altLang="zh-CN" sz="2400" b="1" kern="100" dirty="0">
                <a:effectLst/>
              </a:rPr>
              <a:t>Policy</a:t>
            </a:r>
            <a:r>
              <a:rPr lang="zh-CN" altLang="zh-CN" sz="2400" b="1" kern="100" dirty="0">
                <a:effectLst/>
              </a:rPr>
              <a:t>：</a:t>
            </a:r>
            <a:r>
              <a:rPr lang="en-US" altLang="zh-CN" sz="2400" b="1" kern="100" dirty="0">
                <a:effectLst/>
              </a:rPr>
              <a:t>Action = π(Observation)</a:t>
            </a:r>
            <a:r>
              <a:rPr lang="zh-CN" altLang="zh-CN" sz="2400" b="1" kern="100" dirty="0">
                <a:effectLst/>
              </a:rPr>
              <a:t>，</a:t>
            </a:r>
          </a:p>
          <a:p>
            <a:pPr marL="0" indent="0" algn="just">
              <a:lnSpc>
                <a:spcPct val="100000"/>
              </a:lnSpc>
              <a:spcBef>
                <a:spcPts val="600"/>
              </a:spcBef>
              <a:buNone/>
            </a:pPr>
            <a:r>
              <a:rPr lang="en-US" altLang="zh-CN" sz="2400" b="1" kern="100" dirty="0">
                <a:effectLst/>
              </a:rPr>
              <a:t>        </a:t>
            </a:r>
            <a:r>
              <a:rPr lang="zh-CN" altLang="zh-CN" sz="2400" b="1" kern="100" dirty="0">
                <a:effectLst/>
              </a:rPr>
              <a:t>这个函数的</a:t>
            </a:r>
            <a:r>
              <a:rPr lang="zh-CN" altLang="zh-CN" sz="2400" b="1" kern="100" dirty="0">
                <a:solidFill>
                  <a:srgbClr val="FF0000"/>
                </a:solidFill>
                <a:effectLst/>
              </a:rPr>
              <a:t>输入</a:t>
            </a:r>
            <a:r>
              <a:rPr lang="zh-CN" altLang="zh-CN" sz="2400" b="1" kern="100" dirty="0">
                <a:effectLst/>
              </a:rPr>
              <a:t>就是</a:t>
            </a:r>
            <a:r>
              <a:rPr lang="en-US" altLang="zh-CN" sz="2400" b="1" kern="100" dirty="0">
                <a:solidFill>
                  <a:srgbClr val="FF0000"/>
                </a:solidFill>
                <a:effectLst/>
              </a:rPr>
              <a:t>Observation</a:t>
            </a:r>
            <a:r>
              <a:rPr lang="zh-CN" altLang="zh-CN" sz="2400" b="1" kern="100" dirty="0">
                <a:effectLst/>
              </a:rPr>
              <a:t>，</a:t>
            </a:r>
            <a:r>
              <a:rPr lang="zh-CN" altLang="zh-CN" sz="2400" b="1" kern="100" dirty="0">
                <a:solidFill>
                  <a:srgbClr val="FF0000"/>
                </a:solidFill>
                <a:effectLst/>
              </a:rPr>
              <a:t>输出</a:t>
            </a:r>
            <a:r>
              <a:rPr lang="zh-CN" altLang="zh-CN" sz="2400" b="1" kern="100" dirty="0">
                <a:effectLst/>
              </a:rPr>
              <a:t>就是</a:t>
            </a:r>
            <a:r>
              <a:rPr lang="en-US" altLang="zh-CN" sz="2400" b="1" kern="100" dirty="0">
                <a:solidFill>
                  <a:srgbClr val="FF0000"/>
                </a:solidFill>
                <a:effectLst/>
              </a:rPr>
              <a:t>Action</a:t>
            </a:r>
            <a:r>
              <a:rPr lang="zh-CN" altLang="zh-CN" sz="2400" b="1" kern="100" dirty="0">
                <a:effectLst/>
              </a:rPr>
              <a:t>。</a:t>
            </a:r>
            <a:r>
              <a:rPr lang="en-US" altLang="zh-CN" sz="2400" b="1" kern="100" dirty="0">
                <a:solidFill>
                  <a:srgbClr val="FF0000"/>
                </a:solidFill>
                <a:effectLst/>
              </a:rPr>
              <a:t>Reward</a:t>
            </a:r>
            <a:r>
              <a:rPr lang="zh-CN" altLang="zh-CN" sz="2400" b="1" kern="100" dirty="0">
                <a:solidFill>
                  <a:srgbClr val="FF0000"/>
                </a:solidFill>
                <a:effectLst/>
              </a:rPr>
              <a:t>用来帮助我们找到这个最优函数</a:t>
            </a:r>
            <a:r>
              <a:rPr lang="zh-CN" altLang="zh-CN" sz="2400" b="1" kern="100" dirty="0">
                <a:effectLst/>
              </a:rPr>
              <a:t>。</a:t>
            </a:r>
          </a:p>
          <a:p>
            <a:pPr marL="0" indent="0" algn="just">
              <a:lnSpc>
                <a:spcPct val="15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54368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en-US" altLang="zh-CN" sz="2400" b="1" kern="100" dirty="0">
                <a:solidFill>
                  <a:srgbClr val="0000FF"/>
                </a:solidFill>
                <a:effectLst/>
                <a:cs typeface="Times New Roman" panose="02020603050405020304" pitchFamily="18" charset="0"/>
              </a:rPr>
              <a:t>8.1</a:t>
            </a:r>
            <a:r>
              <a:rPr lang="zh-CN" altLang="en-US" sz="2400" b="1" kern="100" dirty="0">
                <a:solidFill>
                  <a:srgbClr val="0000FF"/>
                </a:solidFill>
                <a:cs typeface="Times New Roman" panose="02020603050405020304" pitchFamily="18" charset="0"/>
              </a:rPr>
              <a:t>  </a:t>
            </a:r>
            <a:r>
              <a:rPr lang="zh-CN" altLang="en-US" sz="2400" b="1" kern="100" dirty="0">
                <a:solidFill>
                  <a:srgbClr val="0000FF"/>
                </a:solidFill>
                <a:effectLst/>
                <a:cs typeface="Times New Roman" panose="02020603050405020304" pitchFamily="18" charset="0"/>
              </a:rPr>
              <a:t>深度</a:t>
            </a:r>
            <a:r>
              <a:rPr lang="en-US" altLang="zh-CN" sz="2400" b="1" kern="100" dirty="0">
                <a:solidFill>
                  <a:srgbClr val="0000FF"/>
                </a:solidFill>
                <a:effectLst/>
                <a:cs typeface="Times New Roman" panose="02020603050405020304" pitchFamily="18" charset="0"/>
              </a:rPr>
              <a:t>Q</a:t>
            </a:r>
            <a:r>
              <a:rPr lang="zh-CN" altLang="en-US" sz="2400" b="1" kern="100" dirty="0">
                <a:solidFill>
                  <a:srgbClr val="0000FF"/>
                </a:solidFill>
                <a:effectLst/>
                <a:cs typeface="Times New Roman" panose="02020603050405020304" pitchFamily="18" charset="0"/>
              </a:rPr>
              <a:t>学习算法</a:t>
            </a:r>
            <a:endParaRPr lang="en-US" altLang="zh-CN" sz="2400" b="1" kern="100" dirty="0">
              <a:solidFill>
                <a:srgbClr val="0000FF"/>
              </a:solidFill>
              <a:effectLst/>
              <a:cs typeface="Times New Roman" panose="02020603050405020304" pitchFamily="18" charset="0"/>
            </a:endParaRPr>
          </a:p>
          <a:p>
            <a:pPr marL="0" indent="0" algn="just">
              <a:lnSpc>
                <a:spcPct val="150000"/>
              </a:lnSpc>
              <a:spcBef>
                <a:spcPts val="600"/>
              </a:spcBef>
              <a:buNone/>
            </a:pPr>
            <a:endParaRPr lang="zh-CN" altLang="zh-CN" sz="1800" kern="100" dirty="0">
              <a:effectLst/>
              <a:latin typeface="Times New Roman" panose="02020603050405020304" pitchFamily="18" charset="0"/>
              <a:ea typeface="宋体" panose="02010600030101010101" pitchFamily="2" charset="-122"/>
            </a:endParaRPr>
          </a:p>
        </p:txBody>
      </p:sp>
      <p:pic>
        <p:nvPicPr>
          <p:cNvPr id="4" name="内容占位符 6">
            <a:extLst>
              <a:ext uri="{FF2B5EF4-FFF2-40B4-BE49-F238E27FC236}">
                <a16:creationId xmlns:a16="http://schemas.microsoft.com/office/drawing/2014/main" id="{89D92224-4046-4DF6-9128-6D0A3FACB42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8536" y="2204296"/>
            <a:ext cx="7074928" cy="3577438"/>
          </a:xfrm>
          <a:prstGeom prst="rect">
            <a:avLst/>
          </a:prstGeom>
          <a:noFill/>
          <a:ln>
            <a:noFill/>
          </a:ln>
        </p:spPr>
      </p:pic>
      <p:sp>
        <p:nvSpPr>
          <p:cNvPr id="6" name="文本框 5">
            <a:extLst>
              <a:ext uri="{FF2B5EF4-FFF2-40B4-BE49-F238E27FC236}">
                <a16:creationId xmlns:a16="http://schemas.microsoft.com/office/drawing/2014/main" id="{E0EE54ED-AFC2-4A3A-B307-AEB0C988615C}"/>
              </a:ext>
            </a:extLst>
          </p:cNvPr>
          <p:cNvSpPr txBox="1"/>
          <p:nvPr/>
        </p:nvSpPr>
        <p:spPr>
          <a:xfrm>
            <a:off x="2272984" y="6031210"/>
            <a:ext cx="7646031" cy="461665"/>
          </a:xfrm>
          <a:prstGeom prst="rect">
            <a:avLst/>
          </a:prstGeom>
          <a:noFill/>
        </p:spPr>
        <p:txBody>
          <a:bodyPr wrap="square">
            <a:spAutoFit/>
          </a:bodyPr>
          <a:lstStyle/>
          <a:p>
            <a:pPr algn="ctr"/>
            <a:r>
              <a:rPr lang="zh-CN" altLang="zh-CN" sz="2400" b="1" kern="100" dirty="0">
                <a:effectLst/>
                <a:latin typeface="+mn-ea"/>
              </a:rPr>
              <a:t>强化学习很好的模拟了人的决策过程—视情况而定</a:t>
            </a:r>
            <a:endParaRPr lang="zh-CN" altLang="zh-CN" sz="2400" kern="100" dirty="0">
              <a:effectLst/>
              <a:latin typeface="+mn-ea"/>
            </a:endParaRPr>
          </a:p>
        </p:txBody>
      </p:sp>
    </p:spTree>
    <p:extLst>
      <p:ext uri="{BB962C8B-B14F-4D97-AF65-F5344CB8AC3E}">
        <p14:creationId xmlns:p14="http://schemas.microsoft.com/office/powerpoint/2010/main" val="2542876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en-US" altLang="zh-CN" sz="2400" b="1" kern="100" dirty="0">
                <a:solidFill>
                  <a:srgbClr val="0000FF"/>
                </a:solidFill>
                <a:effectLst/>
                <a:cs typeface="Times New Roman" panose="02020603050405020304" pitchFamily="18" charset="0"/>
              </a:rPr>
              <a:t>8.1</a:t>
            </a:r>
            <a:r>
              <a:rPr lang="zh-CN" altLang="en-US" sz="2400" b="1" kern="100" dirty="0">
                <a:solidFill>
                  <a:srgbClr val="0000FF"/>
                </a:solidFill>
                <a:cs typeface="Times New Roman" panose="02020603050405020304" pitchFamily="18" charset="0"/>
              </a:rPr>
              <a:t>  </a:t>
            </a:r>
            <a:r>
              <a:rPr lang="zh-CN" altLang="en-US" sz="2400" b="1" kern="100" dirty="0">
                <a:solidFill>
                  <a:srgbClr val="0000FF"/>
                </a:solidFill>
                <a:effectLst/>
                <a:cs typeface="Times New Roman" panose="02020603050405020304" pitchFamily="18" charset="0"/>
              </a:rPr>
              <a:t>深度</a:t>
            </a:r>
            <a:r>
              <a:rPr lang="en-US" altLang="zh-CN" sz="2400" b="1" kern="100" dirty="0">
                <a:solidFill>
                  <a:srgbClr val="0000FF"/>
                </a:solidFill>
                <a:effectLst/>
                <a:cs typeface="Times New Roman" panose="02020603050405020304" pitchFamily="18" charset="0"/>
              </a:rPr>
              <a:t>Q</a:t>
            </a:r>
            <a:r>
              <a:rPr lang="zh-CN" altLang="en-US" sz="2400" b="1" kern="100" dirty="0">
                <a:solidFill>
                  <a:srgbClr val="0000FF"/>
                </a:solidFill>
                <a:effectLst/>
                <a:cs typeface="Times New Roman" panose="02020603050405020304" pitchFamily="18" charset="0"/>
              </a:rPr>
              <a:t>学习算法：</a:t>
            </a:r>
            <a:r>
              <a:rPr lang="en-US" altLang="zh-CN" sz="2400" b="1" kern="100" dirty="0">
                <a:effectLst/>
                <a:latin typeface="Times New Roman" panose="02020603050405020304" pitchFamily="18" charset="0"/>
                <a:ea typeface="黑体" panose="02010609060101010101" pitchFamily="49" charset="-122"/>
              </a:rPr>
              <a:t>Deep Q Network (</a:t>
            </a:r>
            <a:r>
              <a:rPr lang="en-US" altLang="zh-CN" sz="2400" b="1" kern="100" dirty="0" err="1">
                <a:effectLst/>
                <a:latin typeface="Times New Roman" panose="02020603050405020304" pitchFamily="18" charset="0"/>
                <a:ea typeface="黑体" panose="02010609060101010101" pitchFamily="49" charset="-122"/>
              </a:rPr>
              <a:t>DQN</a:t>
            </a:r>
            <a:r>
              <a:rPr lang="en-US" altLang="zh-CN" sz="2400" b="1" kern="100" dirty="0">
                <a:effectLst/>
                <a:latin typeface="Times New Roman" panose="02020603050405020304" pitchFamily="18" charset="0"/>
                <a:ea typeface="黑体" panose="02010609060101010101" pitchFamily="49" charset="-122"/>
              </a:rPr>
              <a:t>)</a:t>
            </a:r>
            <a:endParaRPr lang="zh-CN" altLang="zh-CN" sz="2400" kern="100" dirty="0">
              <a:effectLst/>
              <a:latin typeface="Times New Roman" panose="02020603050405020304" pitchFamily="18" charset="0"/>
              <a:ea typeface="宋体" panose="02010600030101010101" pitchFamily="2" charset="-122"/>
            </a:endParaRPr>
          </a:p>
        </p:txBody>
      </p:sp>
      <p:pic>
        <p:nvPicPr>
          <p:cNvPr id="7" name="图片 6" descr="figure1">
            <a:extLst>
              <a:ext uri="{FF2B5EF4-FFF2-40B4-BE49-F238E27FC236}">
                <a16:creationId xmlns:a16="http://schemas.microsoft.com/office/drawing/2014/main" id="{17866644-61FD-4FA4-8ACC-E0642843A8A0}"/>
              </a:ext>
            </a:extLst>
          </p:cNvPr>
          <p:cNvPicPr/>
          <p:nvPr/>
        </p:nvPicPr>
        <p:blipFill rotWithShape="1">
          <a:blip r:embed="rId3">
            <a:extLst>
              <a:ext uri="{28A0092B-C50C-407E-A947-70E740481C1C}">
                <a14:useLocalDpi xmlns:a14="http://schemas.microsoft.com/office/drawing/2010/main" val="0"/>
              </a:ext>
            </a:extLst>
          </a:blip>
          <a:srcRect l="22100" t="8887" b="38363"/>
          <a:stretch/>
        </p:blipFill>
        <p:spPr bwMode="auto">
          <a:xfrm>
            <a:off x="2411603" y="2300199"/>
            <a:ext cx="7754707" cy="1499390"/>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48FA99DD-427D-4E02-8817-1A9BEEF0C98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7594" y="3930303"/>
            <a:ext cx="6076812" cy="2459138"/>
          </a:xfrm>
          <a:prstGeom prst="rect">
            <a:avLst/>
          </a:prstGeom>
          <a:noFill/>
          <a:ln>
            <a:noFill/>
          </a:ln>
        </p:spPr>
      </p:pic>
    </p:spTree>
    <p:extLst>
      <p:ext uri="{BB962C8B-B14F-4D97-AF65-F5344CB8AC3E}">
        <p14:creationId xmlns:p14="http://schemas.microsoft.com/office/powerpoint/2010/main" val="3502758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剪去单角的矩形 22"/>
          <p:cNvSpPr/>
          <p:nvPr>
            <p:custDataLst>
              <p:tags r:id="rId1"/>
            </p:custDataLst>
          </p:nvPr>
        </p:nvSpPr>
        <p:spPr>
          <a:xfrm>
            <a:off x="1299844" y="235585"/>
            <a:ext cx="4796155" cy="623570"/>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823" tIns="36411" rIns="72823" bIns="36411"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行为主义：</a:t>
            </a:r>
            <a:r>
              <a:rPr kumimoji="0" lang="zh-CN" altLang="en-US" sz="3200" b="0" i="0" u="none" strike="noStrike" kern="1200" cap="none" spc="0" normalizeH="0" baseline="0" noProof="0" dirty="0">
                <a:ln>
                  <a:noFill/>
                </a:ln>
                <a:solidFill>
                  <a:srgbClr val="FFFF00"/>
                </a:solidFill>
                <a:effectLst/>
                <a:uLnTx/>
                <a:uFillTx/>
                <a:latin typeface="微软雅黑" panose="020B0503020204020204" charset="-122"/>
                <a:ea typeface="微软雅黑" panose="020B0503020204020204" charset="-122"/>
                <a:cs typeface="+mn-cs"/>
              </a:rPr>
              <a:t>强化学习</a:t>
            </a:r>
          </a:p>
        </p:txBody>
      </p:sp>
      <p:pic>
        <p:nvPicPr>
          <p:cNvPr id="2" name="图片 1"/>
          <p:cNvPicPr>
            <a:picLocks noChangeAspect="1"/>
          </p:cNvPicPr>
          <p:nvPr/>
        </p:nvPicPr>
        <p:blipFill>
          <a:blip r:embed="rId10"/>
          <a:stretch>
            <a:fillRect/>
          </a:stretch>
        </p:blipFill>
        <p:spPr>
          <a:xfrm>
            <a:off x="6850145" y="1058604"/>
            <a:ext cx="4666449" cy="3108151"/>
          </a:xfrm>
          <a:prstGeom prst="rect">
            <a:avLst/>
          </a:prstGeom>
        </p:spPr>
      </p:pic>
      <p:sp>
        <p:nvSpPr>
          <p:cNvPr id="3" name="文本框 2"/>
          <p:cNvSpPr txBox="1"/>
          <p:nvPr/>
        </p:nvSpPr>
        <p:spPr>
          <a:xfrm>
            <a:off x="362585" y="1680978"/>
            <a:ext cx="5978798" cy="214077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强化学习任务：</a:t>
            </a:r>
            <a:r>
              <a:rPr kumimoji="0" lang="zh-CN" altLang="en-US" sz="2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序列决策问题。在一系列</a:t>
            </a:r>
            <a:r>
              <a:rPr kumimoji="0" lang="zh-CN" altLang="en-US" sz="2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环境</a:t>
            </a:r>
            <a:r>
              <a:rPr kumimoji="0" lang="zh-CN" altLang="en-US" sz="2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中，通过多步</a:t>
            </a:r>
            <a:r>
              <a:rPr kumimoji="0" lang="zh-CN" altLang="en-US" sz="2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决策，</a:t>
            </a:r>
            <a:r>
              <a:rPr kumimoji="0" lang="zh-CN" altLang="en-US" sz="2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达到预期</a:t>
            </a:r>
            <a:r>
              <a:rPr kumimoji="0" lang="zh-CN" altLang="en-US" sz="2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目标</a:t>
            </a:r>
            <a:r>
              <a:rPr kumimoji="0" lang="zh-CN" altLang="en-US" sz="2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的学习过程</a:t>
            </a: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2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强化学习的目标：</a:t>
            </a:r>
            <a:r>
              <a:rPr kumimoji="0" lang="zh-CN" altLang="en-US" sz="2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获得最大回报（</a:t>
            </a:r>
            <a:r>
              <a:rPr kumimoji="0" lang="en-US" altLang="zh-CN" sz="2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reward</a:t>
            </a:r>
            <a:r>
              <a:rPr kumimoji="0" lang="zh-CN" altLang="en-US" sz="2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zh-CN" altLang="en-US" sz="2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的</a:t>
            </a:r>
            <a:r>
              <a:rPr kumimoji="0" lang="zh-CN" altLang="en-US" sz="2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策略</a:t>
            </a:r>
            <a:endParaRPr kumimoji="0" lang="zh-CN" altLang="en-US" sz="2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pic>
        <p:nvPicPr>
          <p:cNvPr id="5" name="rl-训练前">
            <a:hlinkClick r:id="" action="ppaction://media"/>
            <a:extLst>
              <a:ext uri="{FF2B5EF4-FFF2-40B4-BE49-F238E27FC236}">
                <a16:creationId xmlns:a16="http://schemas.microsoft.com/office/drawing/2014/main" id="{0CCD4B74-98AB-31DD-EA86-AE8D32E4D5F7}"/>
              </a:ext>
            </a:extLst>
          </p:cNvPr>
          <p:cNvPicPr/>
          <p:nvPr>
            <a:videoFile r:link="rId3"/>
            <p:extLst>
              <p:ext uri="{DAA4B4D4-6D71-4841-9C94-3DE7FCFB9230}">
                <p14:media xmlns:p14="http://schemas.microsoft.com/office/powerpoint/2010/main" r:embed="rId2"/>
              </p:ext>
            </p:extLst>
          </p:nvPr>
        </p:nvPicPr>
        <p:blipFill>
          <a:blip r:embed="rId11"/>
          <a:stretch>
            <a:fillRect/>
          </a:stretch>
        </p:blipFill>
        <p:spPr>
          <a:xfrm>
            <a:off x="251460" y="4373245"/>
            <a:ext cx="3948430" cy="1865630"/>
          </a:xfrm>
          <a:prstGeom prst="rect">
            <a:avLst/>
          </a:prstGeom>
        </p:spPr>
      </p:pic>
      <p:pic>
        <p:nvPicPr>
          <p:cNvPr id="6" name="rl-训练中">
            <a:hlinkClick r:id="" action="ppaction://media"/>
            <a:extLst>
              <a:ext uri="{FF2B5EF4-FFF2-40B4-BE49-F238E27FC236}">
                <a16:creationId xmlns:a16="http://schemas.microsoft.com/office/drawing/2014/main" id="{A20FEFDA-E607-C916-2EF8-B3F7519A2E4A}"/>
              </a:ext>
            </a:extLst>
          </p:cNvPr>
          <p:cNvPicPr/>
          <p:nvPr>
            <a:videoFile r:link="rId5"/>
            <p:extLst>
              <p:ext uri="{DAA4B4D4-6D71-4841-9C94-3DE7FCFB9230}">
                <p14:media xmlns:p14="http://schemas.microsoft.com/office/powerpoint/2010/main" r:embed="rId4"/>
              </p:ext>
            </p:extLst>
          </p:nvPr>
        </p:nvPicPr>
        <p:blipFill>
          <a:blip r:embed="rId12"/>
          <a:stretch>
            <a:fillRect/>
          </a:stretch>
        </p:blipFill>
        <p:spPr>
          <a:xfrm>
            <a:off x="3700145" y="4372610"/>
            <a:ext cx="4035425" cy="1865630"/>
          </a:xfrm>
          <a:prstGeom prst="rect">
            <a:avLst/>
          </a:prstGeom>
        </p:spPr>
      </p:pic>
      <p:pic>
        <p:nvPicPr>
          <p:cNvPr id="7" name="rl-训练后">
            <a:hlinkClick r:id="" action="ppaction://media"/>
            <a:extLst>
              <a:ext uri="{FF2B5EF4-FFF2-40B4-BE49-F238E27FC236}">
                <a16:creationId xmlns:a16="http://schemas.microsoft.com/office/drawing/2014/main" id="{71578B28-41F3-742A-B82E-9582FA533C8A}"/>
              </a:ext>
            </a:extLst>
          </p:cNvPr>
          <p:cNvPicPr/>
          <p:nvPr>
            <a:videoFile r:link="rId7"/>
            <p:extLst>
              <p:ext uri="{DAA4B4D4-6D71-4841-9C94-3DE7FCFB9230}">
                <p14:media xmlns:p14="http://schemas.microsoft.com/office/powerpoint/2010/main" r:embed="rId6"/>
              </p:ext>
            </p:extLst>
          </p:nvPr>
        </p:nvPicPr>
        <p:blipFill>
          <a:blip r:embed="rId13"/>
          <a:stretch>
            <a:fillRect/>
          </a:stretch>
        </p:blipFill>
        <p:spPr>
          <a:xfrm>
            <a:off x="7440930" y="4372610"/>
            <a:ext cx="4239895" cy="1864995"/>
          </a:xfrm>
          <a:prstGeom prst="rect">
            <a:avLst/>
          </a:prstGeom>
        </p:spPr>
      </p:pic>
      <p:sp>
        <p:nvSpPr>
          <p:cNvPr id="8" name="文本框 7">
            <a:extLst>
              <a:ext uri="{FF2B5EF4-FFF2-40B4-BE49-F238E27FC236}">
                <a16:creationId xmlns:a16="http://schemas.microsoft.com/office/drawing/2014/main" id="{F7A1791E-9AB8-E563-0789-2E7F6CAD7DBB}"/>
              </a:ext>
            </a:extLst>
          </p:cNvPr>
          <p:cNvSpPr txBox="1"/>
          <p:nvPr/>
        </p:nvSpPr>
        <p:spPr>
          <a:xfrm>
            <a:off x="1500319" y="6280059"/>
            <a:ext cx="111188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训练前</a:t>
            </a:r>
          </a:p>
        </p:txBody>
      </p:sp>
      <p:sp>
        <p:nvSpPr>
          <p:cNvPr id="9" name="文本框 8">
            <a:extLst>
              <a:ext uri="{FF2B5EF4-FFF2-40B4-BE49-F238E27FC236}">
                <a16:creationId xmlns:a16="http://schemas.microsoft.com/office/drawing/2014/main" id="{1DA41FAA-5CBA-424F-0197-25F02938E7E2}"/>
              </a:ext>
            </a:extLst>
          </p:cNvPr>
          <p:cNvSpPr txBox="1"/>
          <p:nvPr/>
        </p:nvSpPr>
        <p:spPr>
          <a:xfrm>
            <a:off x="5118373" y="6280059"/>
            <a:ext cx="111188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训练中</a:t>
            </a:r>
          </a:p>
        </p:txBody>
      </p:sp>
      <p:sp>
        <p:nvSpPr>
          <p:cNvPr id="10" name="文本框 9">
            <a:extLst>
              <a:ext uri="{FF2B5EF4-FFF2-40B4-BE49-F238E27FC236}">
                <a16:creationId xmlns:a16="http://schemas.microsoft.com/office/drawing/2014/main" id="{178893F1-7E46-D5E0-15F4-AEF82F08E814}"/>
              </a:ext>
            </a:extLst>
          </p:cNvPr>
          <p:cNvSpPr txBox="1"/>
          <p:nvPr/>
        </p:nvSpPr>
        <p:spPr>
          <a:xfrm>
            <a:off x="9183370" y="6280059"/>
            <a:ext cx="111188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训练后</a:t>
            </a:r>
          </a:p>
        </p:txBody>
      </p:sp>
    </p:spTree>
    <p:extLst>
      <p:ext uri="{BB962C8B-B14F-4D97-AF65-F5344CB8AC3E}">
        <p14:creationId xmlns:p14="http://schemas.microsoft.com/office/powerpoint/2010/main" val="151149434"/>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100" fill="hold"/>
                                        <p:tgtEl>
                                          <p:spTgt spid="5"/>
                                        </p:tgtEl>
                                      </p:cBhvr>
                                    </p:cmd>
                                  </p:childTnLst>
                                </p:cTn>
                              </p:par>
                              <p:par>
                                <p:cTn id="7" presetID="1" presetClass="mediacall" presetSubtype="0" fill="hold" nodeType="withEffect">
                                  <p:stCondLst>
                                    <p:cond delay="0"/>
                                  </p:stCondLst>
                                  <p:childTnLst>
                                    <p:cmd type="call" cmd="playFrom(0.0)">
                                      <p:cBhvr>
                                        <p:cTn id="8" dur="4300" fill="hold"/>
                                        <p:tgtEl>
                                          <p:spTgt spid="6"/>
                                        </p:tgtEl>
                                      </p:cBhvr>
                                    </p:cmd>
                                  </p:childTnLst>
                                </p:cTn>
                              </p:par>
                              <p:par>
                                <p:cTn id="9" presetID="1" presetClass="mediacall" presetSubtype="0" fill="hold" nodeType="withEffect">
                                  <p:stCondLst>
                                    <p:cond delay="0"/>
                                  </p:stCondLst>
                                  <p:childTnLst>
                                    <p:cmd type="call" cmd="playFrom(0.0)">
                                      <p:cBhvr>
                                        <p:cTn id="10" dur="9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repeatCount="indefinite"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p:cTn id="17" repeatCount="indefinite"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p:cTn id="23" repeatCount="indefinite"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en-US" altLang="zh-CN" sz="2400" b="1" kern="100" dirty="0">
                <a:solidFill>
                  <a:srgbClr val="0000FF"/>
                </a:solidFill>
                <a:effectLst/>
                <a:cs typeface="Times New Roman" panose="02020603050405020304" pitchFamily="18" charset="0"/>
              </a:rPr>
              <a:t>8.1</a:t>
            </a:r>
            <a:r>
              <a:rPr lang="zh-CN" altLang="en-US" sz="2400" b="1" kern="100" dirty="0">
                <a:solidFill>
                  <a:srgbClr val="0000FF"/>
                </a:solidFill>
                <a:cs typeface="Times New Roman" panose="02020603050405020304" pitchFamily="18" charset="0"/>
              </a:rPr>
              <a:t>  </a:t>
            </a:r>
            <a:r>
              <a:rPr lang="zh-CN" altLang="en-US" sz="2400" b="1" kern="100" dirty="0">
                <a:solidFill>
                  <a:srgbClr val="0000FF"/>
                </a:solidFill>
                <a:effectLst/>
                <a:cs typeface="Times New Roman" panose="02020603050405020304" pitchFamily="18" charset="0"/>
              </a:rPr>
              <a:t>深度</a:t>
            </a:r>
            <a:r>
              <a:rPr lang="en-US" altLang="zh-CN" sz="2400" b="1" kern="100" dirty="0">
                <a:solidFill>
                  <a:srgbClr val="0000FF"/>
                </a:solidFill>
                <a:effectLst/>
                <a:cs typeface="Times New Roman" panose="02020603050405020304" pitchFamily="18" charset="0"/>
              </a:rPr>
              <a:t>Q</a:t>
            </a:r>
            <a:r>
              <a:rPr lang="zh-CN" altLang="en-US" sz="2400" b="1" kern="100" dirty="0">
                <a:solidFill>
                  <a:srgbClr val="0000FF"/>
                </a:solidFill>
                <a:effectLst/>
                <a:cs typeface="Times New Roman" panose="02020603050405020304" pitchFamily="18" charset="0"/>
              </a:rPr>
              <a:t>学习算法：</a:t>
            </a:r>
            <a:r>
              <a:rPr lang="en-US" altLang="zh-CN" sz="2400" b="1" kern="100" dirty="0">
                <a:effectLst/>
                <a:latin typeface="Times New Roman" panose="02020603050405020304" pitchFamily="18" charset="0"/>
                <a:ea typeface="黑体" panose="02010609060101010101" pitchFamily="49" charset="-122"/>
              </a:rPr>
              <a:t>Deep Q Network (</a:t>
            </a:r>
            <a:r>
              <a:rPr lang="en-US" altLang="zh-CN" sz="2400" b="1" kern="100" dirty="0" err="1">
                <a:effectLst/>
                <a:latin typeface="Times New Roman" panose="02020603050405020304" pitchFamily="18" charset="0"/>
                <a:ea typeface="黑体" panose="02010609060101010101" pitchFamily="49" charset="-122"/>
              </a:rPr>
              <a:t>DQN</a:t>
            </a:r>
            <a:r>
              <a:rPr lang="en-US" altLang="zh-CN" sz="2400" b="1" kern="100" dirty="0">
                <a:effectLst/>
                <a:latin typeface="Times New Roman" panose="02020603050405020304" pitchFamily="18" charset="0"/>
                <a:ea typeface="黑体" panose="02010609060101010101" pitchFamily="49" charset="-122"/>
              </a:rPr>
              <a:t>)</a:t>
            </a:r>
            <a:endParaRPr lang="zh-CN" altLang="zh-CN" sz="2400" kern="100" dirty="0">
              <a:effectLst/>
              <a:latin typeface="Times New Roman" panose="02020603050405020304" pitchFamily="18" charset="0"/>
              <a:ea typeface="宋体" panose="02010600030101010101" pitchFamily="2" charset="-122"/>
            </a:endParaRPr>
          </a:p>
        </p:txBody>
      </p:sp>
      <p:pic>
        <p:nvPicPr>
          <p:cNvPr id="8" name="图片 7">
            <a:extLst>
              <a:ext uri="{FF2B5EF4-FFF2-40B4-BE49-F238E27FC236}">
                <a16:creationId xmlns:a16="http://schemas.microsoft.com/office/drawing/2014/main" id="{48FA99DD-427D-4E02-8817-1A9BEEF0C98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1121" y="2271888"/>
            <a:ext cx="4757402" cy="1771919"/>
          </a:xfrm>
          <a:prstGeom prst="rect">
            <a:avLst/>
          </a:prstGeom>
          <a:noFill/>
          <a:ln>
            <a:noFill/>
          </a:ln>
        </p:spPr>
      </p:pic>
      <p:pic>
        <p:nvPicPr>
          <p:cNvPr id="6" name="内容占位符 3">
            <a:extLst>
              <a:ext uri="{FF2B5EF4-FFF2-40B4-BE49-F238E27FC236}">
                <a16:creationId xmlns:a16="http://schemas.microsoft.com/office/drawing/2014/main" id="{9EAFAF21-7B02-4D93-9839-E5532B93F09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5870" y="4460455"/>
            <a:ext cx="5747904" cy="2176839"/>
          </a:xfrm>
          <a:prstGeom prst="rect">
            <a:avLst/>
          </a:prstGeom>
          <a:noFill/>
          <a:ln>
            <a:noFill/>
          </a:ln>
        </p:spPr>
      </p:pic>
    </p:spTree>
    <p:extLst>
      <p:ext uri="{BB962C8B-B14F-4D97-AF65-F5344CB8AC3E}">
        <p14:creationId xmlns:p14="http://schemas.microsoft.com/office/powerpoint/2010/main" val="3496393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en-US" altLang="zh-CN" sz="2400" b="1" kern="100" dirty="0">
                <a:solidFill>
                  <a:srgbClr val="0000FF"/>
                </a:solidFill>
                <a:effectLst/>
                <a:cs typeface="Times New Roman" panose="02020603050405020304" pitchFamily="18" charset="0"/>
              </a:rPr>
              <a:t>8.1</a:t>
            </a:r>
            <a:r>
              <a:rPr lang="zh-CN" altLang="en-US" sz="2400" b="1" kern="100" dirty="0">
                <a:solidFill>
                  <a:srgbClr val="0000FF"/>
                </a:solidFill>
                <a:cs typeface="Times New Roman" panose="02020603050405020304" pitchFamily="18" charset="0"/>
              </a:rPr>
              <a:t>  </a:t>
            </a:r>
            <a:r>
              <a:rPr lang="zh-CN" altLang="en-US" sz="2400" b="1" kern="100" dirty="0">
                <a:solidFill>
                  <a:srgbClr val="0000FF"/>
                </a:solidFill>
                <a:effectLst/>
                <a:cs typeface="Times New Roman" panose="02020603050405020304" pitchFamily="18" charset="0"/>
              </a:rPr>
              <a:t>深度</a:t>
            </a:r>
            <a:r>
              <a:rPr lang="en-US" altLang="zh-CN" sz="2400" b="1" kern="100" dirty="0">
                <a:solidFill>
                  <a:srgbClr val="0000FF"/>
                </a:solidFill>
                <a:effectLst/>
                <a:cs typeface="Times New Roman" panose="02020603050405020304" pitchFamily="18" charset="0"/>
              </a:rPr>
              <a:t>Q</a:t>
            </a:r>
            <a:r>
              <a:rPr lang="zh-CN" altLang="en-US" sz="2400" b="1" kern="100" dirty="0">
                <a:solidFill>
                  <a:srgbClr val="0000FF"/>
                </a:solidFill>
                <a:effectLst/>
                <a:cs typeface="Times New Roman" panose="02020603050405020304" pitchFamily="18" charset="0"/>
              </a:rPr>
              <a:t>学习算法：</a:t>
            </a:r>
            <a:r>
              <a:rPr lang="en-US" altLang="zh-CN" sz="2400" b="1" kern="100" dirty="0">
                <a:effectLst/>
                <a:latin typeface="Times New Roman" panose="02020603050405020304" pitchFamily="18" charset="0"/>
                <a:ea typeface="黑体" panose="02010609060101010101" pitchFamily="49" charset="-122"/>
              </a:rPr>
              <a:t>Deep Q Network (</a:t>
            </a:r>
            <a:r>
              <a:rPr lang="en-US" altLang="zh-CN" sz="2400" b="1" kern="100" dirty="0" err="1">
                <a:effectLst/>
                <a:latin typeface="Times New Roman" panose="02020603050405020304" pitchFamily="18" charset="0"/>
                <a:ea typeface="黑体" panose="02010609060101010101" pitchFamily="49" charset="-122"/>
              </a:rPr>
              <a:t>DQN</a:t>
            </a:r>
            <a:r>
              <a:rPr lang="en-US" altLang="zh-CN" sz="2400" b="1" kern="100" dirty="0">
                <a:effectLst/>
                <a:latin typeface="Times New Roman" panose="02020603050405020304" pitchFamily="18" charset="0"/>
                <a:ea typeface="黑体" panose="02010609060101010101" pitchFamily="49" charset="-122"/>
              </a:rPr>
              <a:t>)</a:t>
            </a:r>
            <a:r>
              <a:rPr lang="zh-CN" altLang="en-US" sz="2400" b="1" kern="100" dirty="0">
                <a:effectLst/>
                <a:latin typeface="Times New Roman" panose="02020603050405020304" pitchFamily="18" charset="0"/>
                <a:ea typeface="黑体" panose="02010609060101010101" pitchFamily="49" charset="-122"/>
              </a:rPr>
              <a:t>算法流程</a:t>
            </a:r>
            <a:endParaRPr lang="zh-CN" altLang="zh-CN" sz="2400" kern="100" dirty="0">
              <a:effectLst/>
              <a:latin typeface="Times New Roman" panose="02020603050405020304" pitchFamily="18" charset="0"/>
              <a:ea typeface="宋体" panose="02010600030101010101" pitchFamily="2" charset="-122"/>
            </a:endParaRPr>
          </a:p>
        </p:txBody>
      </p:sp>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49" name="内容占位符 3">
            <a:extLst>
              <a:ext uri="{FF2B5EF4-FFF2-40B4-BE49-F238E27FC236}">
                <a16:creationId xmlns:a16="http://schemas.microsoft.com/office/drawing/2014/main" id="{F4AD6468-2607-4269-9872-9479A6B4397B}"/>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573" y="2275057"/>
            <a:ext cx="6845454" cy="4108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2007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a:xfrm>
            <a:off x="448586" y="0"/>
            <a:ext cx="10515600" cy="1325563"/>
          </a:xfrm>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539473" y="1173333"/>
                <a:ext cx="11406415" cy="5586412"/>
              </a:xfrm>
            </p:spPr>
            <p:txBody>
              <a:bodyPr>
                <a:normAutofit fontScale="92500" lnSpcReduction="10000"/>
              </a:bodyPr>
              <a:lstStyle/>
              <a:p>
                <a:pPr marL="0" indent="0" algn="just">
                  <a:lnSpc>
                    <a:spcPct val="150000"/>
                  </a:lnSpc>
                  <a:buNone/>
                </a:pPr>
                <a:r>
                  <a:rPr lang="en-US" altLang="zh-CN" sz="2600" b="1" kern="100" dirty="0">
                    <a:solidFill>
                      <a:srgbClr val="0000FF"/>
                    </a:solidFill>
                    <a:effectLst/>
                    <a:cs typeface="Times New Roman" panose="02020603050405020304" pitchFamily="18" charset="0"/>
                  </a:rPr>
                  <a:t>8.1</a:t>
                </a:r>
                <a:r>
                  <a:rPr lang="zh-CN" altLang="en-US" sz="2600" b="1" kern="100" dirty="0">
                    <a:solidFill>
                      <a:srgbClr val="0000FF"/>
                    </a:solidFill>
                    <a:cs typeface="Times New Roman" panose="02020603050405020304" pitchFamily="18" charset="0"/>
                  </a:rPr>
                  <a:t>  </a:t>
                </a:r>
                <a:r>
                  <a:rPr lang="zh-CN" altLang="en-US" sz="2600" b="1" kern="100" dirty="0">
                    <a:solidFill>
                      <a:srgbClr val="0000FF"/>
                    </a:solidFill>
                    <a:effectLst/>
                    <a:cs typeface="Times New Roman" panose="02020603050405020304" pitchFamily="18" charset="0"/>
                  </a:rPr>
                  <a:t>深度</a:t>
                </a:r>
                <a:r>
                  <a:rPr lang="en-US" altLang="zh-CN" sz="2600" b="1" kern="100" dirty="0">
                    <a:solidFill>
                      <a:srgbClr val="0000FF"/>
                    </a:solidFill>
                    <a:effectLst/>
                    <a:cs typeface="Times New Roman" panose="02020603050405020304" pitchFamily="18" charset="0"/>
                  </a:rPr>
                  <a:t>Q</a:t>
                </a:r>
                <a:r>
                  <a:rPr lang="zh-CN" altLang="en-US" sz="2600" b="1" kern="100" dirty="0">
                    <a:solidFill>
                      <a:srgbClr val="0000FF"/>
                    </a:solidFill>
                    <a:effectLst/>
                    <a:cs typeface="Times New Roman" panose="02020603050405020304" pitchFamily="18" charset="0"/>
                  </a:rPr>
                  <a:t>学习算法：</a:t>
                </a:r>
                <a:r>
                  <a:rPr lang="en-US" altLang="zh-CN" sz="2600" b="1" kern="100" dirty="0">
                    <a:effectLst/>
                    <a:latin typeface="Times New Roman" panose="02020603050405020304" pitchFamily="18" charset="0"/>
                    <a:ea typeface="黑体" panose="02010609060101010101" pitchFamily="49" charset="-122"/>
                  </a:rPr>
                  <a:t>Deep Q Network (</a:t>
                </a:r>
                <a:r>
                  <a:rPr lang="en-US" altLang="zh-CN" sz="2600" b="1" kern="100" dirty="0" err="1">
                    <a:effectLst/>
                    <a:latin typeface="Times New Roman" panose="02020603050405020304" pitchFamily="18" charset="0"/>
                    <a:ea typeface="黑体" panose="02010609060101010101" pitchFamily="49" charset="-122"/>
                  </a:rPr>
                  <a:t>DQN</a:t>
                </a:r>
                <a:r>
                  <a:rPr lang="en-US" altLang="zh-CN" sz="2600" b="1" kern="100" dirty="0">
                    <a:effectLst/>
                    <a:latin typeface="Times New Roman" panose="02020603050405020304" pitchFamily="18" charset="0"/>
                    <a:ea typeface="黑体" panose="02010609060101010101" pitchFamily="49" charset="-122"/>
                  </a:rPr>
                  <a:t>)</a:t>
                </a:r>
                <a:r>
                  <a:rPr lang="zh-CN" altLang="en-US" sz="2600" b="1" kern="100" dirty="0">
                    <a:effectLst/>
                    <a:latin typeface="Times New Roman" panose="02020603050405020304" pitchFamily="18" charset="0"/>
                    <a:ea typeface="黑体" panose="02010609060101010101" pitchFamily="49" charset="-122"/>
                  </a:rPr>
                  <a:t>算法流程</a:t>
                </a:r>
                <a:endParaRPr lang="en-US" altLang="zh-CN" sz="2600" b="1" kern="100" dirty="0">
                  <a:effectLst/>
                  <a:latin typeface="Times New Roman" panose="02020603050405020304" pitchFamily="18" charset="0"/>
                  <a:ea typeface="黑体" panose="02010609060101010101" pitchFamily="49" charset="-122"/>
                </a:endParaRPr>
              </a:p>
              <a:p>
                <a:pPr marL="0" indent="0" algn="l">
                  <a:lnSpc>
                    <a:spcPct val="150000"/>
                  </a:lnSpc>
                  <a:spcBef>
                    <a:spcPts val="0"/>
                  </a:spcBef>
                  <a:buNone/>
                </a:pPr>
                <a:r>
                  <a:rPr lang="zh-CN" altLang="zh-CN" sz="2600" b="1" kern="100" dirty="0">
                    <a:effectLst/>
                  </a:rPr>
                  <a:t>算法</a:t>
                </a:r>
                <a:r>
                  <a:rPr lang="en-US" altLang="zh-CN" sz="2600" b="1" kern="100" dirty="0">
                    <a:effectLst/>
                  </a:rPr>
                  <a:t> </a:t>
                </a:r>
                <a:r>
                  <a:rPr lang="en-US" altLang="zh-CN" sz="2600" b="1" kern="100" dirty="0" err="1">
                    <a:effectLst/>
                  </a:rPr>
                  <a:t>DQN</a:t>
                </a:r>
                <a:endParaRPr lang="zh-CN" altLang="zh-CN" sz="2600" b="1" kern="100" dirty="0">
                  <a:effectLst/>
                </a:endParaRPr>
              </a:p>
              <a:p>
                <a:pPr marL="0" indent="0" algn="l">
                  <a:lnSpc>
                    <a:spcPct val="150000"/>
                  </a:lnSpc>
                  <a:spcBef>
                    <a:spcPts val="0"/>
                  </a:spcBef>
                  <a:buNone/>
                </a:pPr>
                <a:r>
                  <a:rPr lang="en-US" altLang="zh-CN" sz="2400" b="1" kern="100" dirty="0">
                    <a:effectLst/>
                  </a:rPr>
                  <a:t>Input </a:t>
                </a:r>
                <a:endParaRPr lang="zh-CN" altLang="zh-CN" sz="2400" b="1" kern="100" dirty="0">
                  <a:effectLst/>
                </a:endParaRPr>
              </a:p>
              <a:p>
                <a:pPr marL="0" indent="0" algn="l">
                  <a:lnSpc>
                    <a:spcPct val="150000"/>
                  </a:lnSpc>
                  <a:spcBef>
                    <a:spcPts val="0"/>
                  </a:spcBef>
                  <a:buNone/>
                </a:pPr>
                <a:r>
                  <a:rPr lang="zh-CN" altLang="zh-CN" sz="2400" b="1" kern="100" dirty="0">
                    <a:effectLst/>
                  </a:rPr>
                  <a:t>初始化容量为</a:t>
                </a:r>
                <a:r>
                  <a:rPr lang="en-US" altLang="zh-CN" sz="2400" b="1" kern="100" dirty="0">
                    <a:effectLst/>
                  </a:rPr>
                  <a:t>C</a:t>
                </a:r>
                <a:r>
                  <a:rPr lang="zh-CN" altLang="zh-CN" sz="2400" b="1" kern="100" dirty="0">
                    <a:effectLst/>
                  </a:rPr>
                  <a:t>的</a:t>
                </a:r>
                <a:r>
                  <a:rPr lang="en-US" altLang="zh-CN" sz="2400" b="1" kern="100" dirty="0">
                    <a:effectLst/>
                  </a:rPr>
                  <a:t>replay buffer: D</a:t>
                </a:r>
                <a:r>
                  <a:rPr lang="zh-CN" altLang="en-US" sz="2400" b="1" kern="100" dirty="0">
                    <a:effectLst/>
                  </a:rPr>
                  <a:t>；</a:t>
                </a:r>
                <a:endParaRPr lang="zh-CN" altLang="zh-CN" sz="2400" b="1" kern="100" dirty="0">
                  <a:effectLst/>
                </a:endParaRPr>
              </a:p>
              <a:p>
                <a:pPr marL="0" indent="0" algn="l">
                  <a:lnSpc>
                    <a:spcPct val="150000"/>
                  </a:lnSpc>
                  <a:spcBef>
                    <a:spcPts val="0"/>
                  </a:spcBef>
                  <a:buNone/>
                </a:pPr>
                <a:r>
                  <a:rPr lang="zh-CN" altLang="zh-CN" sz="2400" b="1" kern="100" dirty="0">
                    <a:effectLst/>
                  </a:rPr>
                  <a:t>初始化当前值网络</a:t>
                </a:r>
                <a:r>
                  <a:rPr lang="en-US" altLang="zh-CN" sz="2400" b="1" kern="100" dirty="0">
                    <a:effectLst/>
                  </a:rPr>
                  <a:t>Q</a:t>
                </a:r>
                <a:r>
                  <a:rPr lang="zh-CN" altLang="zh-CN" sz="2400" b="1" kern="100" dirty="0">
                    <a:effectLst/>
                  </a:rPr>
                  <a:t>的参数</a:t>
                </a:r>
                <a14:m>
                  <m:oMath xmlns:m="http://schemas.openxmlformats.org/officeDocument/2006/math">
                    <m:r>
                      <a:rPr lang="en-US" altLang="zh-CN" sz="2400" b="1" i="1" kern="100" smtClean="0">
                        <a:effectLst/>
                        <a:latin typeface="Cambria Math" panose="02040503050406030204" pitchFamily="18" charset="0"/>
                      </a:rPr>
                      <m:t>𝜽</m:t>
                    </m:r>
                  </m:oMath>
                </a14:m>
                <a:r>
                  <a:rPr lang="zh-CN" altLang="zh-CN" sz="2400" b="1" kern="100" dirty="0">
                    <a:effectLst/>
                  </a:rPr>
                  <a:t>；</a:t>
                </a:r>
              </a:p>
              <a:p>
                <a:pPr marL="0" indent="0" algn="l">
                  <a:lnSpc>
                    <a:spcPct val="150000"/>
                  </a:lnSpc>
                  <a:spcBef>
                    <a:spcPts val="0"/>
                  </a:spcBef>
                  <a:buNone/>
                </a:pPr>
                <a:r>
                  <a:rPr lang="zh-CN" altLang="zh-CN" sz="2400" b="1" kern="100" dirty="0">
                    <a:effectLst/>
                  </a:rPr>
                  <a:t>初始化目标值网络</a:t>
                </a:r>
                <a14:m>
                  <m:oMath xmlns:m="http://schemas.openxmlformats.org/officeDocument/2006/math">
                    <m:acc>
                      <m:accPr>
                        <m:chr m:val="̂"/>
                        <m:ctrlPr>
                          <a:rPr lang="zh-CN" altLang="zh-CN" sz="2400" b="1" i="1" kern="100">
                            <a:effectLst/>
                            <a:latin typeface="Cambria Math" panose="02040503050406030204" pitchFamily="18" charset="0"/>
                          </a:rPr>
                        </m:ctrlPr>
                      </m:accPr>
                      <m:e>
                        <m:r>
                          <a:rPr lang="en-US" altLang="zh-CN" sz="2400" b="1" i="1" kern="100" smtClean="0">
                            <a:effectLst/>
                            <a:latin typeface="Cambria Math" panose="02040503050406030204" pitchFamily="18" charset="0"/>
                          </a:rPr>
                          <m:t>𝑸</m:t>
                        </m:r>
                      </m:e>
                    </m:acc>
                  </m:oMath>
                </a14:m>
                <a:r>
                  <a:rPr lang="zh-CN" altLang="zh-CN" sz="2400" b="1" kern="100" dirty="0">
                    <a:effectLst/>
                  </a:rPr>
                  <a:t>的参数</a:t>
                </a:r>
                <a14:m>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smtClean="0">
                            <a:effectLst/>
                            <a:latin typeface="Cambria Math" panose="02040503050406030204" pitchFamily="18" charset="0"/>
                          </a:rPr>
                          <m:t>𝜽</m:t>
                        </m:r>
                      </m:e>
                      <m:sup>
                        <m:r>
                          <a:rPr lang="zh-CN" altLang="en-US" sz="2400" b="1" i="1" kern="100" smtClean="0">
                            <a:effectLst/>
                            <a:latin typeface="Cambria Math" panose="02040503050406030204" pitchFamily="18" charset="0"/>
                            <a:cs typeface="微软雅黑" panose="020B0503020204020204" pitchFamily="34" charset="-122"/>
                          </a:rPr>
                          <m:t>−</m:t>
                        </m:r>
                      </m:sup>
                    </m:sSup>
                  </m:oMath>
                </a14:m>
                <a:r>
                  <a:rPr lang="zh-CN" altLang="en-US" sz="2400" b="1" kern="100" dirty="0">
                    <a:effectLst/>
                  </a:rPr>
                  <a:t>；</a:t>
                </a:r>
                <a:endParaRPr lang="zh-CN" altLang="zh-CN" sz="2400" b="1" kern="100" dirty="0">
                  <a:effectLst/>
                </a:endParaRPr>
              </a:p>
              <a:p>
                <a:pPr marL="0" indent="0" algn="l">
                  <a:lnSpc>
                    <a:spcPct val="150000"/>
                  </a:lnSpc>
                  <a:spcBef>
                    <a:spcPts val="0"/>
                  </a:spcBef>
                  <a:buNone/>
                </a:pPr>
                <a:r>
                  <a:rPr lang="en-US" altLang="zh-CN" sz="2400" b="1" kern="100" dirty="0">
                    <a:effectLst/>
                  </a:rPr>
                  <a:t>For episode = 1 to M do  //play M</a:t>
                </a:r>
                <a:r>
                  <a:rPr lang="zh-CN" altLang="zh-CN" sz="2400" b="1" kern="100" dirty="0">
                    <a:effectLst/>
                  </a:rPr>
                  <a:t>局游戏</a:t>
                </a:r>
              </a:p>
              <a:p>
                <a:pPr indent="0" algn="l">
                  <a:lnSpc>
                    <a:spcPct val="150000"/>
                  </a:lnSpc>
                  <a:spcBef>
                    <a:spcPts val="0"/>
                  </a:spcBef>
                  <a:buNone/>
                </a:pPr>
                <a:r>
                  <a:rPr lang="zh-CN" altLang="zh-CN" sz="2400" b="1" kern="100" dirty="0">
                    <a:effectLst/>
                  </a:rPr>
                  <a:t>初始化环境得到初始状态</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𝟏</m:t>
                        </m:r>
                      </m:sub>
                    </m:sSub>
                  </m:oMath>
                </a14:m>
                <a:r>
                  <a:rPr lang="zh-CN" altLang="zh-CN" sz="2400" b="1" kern="100" dirty="0">
                    <a:effectLst/>
                  </a:rPr>
                  <a:t>，并预处理得到</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𝝓</m:t>
                        </m:r>
                      </m:e>
                      <m:sub>
                        <m:r>
                          <a:rPr lang="en-US" altLang="zh-CN" sz="2400" b="1" i="1" kern="100" smtClean="0">
                            <a:effectLst/>
                            <a:latin typeface="Cambria Math" panose="02040503050406030204" pitchFamily="18" charset="0"/>
                          </a:rPr>
                          <m:t>𝟏</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𝝓</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𝟏</m:t>
                        </m:r>
                      </m:sub>
                    </m:sSub>
                    <m:r>
                      <a:rPr lang="en-US" altLang="zh-CN" sz="2400" b="1" i="1" kern="100" smtClean="0">
                        <a:effectLst/>
                        <a:latin typeface="Cambria Math" panose="02040503050406030204" pitchFamily="18" charset="0"/>
                      </a:rPr>
                      <m:t>)</m:t>
                    </m:r>
                  </m:oMath>
                </a14:m>
                <a:r>
                  <a:rPr lang="zh-CN" altLang="zh-CN" sz="2400" b="1" kern="100" dirty="0">
                    <a:effectLst/>
                  </a:rPr>
                  <a:t>；</a:t>
                </a:r>
              </a:p>
              <a:p>
                <a:pPr indent="0" algn="l">
                  <a:lnSpc>
                    <a:spcPct val="150000"/>
                  </a:lnSpc>
                  <a:spcBef>
                    <a:spcPts val="0"/>
                  </a:spcBef>
                  <a:buNone/>
                </a:pPr>
                <a:r>
                  <a:rPr lang="en-US" altLang="zh-CN" sz="2400" b="1" kern="100" dirty="0">
                    <a:effectLst/>
                  </a:rPr>
                  <a:t>For t = 1 to T do  //</a:t>
                </a:r>
                <a:r>
                  <a:rPr lang="zh-CN" altLang="zh-CN" sz="2400" b="1" kern="100" dirty="0">
                    <a:effectLst/>
                  </a:rPr>
                  <a:t>每局执行</a:t>
                </a:r>
                <a:r>
                  <a:rPr lang="en-US" altLang="zh-CN" sz="2400" b="1" kern="100" dirty="0">
                    <a:effectLst/>
                  </a:rPr>
                  <a:t>T</a:t>
                </a:r>
                <a:r>
                  <a:rPr lang="zh-CN" altLang="zh-CN" sz="2400" b="1" kern="100" dirty="0">
                    <a:effectLst/>
                  </a:rPr>
                  <a:t>步</a:t>
                </a:r>
              </a:p>
              <a:p>
                <a:pPr indent="0" algn="l">
                  <a:lnSpc>
                    <a:spcPct val="150000"/>
                  </a:lnSpc>
                  <a:spcBef>
                    <a:spcPts val="0"/>
                  </a:spcBef>
                  <a:buNone/>
                </a:pPr>
                <a:r>
                  <a:rPr lang="en-US" altLang="zh-CN" sz="2400" b="1" kern="100" dirty="0">
                    <a:effectLst/>
                  </a:rPr>
                  <a:t>  </a:t>
                </a:r>
                <a:r>
                  <a:rPr lang="zh-CN" altLang="zh-CN" sz="2400" b="1" kern="100" dirty="0">
                    <a:effectLst/>
                  </a:rPr>
                  <a:t>以</a:t>
                </a:r>
                <a14:m>
                  <m:oMath xmlns:m="http://schemas.openxmlformats.org/officeDocument/2006/math">
                    <m:r>
                      <a:rPr lang="en-US" altLang="zh-CN" sz="2400" b="1" i="1" kern="100" smtClean="0">
                        <a:effectLst/>
                        <a:latin typeface="Cambria Math" panose="02040503050406030204" pitchFamily="18" charset="0"/>
                      </a:rPr>
                      <m:t>𝝐</m:t>
                    </m:r>
                  </m:oMath>
                </a14:m>
                <a:r>
                  <a:rPr lang="zh-CN" altLang="zh-CN" sz="2400" b="1" kern="100" dirty="0">
                    <a:effectLst/>
                  </a:rPr>
                  <a:t>的概率随机选择一个动作</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𝒕</m:t>
                        </m:r>
                      </m:sub>
                    </m:sSub>
                  </m:oMath>
                </a14:m>
                <a:r>
                  <a:rPr lang="en-US" altLang="zh-CN" sz="2400" b="1" kern="100" dirty="0">
                    <a:effectLst/>
                  </a:rPr>
                  <a:t>,</a:t>
                </a:r>
                <a:r>
                  <a:rPr lang="zh-CN" altLang="zh-CN" sz="2400" b="1" kern="100" dirty="0">
                    <a:effectLst/>
                  </a:rPr>
                  <a:t>或者根据模型选择当前最优：</a:t>
                </a:r>
              </a:p>
              <a:p>
                <a:pPr indent="0" algn="l">
                  <a:lnSpc>
                    <a:spcPct val="150000"/>
                  </a:lnSpc>
                  <a:spcBef>
                    <a:spcPts val="0"/>
                  </a:spcBef>
                  <a:buNone/>
                </a:pPr>
                <a:r>
                  <a:rPr lang="en-US" altLang="zh-CN" sz="2400" b="1" kern="100" dirty="0">
                    <a:effectLst/>
                  </a:rPr>
                  <a:t>     </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𝒎𝒂𝒙</m:t>
                        </m:r>
                      </m:e>
                      <m:sub>
                        <m:r>
                          <a:rPr lang="en-US" altLang="zh-CN" sz="2400" b="1" i="1" kern="100" smtClean="0">
                            <a:effectLst/>
                            <a:latin typeface="Cambria Math" panose="02040503050406030204" pitchFamily="18" charset="0"/>
                          </a:rPr>
                          <m:t>𝒂</m:t>
                        </m:r>
                      </m:sub>
                    </m:sSub>
                    <m:r>
                      <a:rPr lang="en-US" altLang="zh-CN" sz="2400" b="1" i="1" kern="100" smtClean="0">
                        <a:effectLst/>
                        <a:latin typeface="Cambria Math" panose="02040503050406030204" pitchFamily="18" charset="0"/>
                      </a:rPr>
                      <m:t>𝑸</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𝝓</m:t>
                    </m:r>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𝒕</m:t>
                            </m:r>
                          </m:sub>
                        </m:sSub>
                      </m:e>
                    </m:d>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𝒂</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oMath>
                </a14:m>
                <a:r>
                  <a:rPr lang="en-US" altLang="zh-CN" sz="2400" b="1" kern="100" dirty="0">
                    <a:effectLst/>
                  </a:rPr>
                  <a:t>;</a:t>
                </a: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539473" y="1173333"/>
                <a:ext cx="11406415" cy="5586412"/>
              </a:xfrm>
              <a:blipFill>
                <a:blip r:embed="rId3"/>
                <a:stretch>
                  <a:fillRect l="-801"/>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03328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a:xfrm>
            <a:off x="329317" y="0"/>
            <a:ext cx="10515600" cy="1325563"/>
          </a:xfrm>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50792" y="1271588"/>
                <a:ext cx="11406415" cy="5586412"/>
              </a:xfrm>
            </p:spPr>
            <p:txBody>
              <a:bodyPr>
                <a:normAutofit fontScale="85000" lnSpcReduction="20000"/>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8.1</a:t>
                </a:r>
                <a:r>
                  <a:rPr lang="zh-CN" altLang="en-US" b="1" kern="100" dirty="0">
                    <a:solidFill>
                      <a:srgbClr val="0000FF"/>
                    </a:solidFill>
                    <a:cs typeface="Times New Roman" panose="02020603050405020304" pitchFamily="18" charset="0"/>
                  </a:rPr>
                  <a:t>  </a:t>
                </a:r>
                <a:r>
                  <a:rPr lang="zh-CN" altLang="en-US" b="1" kern="100" dirty="0">
                    <a:solidFill>
                      <a:srgbClr val="0000FF"/>
                    </a:solidFill>
                    <a:effectLst/>
                    <a:cs typeface="Times New Roman" panose="02020603050405020304" pitchFamily="18" charset="0"/>
                  </a:rPr>
                  <a:t>深度</a:t>
                </a:r>
                <a:r>
                  <a:rPr lang="en-US" altLang="zh-CN" b="1" kern="100" dirty="0">
                    <a:solidFill>
                      <a:srgbClr val="0000FF"/>
                    </a:solidFill>
                    <a:effectLst/>
                    <a:cs typeface="Times New Roman" panose="02020603050405020304" pitchFamily="18" charset="0"/>
                  </a:rPr>
                  <a:t>Q</a:t>
                </a:r>
                <a:r>
                  <a:rPr lang="zh-CN" altLang="en-US" b="1" kern="100" dirty="0">
                    <a:solidFill>
                      <a:srgbClr val="0000FF"/>
                    </a:solidFill>
                    <a:effectLst/>
                    <a:cs typeface="Times New Roman" panose="02020603050405020304" pitchFamily="18" charset="0"/>
                  </a:rPr>
                  <a:t>学习算法：</a:t>
                </a:r>
                <a:r>
                  <a:rPr lang="en-US" altLang="zh-CN" b="1" kern="100" dirty="0">
                    <a:effectLst/>
                    <a:latin typeface="Times New Roman" panose="02020603050405020304" pitchFamily="18" charset="0"/>
                    <a:ea typeface="黑体" panose="02010609060101010101" pitchFamily="49" charset="-122"/>
                  </a:rPr>
                  <a:t>Deep Q Network (</a:t>
                </a:r>
                <a:r>
                  <a:rPr lang="en-US" altLang="zh-CN" b="1" kern="100" dirty="0" err="1">
                    <a:effectLst/>
                    <a:latin typeface="Times New Roman" panose="02020603050405020304" pitchFamily="18" charset="0"/>
                    <a:ea typeface="黑体" panose="02010609060101010101" pitchFamily="49" charset="-122"/>
                  </a:rPr>
                  <a:t>DQN</a:t>
                </a:r>
                <a:r>
                  <a:rPr lang="en-US" altLang="zh-CN" b="1" kern="100" dirty="0">
                    <a:effectLst/>
                    <a:latin typeface="Times New Roman" panose="02020603050405020304" pitchFamily="18" charset="0"/>
                    <a:ea typeface="黑体" panose="02010609060101010101" pitchFamily="49" charset="-122"/>
                  </a:rPr>
                  <a:t>)</a:t>
                </a:r>
                <a:r>
                  <a:rPr lang="zh-CN" altLang="en-US" b="1" kern="100" dirty="0">
                    <a:effectLst/>
                    <a:latin typeface="Times New Roman" panose="02020603050405020304" pitchFamily="18" charset="0"/>
                    <a:ea typeface="黑体" panose="02010609060101010101" pitchFamily="49" charset="-122"/>
                  </a:rPr>
                  <a:t>算法流程</a:t>
                </a:r>
                <a:endParaRPr lang="en-US" altLang="zh-CN" b="1" kern="100" dirty="0">
                  <a:effectLst/>
                  <a:latin typeface="Times New Roman" panose="02020603050405020304" pitchFamily="18" charset="0"/>
                  <a:ea typeface="黑体" panose="02010609060101010101" pitchFamily="49" charset="-122"/>
                </a:endParaRPr>
              </a:p>
              <a:p>
                <a:pPr marL="0" indent="0" algn="l">
                  <a:lnSpc>
                    <a:spcPct val="150000"/>
                  </a:lnSpc>
                  <a:spcBef>
                    <a:spcPts val="0"/>
                  </a:spcBef>
                  <a:buNone/>
                </a:pPr>
                <a:r>
                  <a:rPr lang="zh-CN" altLang="zh-CN" b="1" kern="100" dirty="0">
                    <a:effectLst/>
                    <a:latin typeface="Times New Roman" panose="02020603050405020304" pitchFamily="18" charset="0"/>
                    <a:ea typeface="黑体" panose="02010609060101010101" pitchFamily="49" charset="-122"/>
                  </a:rPr>
                  <a:t>算法</a:t>
                </a:r>
                <a:r>
                  <a:rPr lang="en-US" altLang="zh-CN" b="1" kern="100" dirty="0">
                    <a:effectLst/>
                    <a:latin typeface="Times New Roman" panose="02020603050405020304" pitchFamily="18" charset="0"/>
                    <a:ea typeface="黑体" panose="02010609060101010101" pitchFamily="49" charset="-122"/>
                  </a:rPr>
                  <a:t> </a:t>
                </a:r>
                <a:r>
                  <a:rPr lang="en-US" altLang="zh-CN" b="1" kern="100" dirty="0" err="1">
                    <a:effectLst/>
                    <a:latin typeface="Times New Roman" panose="02020603050405020304" pitchFamily="18" charset="0"/>
                    <a:ea typeface="黑体" panose="02010609060101010101" pitchFamily="49" charset="-122"/>
                  </a:rPr>
                  <a:t>DQN</a:t>
                </a:r>
                <a:endParaRPr lang="zh-CN" altLang="zh-CN" kern="100" dirty="0">
                  <a:effectLst/>
                  <a:latin typeface="Times New Roman" panose="02020603050405020304" pitchFamily="18" charset="0"/>
                  <a:ea typeface="宋体" panose="02010600030101010101" pitchFamily="2" charset="-122"/>
                </a:endParaRPr>
              </a:p>
              <a:p>
                <a:pPr indent="0">
                  <a:lnSpc>
                    <a:spcPct val="120000"/>
                  </a:lnSpc>
                  <a:buNone/>
                </a:pPr>
                <a:r>
                  <a:rPr lang="zh-CN" altLang="zh-CN" sz="2400" b="1" kern="100" dirty="0">
                    <a:effectLst/>
                  </a:rPr>
                  <a:t>执行动作</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oMath>
                </a14:m>
                <a:r>
                  <a:rPr lang="zh-CN" altLang="zh-CN" sz="2400" b="1" kern="100" dirty="0">
                    <a:effectLst/>
                  </a:rPr>
                  <a:t>，得到新状态</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oMath>
                </a14:m>
                <a:r>
                  <a:rPr lang="zh-CN" altLang="zh-CN" sz="2400" b="1" kern="100" dirty="0">
                    <a:effectLst/>
                  </a:rPr>
                  <a:t>和回报值</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oMath>
                </a14:m>
                <a:r>
                  <a:rPr lang="en-US" altLang="zh-CN" sz="2400" b="1" kern="100" dirty="0">
                    <a:effectLst/>
                  </a:rPr>
                  <a:t>;</a:t>
                </a:r>
              </a:p>
              <a:p>
                <a:pPr indent="0" algn="l">
                  <a:lnSpc>
                    <a:spcPct val="120000"/>
                  </a:lnSpc>
                  <a:buNone/>
                </a:pPr>
                <a:r>
                  <a:rPr lang="zh-CN" altLang="zh-CN" sz="2400" b="1" kern="100" dirty="0">
                    <a:effectLst/>
                  </a:rPr>
                  <a:t>预处理得到</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𝝓</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𝝓</m:t>
                    </m:r>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𝒔</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oMath>
                </a14:m>
                <a:r>
                  <a:rPr lang="en-US" altLang="zh-CN" sz="2400" b="1" kern="100" dirty="0">
                    <a:effectLst/>
                  </a:rPr>
                  <a:t>;</a:t>
                </a:r>
                <a:endParaRPr lang="zh-CN" altLang="zh-CN" sz="2400" b="1" kern="100" dirty="0">
                  <a:effectLst/>
                </a:endParaRPr>
              </a:p>
              <a:p>
                <a:pPr indent="0" algn="l">
                  <a:lnSpc>
                    <a:spcPct val="120000"/>
                  </a:lnSpc>
                  <a:buNone/>
                </a:pPr>
                <a:r>
                  <a:rPr lang="en-US" altLang="zh-CN" sz="2400" b="1" kern="100" dirty="0">
                    <a:effectLst/>
                  </a:rPr>
                  <a:t>  </a:t>
                </a:r>
                <a:r>
                  <a:rPr lang="zh-CN" altLang="zh-CN" sz="2400" b="1" kern="100" dirty="0">
                    <a:effectLst/>
                  </a:rPr>
                  <a:t>将</a:t>
                </a:r>
                <a:r>
                  <a:rPr lang="en-US"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𝝓</m:t>
                        </m:r>
                      </m:e>
                      <m:sub>
                        <m:r>
                          <a:rPr lang="en-US" altLang="zh-CN" sz="2400" b="1" i="1" kern="100">
                            <a:effectLst/>
                            <a:latin typeface="Cambria Math" panose="02040503050406030204" pitchFamily="18" charset="0"/>
                          </a:rPr>
                          <m:t>𝒕</m:t>
                        </m:r>
                      </m:sub>
                    </m:sSub>
                  </m:oMath>
                </a14:m>
                <a:r>
                  <a:rPr lang="zh-CN"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𝒕</m:t>
                        </m:r>
                      </m:sub>
                    </m:sSub>
                  </m:oMath>
                </a14:m>
                <a:r>
                  <a:rPr lang="zh-CN"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oMath>
                </a14:m>
                <a:r>
                  <a:rPr lang="zh-CN"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𝝓</m:t>
                        </m:r>
                      </m:e>
                      <m:sub>
                        <m:r>
                          <a:rPr lang="en-US" altLang="zh-CN" sz="2400" b="1" i="1" kern="100">
                            <a:effectLst/>
                            <a:latin typeface="Cambria Math" panose="02040503050406030204" pitchFamily="18" charset="0"/>
                          </a:rPr>
                          <m:t>𝒕</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oMath>
                </a14:m>
                <a:r>
                  <a:rPr lang="en-US" altLang="zh-CN" sz="2400" b="1" kern="100" dirty="0">
                    <a:effectLst/>
                  </a:rPr>
                  <a:t>}</a:t>
                </a:r>
                <a:r>
                  <a:rPr lang="zh-CN" altLang="zh-CN" sz="2400" b="1" kern="100" dirty="0">
                    <a:effectLst/>
                  </a:rPr>
                  <a:t>存储到</a:t>
                </a:r>
                <a:r>
                  <a:rPr lang="en-US" altLang="zh-CN" sz="2400" b="1" kern="100" dirty="0">
                    <a:effectLst/>
                  </a:rPr>
                  <a:t>D</a:t>
                </a:r>
                <a:r>
                  <a:rPr lang="zh-CN" altLang="zh-CN" sz="2400" b="1" kern="100" dirty="0">
                    <a:effectLst/>
                  </a:rPr>
                  <a:t>中；</a:t>
                </a:r>
              </a:p>
              <a:p>
                <a:pPr indent="0" algn="l">
                  <a:lnSpc>
                    <a:spcPct val="120000"/>
                  </a:lnSpc>
                  <a:buNone/>
                </a:pPr>
                <a:r>
                  <a:rPr lang="en-US" altLang="zh-CN" sz="2400" b="1" kern="100" dirty="0">
                    <a:effectLst/>
                  </a:rPr>
                  <a:t> </a:t>
                </a:r>
                <a:r>
                  <a:rPr lang="zh-CN" altLang="zh-CN" sz="2400" b="1" kern="100" dirty="0">
                    <a:effectLst/>
                  </a:rPr>
                  <a:t>从</a:t>
                </a:r>
                <a:r>
                  <a:rPr lang="en-US" altLang="zh-CN" sz="2400" b="1" kern="100" dirty="0">
                    <a:effectLst/>
                  </a:rPr>
                  <a:t>D</a:t>
                </a:r>
                <a:r>
                  <a:rPr lang="zh-CN" altLang="zh-CN" sz="2400" b="1" kern="100" dirty="0">
                    <a:effectLst/>
                  </a:rPr>
                  <a:t>中采样一批样本</a:t>
                </a:r>
                <a:r>
                  <a:rPr lang="en-US"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𝝓</m:t>
                        </m:r>
                      </m:e>
                      <m:sub>
                        <m:r>
                          <a:rPr lang="en-US" altLang="zh-CN" sz="2400" b="1" i="1" kern="100">
                            <a:effectLst/>
                            <a:latin typeface="Cambria Math" panose="02040503050406030204" pitchFamily="18" charset="0"/>
                          </a:rPr>
                          <m:t>𝒋</m:t>
                        </m:r>
                      </m:sub>
                    </m:sSub>
                  </m:oMath>
                </a14:m>
                <a:r>
                  <a:rPr lang="zh-CN"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𝒋</m:t>
                        </m:r>
                      </m:sub>
                    </m:sSub>
                  </m:oMath>
                </a14:m>
                <a:r>
                  <a:rPr lang="zh-CN"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𝒋</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oMath>
                </a14:m>
                <a:r>
                  <a:rPr lang="zh-CN"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𝝓</m:t>
                        </m:r>
                      </m:e>
                      <m:sub>
                        <m:r>
                          <a:rPr lang="en-US" altLang="zh-CN" sz="2400" b="1" i="1" kern="100">
                            <a:effectLst/>
                            <a:latin typeface="Cambria Math" panose="02040503050406030204" pitchFamily="18" charset="0"/>
                          </a:rPr>
                          <m:t>𝒋</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oMath>
                </a14:m>
                <a:r>
                  <a:rPr lang="en-US" altLang="zh-CN" sz="2400" b="1" kern="100" dirty="0">
                    <a:effectLst/>
                  </a:rPr>
                  <a:t>)</a:t>
                </a:r>
                <a:r>
                  <a:rPr lang="zh-CN" altLang="zh-CN" sz="2400" b="1" kern="100" dirty="0">
                    <a:effectLst/>
                  </a:rPr>
                  <a:t>，计算</a:t>
                </a:r>
              </a:p>
              <a:p>
                <a:pPr indent="0" algn="l">
                  <a:buNone/>
                </a:pPr>
                <a:r>
                  <a:rPr lang="en-US" altLang="zh-CN" sz="2400" b="1" kern="100" dirty="0">
                    <a:effectLst/>
                  </a:rPr>
                  <a:t>    </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𝒚</m:t>
                        </m:r>
                      </m:e>
                      <m:sub>
                        <m:r>
                          <a:rPr lang="en-US" altLang="zh-CN" sz="2400" b="1" i="1" kern="100">
                            <a:effectLst/>
                            <a:latin typeface="Cambria Math" panose="02040503050406030204" pitchFamily="18" charset="0"/>
                          </a:rPr>
                          <m:t>𝒋</m:t>
                        </m:r>
                      </m:sub>
                    </m:sSub>
                    <m:r>
                      <a:rPr lang="en-US" altLang="zh-CN" sz="2400" b="1" i="1" kern="100">
                        <a:effectLst/>
                        <a:latin typeface="Cambria Math" panose="02040503050406030204" pitchFamily="18" charset="0"/>
                      </a:rPr>
                      <m:t>=</m:t>
                    </m:r>
                    <m:d>
                      <m:dPr>
                        <m:begChr m:val="{"/>
                        <m:endChr m:val=""/>
                        <m:ctrlPr>
                          <a:rPr lang="zh-CN" altLang="zh-CN" sz="2400" b="1" i="1" kern="100">
                            <a:effectLst/>
                            <a:latin typeface="Cambria Math" panose="02040503050406030204" pitchFamily="18" charset="0"/>
                          </a:rPr>
                        </m:ctrlPr>
                      </m:dPr>
                      <m:e>
                        <m:eqArr>
                          <m:eqArrPr>
                            <m:ctrlPr>
                              <a:rPr lang="zh-CN" altLang="zh-CN" sz="2400" b="1" i="1" kern="100">
                                <a:effectLst/>
                                <a:latin typeface="Cambria Math" panose="02040503050406030204" pitchFamily="18" charset="0"/>
                              </a:rPr>
                            </m:ctrlPr>
                          </m:eqArrPr>
                          <m:e>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𝒋</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                     </m:t>
                            </m:r>
                            <m:r>
                              <a:rPr lang="en-US" altLang="zh-CN" sz="2400" b="1" i="1" kern="100">
                                <a:effectLst/>
                                <a:latin typeface="Cambria Math" panose="02040503050406030204" pitchFamily="18" charset="0"/>
                              </a:rPr>
                              <m:t>𝒇𝒐𝒓</m:t>
                            </m:r>
                            <m:r>
                              <a:rPr lang="en-US" altLang="zh-CN" sz="2400" b="1" i="1" kern="100">
                                <a:effectLst/>
                                <a:latin typeface="Cambria Math" panose="02040503050406030204" pitchFamily="18" charset="0"/>
                              </a:rPr>
                              <m:t> </m:t>
                            </m:r>
                            <m:r>
                              <a:rPr lang="en-US" altLang="zh-CN" sz="2400" b="1" i="1" kern="100">
                                <a:effectLst/>
                                <a:latin typeface="Cambria Math" panose="02040503050406030204" pitchFamily="18" charset="0"/>
                              </a:rPr>
                              <m:t>𝒕𝒆𝒓𝒎𝒊𝒏𝒂𝒍</m:t>
                            </m:r>
                            <m:r>
                              <a:rPr lang="en-US" altLang="zh-CN" sz="2400" b="1" i="1" kern="100">
                                <a:effectLst/>
                                <a:latin typeface="Cambria Math" panose="02040503050406030204" pitchFamily="18" charset="0"/>
                              </a:rPr>
                              <m:t> </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𝝓</m:t>
                                </m:r>
                              </m:e>
                              <m:sub>
                                <m:r>
                                  <a:rPr lang="en-US" altLang="zh-CN" sz="2400" b="1" i="1" kern="100">
                                    <a:effectLst/>
                                    <a:latin typeface="Cambria Math" panose="02040503050406030204" pitchFamily="18" charset="0"/>
                                  </a:rPr>
                                  <m:t>𝒋</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e>
                          <m:e>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𝒓</m:t>
                                </m:r>
                              </m:e>
                              <m:sub>
                                <m:r>
                                  <a:rPr lang="en-US" altLang="zh-CN" sz="2400" b="1" i="1" kern="100">
                                    <a:effectLst/>
                                    <a:latin typeface="Cambria Math" panose="02040503050406030204" pitchFamily="18" charset="0"/>
                                  </a:rPr>
                                  <m:t>𝒋</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𝜸</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𝒎𝒂𝒙</m:t>
                                </m:r>
                              </m:e>
                              <m:sub>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𝒂</m:t>
                                    </m:r>
                                  </m:e>
                                  <m:sup>
                                    <m:r>
                                      <a:rPr lang="en-US" altLang="zh-CN" sz="2400" b="1" i="1" kern="100">
                                        <a:effectLst/>
                                        <a:latin typeface="Cambria Math" panose="02040503050406030204" pitchFamily="18" charset="0"/>
                                      </a:rPr>
                                      <m:t>′</m:t>
                                    </m:r>
                                  </m:sup>
                                </m:sSup>
                              </m:sub>
                            </m:sSub>
                            <m:acc>
                              <m:accPr>
                                <m:chr m:val="̂"/>
                                <m:ctrlPr>
                                  <a:rPr lang="zh-CN" altLang="zh-CN" sz="2400" b="1" i="1" kern="100">
                                    <a:effectLst/>
                                    <a:latin typeface="Cambria Math" panose="02040503050406030204" pitchFamily="18" charset="0"/>
                                  </a:rPr>
                                </m:ctrlPr>
                              </m:accPr>
                              <m:e>
                                <m:r>
                                  <a:rPr lang="en-US" altLang="zh-CN" sz="2400" b="1" i="1" kern="100">
                                    <a:effectLst/>
                                    <a:latin typeface="Cambria Math" panose="02040503050406030204" pitchFamily="18" charset="0"/>
                                  </a:rPr>
                                  <m:t>𝑸</m:t>
                                </m:r>
                              </m:e>
                            </m:acc>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𝝓</m:t>
                                    </m:r>
                                  </m:e>
                                  <m:sub>
                                    <m:r>
                                      <a:rPr lang="en-US" altLang="zh-CN" sz="2400" b="1" i="1" kern="100">
                                        <a:effectLst/>
                                        <a:latin typeface="Cambria Math" panose="02040503050406030204" pitchFamily="18" charset="0"/>
                                      </a:rPr>
                                      <m:t>𝒋</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𝟏</m:t>
                                    </m:r>
                                  </m:sub>
                                </m:sSub>
                                <m:r>
                                  <a:rPr lang="en-US" altLang="zh-CN" sz="2400" b="1" i="1" kern="10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𝒂</m:t>
                                    </m:r>
                                  </m:e>
                                  <m:sup>
                                    <m:r>
                                      <a:rPr lang="en-US" altLang="zh-CN" sz="2400" b="1" i="1" kern="100">
                                        <a:effectLst/>
                                        <a:latin typeface="Cambria Math" panose="02040503050406030204" pitchFamily="18" charset="0"/>
                                      </a:rPr>
                                      <m:t>′</m:t>
                                    </m:r>
                                  </m:sup>
                                </m:sSup>
                                <m:r>
                                  <a:rPr lang="en-US" altLang="zh-CN" sz="2400" b="1" i="1" kern="10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𝜽</m:t>
                                    </m:r>
                                  </m:e>
                                  <m:sup>
                                    <m:r>
                                      <a:rPr lang="en-US" altLang="zh-CN" sz="2400" b="1" i="1" kern="100">
                                        <a:effectLst/>
                                        <a:latin typeface="Cambria Math" panose="02040503050406030204" pitchFamily="18" charset="0"/>
                                      </a:rPr>
                                      <m:t>−</m:t>
                                    </m:r>
                                  </m:sup>
                                </m:sSup>
                              </m:e>
                            </m:d>
                            <m:r>
                              <a:rPr lang="en-US" altLang="zh-CN" sz="2400" b="1" i="1" kern="100">
                                <a:effectLst/>
                                <a:latin typeface="Cambria Math" panose="02040503050406030204" pitchFamily="18" charset="0"/>
                              </a:rPr>
                              <m:t>, </m:t>
                            </m:r>
                            <m:r>
                              <a:rPr lang="en-US" altLang="zh-CN" sz="2400" b="1" i="1" kern="100">
                                <a:effectLst/>
                                <a:latin typeface="Cambria Math" panose="02040503050406030204" pitchFamily="18" charset="0"/>
                              </a:rPr>
                              <m:t>𝒆𝒍𝒔𝒆</m:t>
                            </m:r>
                          </m:e>
                        </m:eqArr>
                      </m:e>
                    </m:d>
                  </m:oMath>
                </a14:m>
                <a:endParaRPr lang="zh-CN" altLang="zh-CN" sz="2400" b="1" kern="100" dirty="0">
                  <a:effectLst/>
                </a:endParaRPr>
              </a:p>
              <a:p>
                <a:pPr indent="0" algn="l">
                  <a:lnSpc>
                    <a:spcPct val="120000"/>
                  </a:lnSpc>
                  <a:buNone/>
                </a:pPr>
                <a:r>
                  <a:rPr lang="zh-CN" altLang="zh-CN" sz="2400" b="1" kern="100" dirty="0">
                    <a:effectLst/>
                  </a:rPr>
                  <a:t>根据目标函数</a:t>
                </a:r>
                <a:r>
                  <a:rPr lang="en-US"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𝒚</m:t>
                        </m:r>
                      </m:e>
                      <m:sub>
                        <m:r>
                          <a:rPr lang="en-US" altLang="zh-CN" sz="2400" b="1" i="1" kern="100">
                            <a:effectLst/>
                            <a:latin typeface="Cambria Math" panose="02040503050406030204" pitchFamily="18" charset="0"/>
                          </a:rPr>
                          <m:t>𝒋</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𝑸</m:t>
                    </m:r>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𝝓</m:t>
                            </m:r>
                          </m:e>
                          <m:sub>
                            <m:r>
                              <a:rPr lang="en-US" altLang="zh-CN" sz="2400" b="1" i="1" kern="100">
                                <a:effectLst/>
                                <a:latin typeface="Cambria Math" panose="02040503050406030204" pitchFamily="18" charset="0"/>
                              </a:rPr>
                              <m:t>𝒋</m:t>
                            </m:r>
                          </m:sub>
                        </m:sSub>
                        <m:r>
                          <a:rPr lang="en-US" altLang="zh-CN" sz="2400" b="1" i="1" kern="10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𝒂</m:t>
                            </m:r>
                          </m:e>
                          <m:sub>
                            <m:r>
                              <a:rPr lang="en-US" altLang="zh-CN" sz="2400" b="1" i="1" kern="100">
                                <a:effectLst/>
                                <a:latin typeface="Cambria Math" panose="02040503050406030204" pitchFamily="18" charset="0"/>
                              </a:rPr>
                              <m:t>𝒋</m:t>
                            </m:r>
                          </m:sub>
                        </m:sSub>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𝜽</m:t>
                        </m:r>
                      </m:e>
                    </m:d>
                  </m:oMath>
                </a14:m>
                <a:r>
                  <a:rPr lang="en-US" altLang="zh-CN" sz="2400" b="1" kern="100" dirty="0">
                    <a:effectLst/>
                  </a:rPr>
                  <a:t>)</a:t>
                </a:r>
                <a:r>
                  <a:rPr lang="zh-CN" altLang="zh-CN" sz="2400" b="1" kern="100" dirty="0">
                    <a:effectLst/>
                  </a:rPr>
                  <a:t>进行梯度下降优化</a:t>
                </a:r>
                <a14:m>
                  <m:oMath xmlns:m="http://schemas.openxmlformats.org/officeDocument/2006/math">
                    <m:r>
                      <a:rPr lang="en-US" altLang="zh-CN" sz="2400" b="1" i="1" kern="100">
                        <a:effectLst/>
                        <a:latin typeface="Cambria Math" panose="02040503050406030204" pitchFamily="18" charset="0"/>
                      </a:rPr>
                      <m:t>𝜽</m:t>
                    </m:r>
                  </m:oMath>
                </a14:m>
                <a:r>
                  <a:rPr lang="en-US" altLang="zh-CN" sz="2400" b="1" kern="100" dirty="0">
                    <a:effectLst/>
                  </a:rPr>
                  <a:t>;</a:t>
                </a:r>
                <a:endParaRPr lang="zh-CN" altLang="zh-CN" sz="2400" b="1" kern="100" dirty="0">
                  <a:effectLst/>
                </a:endParaRPr>
              </a:p>
              <a:p>
                <a:pPr indent="0" algn="l">
                  <a:lnSpc>
                    <a:spcPct val="120000"/>
                  </a:lnSpc>
                  <a:buNone/>
                </a:pPr>
                <a:r>
                  <a:rPr lang="zh-CN" altLang="zh-CN" sz="2400" b="1" kern="100" dirty="0">
                    <a:effectLst/>
                  </a:rPr>
                  <a:t>每隔</a:t>
                </a:r>
                <a:r>
                  <a:rPr lang="en-US" altLang="zh-CN" sz="2400" b="1" i="1" kern="100" dirty="0">
                    <a:effectLst/>
                  </a:rPr>
                  <a:t>N </a:t>
                </a:r>
                <a:r>
                  <a:rPr lang="zh-CN" altLang="zh-CN" sz="2400" b="1" kern="100" dirty="0">
                    <a:effectLst/>
                  </a:rPr>
                  <a:t>时间步更新参数</a:t>
                </a:r>
                <a14:m>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𝜽</m:t>
                        </m:r>
                      </m:e>
                      <m:sup>
                        <m:r>
                          <a:rPr lang="en-US" altLang="zh-CN" sz="2400" b="1" i="1" kern="100">
                            <a:effectLst/>
                            <a:latin typeface="Cambria Math" panose="02040503050406030204" pitchFamily="18" charset="0"/>
                          </a:rPr>
                          <m:t>−</m:t>
                        </m:r>
                      </m:sup>
                    </m:sSup>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𝜽</m:t>
                    </m:r>
                  </m:oMath>
                </a14:m>
                <a:r>
                  <a:rPr lang="zh-CN" altLang="zh-CN" sz="2400" b="1" kern="100" dirty="0">
                    <a:effectLst/>
                  </a:rPr>
                  <a:t>；</a:t>
                </a:r>
              </a:p>
              <a:p>
                <a:pPr indent="0" algn="l">
                  <a:lnSpc>
                    <a:spcPct val="120000"/>
                  </a:lnSpc>
                  <a:buNone/>
                </a:pPr>
                <a:r>
                  <a:rPr lang="en-US" altLang="zh-CN" sz="2400" b="1" kern="100" dirty="0">
                    <a:effectLst/>
                  </a:rPr>
                  <a:t> End for</a:t>
                </a:r>
                <a:endParaRPr lang="zh-CN" altLang="zh-CN" sz="2400" b="1" kern="100" dirty="0">
                  <a:effectLst/>
                </a:endParaRPr>
              </a:p>
              <a:p>
                <a:pPr marL="0" indent="0" algn="l">
                  <a:lnSpc>
                    <a:spcPct val="120000"/>
                  </a:lnSpc>
                  <a:buNone/>
                </a:pPr>
                <a:r>
                  <a:rPr lang="en-US" altLang="zh-CN" sz="2400" b="1" kern="100" dirty="0">
                    <a:effectLst/>
                  </a:rPr>
                  <a:t>End for</a:t>
                </a: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50792" y="1271588"/>
                <a:ext cx="11406415" cy="5586412"/>
              </a:xfrm>
              <a:blipFill>
                <a:blip r:embed="rId3"/>
                <a:stretch>
                  <a:fillRect l="-855" t="-109"/>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253981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8.1</a:t>
                </a:r>
                <a:r>
                  <a:rPr lang="zh-CN" altLang="en-US" b="1" kern="100" dirty="0">
                    <a:solidFill>
                      <a:srgbClr val="0000FF"/>
                    </a:solidFill>
                    <a:cs typeface="Times New Roman" panose="02020603050405020304" pitchFamily="18" charset="0"/>
                  </a:rPr>
                  <a:t>  </a:t>
                </a:r>
                <a:r>
                  <a:rPr lang="zh-CN" altLang="en-US" b="1" kern="100" dirty="0">
                    <a:solidFill>
                      <a:srgbClr val="0000FF"/>
                    </a:solidFill>
                    <a:effectLst/>
                    <a:cs typeface="Times New Roman" panose="02020603050405020304" pitchFamily="18" charset="0"/>
                  </a:rPr>
                  <a:t>深度</a:t>
                </a:r>
                <a:r>
                  <a:rPr lang="en-US" altLang="zh-CN" b="1" kern="100" dirty="0">
                    <a:solidFill>
                      <a:srgbClr val="0000FF"/>
                    </a:solidFill>
                    <a:effectLst/>
                    <a:cs typeface="Times New Roman" panose="02020603050405020304" pitchFamily="18" charset="0"/>
                  </a:rPr>
                  <a:t>Q</a:t>
                </a:r>
                <a:r>
                  <a:rPr lang="zh-CN" altLang="en-US" b="1" kern="100" dirty="0">
                    <a:solidFill>
                      <a:srgbClr val="0000FF"/>
                    </a:solidFill>
                    <a:effectLst/>
                    <a:cs typeface="Times New Roman" panose="02020603050405020304" pitchFamily="18" charset="0"/>
                  </a:rPr>
                  <a:t>学习算法：</a:t>
                </a:r>
                <a:r>
                  <a:rPr lang="en-US" altLang="zh-CN" b="1" kern="100" dirty="0">
                    <a:effectLst/>
                    <a:latin typeface="Times New Roman" panose="02020603050405020304" pitchFamily="18" charset="0"/>
                    <a:ea typeface="黑体" panose="02010609060101010101" pitchFamily="49" charset="-122"/>
                  </a:rPr>
                  <a:t>Deep Q Network (</a:t>
                </a:r>
                <a:r>
                  <a:rPr lang="en-US" altLang="zh-CN" b="1" kern="100" dirty="0" err="1">
                    <a:effectLst/>
                    <a:latin typeface="Times New Roman" panose="02020603050405020304" pitchFamily="18" charset="0"/>
                    <a:ea typeface="黑体" panose="02010609060101010101" pitchFamily="49" charset="-122"/>
                  </a:rPr>
                  <a:t>DQN</a:t>
                </a:r>
                <a:r>
                  <a:rPr lang="en-US" altLang="zh-CN" b="1" kern="100" dirty="0">
                    <a:effectLst/>
                    <a:latin typeface="Times New Roman" panose="02020603050405020304" pitchFamily="18" charset="0"/>
                    <a:ea typeface="黑体" panose="02010609060101010101" pitchFamily="49" charset="-122"/>
                  </a:rPr>
                  <a:t>)</a:t>
                </a:r>
                <a:r>
                  <a:rPr lang="zh-CN" altLang="en-US" b="1" kern="100" dirty="0">
                    <a:effectLst/>
                    <a:latin typeface="Times New Roman" panose="02020603050405020304" pitchFamily="18" charset="0"/>
                    <a:ea typeface="黑体" panose="02010609060101010101" pitchFamily="49" charset="-122"/>
                  </a:rPr>
                  <a:t>算法流程</a:t>
                </a:r>
                <a:endParaRPr lang="en-US" altLang="zh-CN" b="1" kern="100" dirty="0">
                  <a:effectLst/>
                  <a:latin typeface="Times New Roman" panose="02020603050405020304" pitchFamily="18" charset="0"/>
                  <a:ea typeface="黑体" panose="02010609060101010101" pitchFamily="49" charset="-122"/>
                </a:endParaRPr>
              </a:p>
              <a:p>
                <a:pPr marL="0" indent="0" algn="l">
                  <a:buNone/>
                </a:pPr>
                <a:r>
                  <a:rPr lang="zh-CN" altLang="zh-CN" sz="2400" b="1" kern="100" dirty="0">
                    <a:effectLst/>
                  </a:rPr>
                  <a:t>令</a:t>
                </a:r>
                <a14:m>
                  <m:oMath xmlns:m="http://schemas.openxmlformats.org/officeDocument/2006/math">
                    <m:r>
                      <a:rPr lang="en-US" altLang="zh-CN" sz="2400" b="1" i="1" kern="100">
                        <a:effectLst/>
                        <a:latin typeface="Cambria Math" panose="02040503050406030204" pitchFamily="18" charset="0"/>
                      </a:rPr>
                      <m:t>𝑳</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𝜽</m:t>
                    </m:r>
                    <m:r>
                      <a:rPr lang="en-US" altLang="zh-CN" sz="2400" b="1" i="1" kern="100">
                        <a:effectLst/>
                        <a:latin typeface="Cambria Math" panose="02040503050406030204" pitchFamily="18" charset="0"/>
                      </a:rPr>
                      <m:t>)</m:t>
                    </m:r>
                  </m:oMath>
                </a14:m>
                <a:r>
                  <a:rPr lang="en-US" altLang="zh-CN" sz="2400" b="1" kern="100" dirty="0">
                    <a:effectLst/>
                  </a:rPr>
                  <a:t> </a:t>
                </a:r>
                <a:r>
                  <a:rPr lang="zh-CN" altLang="zh-CN" sz="2400" b="1" kern="100" dirty="0">
                    <a:effectLst/>
                  </a:rPr>
                  <a:t>表示损失函数，则梯度更新规则为：</a:t>
                </a:r>
              </a:p>
              <a:p>
                <a:pPr marL="0" indent="0">
                  <a:buNone/>
                </a:pPr>
                <a:r>
                  <a:rPr lang="zh-CN" altLang="en-US" sz="2400" b="1" kern="100" dirty="0">
                    <a:effectLst/>
                  </a:rPr>
                  <a:t>（</a:t>
                </a:r>
                <a:r>
                  <a:rPr lang="en-US" altLang="zh-CN" sz="2400" b="1" kern="100" dirty="0">
                    <a:effectLst/>
                  </a:rPr>
                  <a:t>1</a:t>
                </a:r>
                <a:r>
                  <a:rPr lang="zh-CN" altLang="en-US" sz="2400" b="1" kern="100" dirty="0">
                    <a:effectLst/>
                  </a:rPr>
                  <a:t>）</a:t>
                </a:r>
                <a:r>
                  <a:rPr lang="zh-CN" altLang="zh-CN" sz="2400" b="1" kern="100" dirty="0">
                    <a:effectLst/>
                  </a:rPr>
                  <a:t>计算</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m:t>
                        </m:r>
                      </m:e>
                      <m:sub>
                        <m:r>
                          <a:rPr lang="en-US" altLang="zh-CN" sz="2400" b="1" i="1" kern="100">
                            <a:effectLst/>
                            <a:latin typeface="Cambria Math" panose="02040503050406030204" pitchFamily="18" charset="0"/>
                          </a:rPr>
                          <m:t>𝜽</m:t>
                        </m:r>
                      </m:sub>
                    </m:sSub>
                    <m:r>
                      <a:rPr lang="en-US" altLang="zh-CN" sz="2400" b="1" i="1" kern="100">
                        <a:effectLst/>
                        <a:latin typeface="Cambria Math" panose="02040503050406030204" pitchFamily="18" charset="0"/>
                      </a:rPr>
                      <m:t>𝑳</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𝜽</m:t>
                    </m:r>
                    <m:r>
                      <a:rPr lang="en-US" altLang="zh-CN" sz="2400" b="1" i="1" kern="100">
                        <a:effectLst/>
                        <a:latin typeface="Cambria Math" panose="02040503050406030204" pitchFamily="18" charset="0"/>
                      </a:rPr>
                      <m:t>)</m:t>
                    </m:r>
                  </m:oMath>
                </a14:m>
                <a:r>
                  <a:rPr lang="zh-CN" altLang="zh-CN" sz="2400" b="1" kern="100" dirty="0">
                    <a:effectLst/>
                  </a:rPr>
                  <a:t>；</a:t>
                </a:r>
              </a:p>
              <a:p>
                <a:pPr marL="0" indent="0">
                  <a:buNone/>
                </a:pPr>
                <a:r>
                  <a:rPr lang="zh-CN" altLang="en-US" sz="2400" b="1" kern="100" dirty="0">
                    <a:effectLst/>
                  </a:rPr>
                  <a:t>（</a:t>
                </a:r>
                <a:r>
                  <a:rPr lang="en-US" altLang="zh-CN" sz="2400" b="1" kern="100" dirty="0">
                    <a:effectLst/>
                  </a:rPr>
                  <a:t>2</a:t>
                </a:r>
                <a:r>
                  <a:rPr lang="zh-CN" altLang="en-US" sz="2400" b="1" kern="100" dirty="0">
                    <a:effectLst/>
                  </a:rPr>
                  <a:t>）</a:t>
                </a:r>
                <a14:m>
                  <m:oMath xmlns:m="http://schemas.openxmlformats.org/officeDocument/2006/math">
                    <m:r>
                      <a:rPr lang="en-US" altLang="zh-CN" sz="2400" b="1" i="1" kern="100">
                        <a:effectLst/>
                        <a:latin typeface="Cambria Math" panose="02040503050406030204" pitchFamily="18" charset="0"/>
                      </a:rPr>
                      <m:t>𝜽</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𝜽</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𝜶</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m:t>
                        </m:r>
                      </m:e>
                      <m:sub>
                        <m:r>
                          <a:rPr lang="en-US" altLang="zh-CN" sz="2400" b="1" i="1" kern="100">
                            <a:effectLst/>
                            <a:latin typeface="Cambria Math" panose="02040503050406030204" pitchFamily="18" charset="0"/>
                          </a:rPr>
                          <m:t>𝜽</m:t>
                        </m:r>
                      </m:sub>
                    </m:sSub>
                    <m:r>
                      <a:rPr lang="en-US" altLang="zh-CN" sz="2400" b="1" i="1" kern="100">
                        <a:effectLst/>
                        <a:latin typeface="Cambria Math" panose="02040503050406030204" pitchFamily="18" charset="0"/>
                      </a:rPr>
                      <m:t>𝑳</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𝜽</m:t>
                    </m:r>
                    <m:r>
                      <a:rPr lang="en-US" altLang="zh-CN" sz="2400" b="1" i="1" kern="100">
                        <a:effectLst/>
                        <a:latin typeface="Cambria Math" panose="02040503050406030204" pitchFamily="18" charset="0"/>
                      </a:rPr>
                      <m:t>)</m:t>
                    </m:r>
                  </m:oMath>
                </a14:m>
                <a:endParaRPr lang="zh-CN" altLang="zh-CN" sz="2400" b="1" kern="100" dirty="0">
                  <a:effectLst/>
                </a:endParaRPr>
              </a:p>
              <a:p>
                <a:pPr indent="0" algn="l">
                  <a:buNone/>
                </a:pPr>
                <a:r>
                  <a:rPr lang="en-US" altLang="zh-CN" sz="2400" b="1" kern="100" dirty="0">
                    <a:effectLst/>
                  </a:rPr>
                  <a:t> </a:t>
                </a:r>
                <a:r>
                  <a:rPr lang="zh-CN" altLang="zh-CN" sz="2400" b="1" kern="100" dirty="0">
                    <a:effectLst/>
                  </a:rPr>
                  <a:t>其中，第</a:t>
                </a:r>
                <a:r>
                  <a:rPr lang="en-US" altLang="zh-CN" sz="2400" b="1" i="1" kern="100" dirty="0" err="1">
                    <a:effectLst/>
                  </a:rPr>
                  <a:t>i</a:t>
                </a:r>
                <a:r>
                  <a:rPr lang="zh-CN" altLang="zh-CN" sz="2400" b="1" kern="100" dirty="0">
                    <a:effectLst/>
                  </a:rPr>
                  <a:t>次迭代的梯度计算如下：</a:t>
                </a: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499" y="1467531"/>
                <a:ext cx="11406415" cy="5586412"/>
              </a:xfrm>
              <a:blipFill>
                <a:blip r:embed="rId3"/>
                <a:stretch>
                  <a:fillRect l="-1122"/>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descr="公式3">
            <a:extLst>
              <a:ext uri="{FF2B5EF4-FFF2-40B4-BE49-F238E27FC236}">
                <a16:creationId xmlns:a16="http://schemas.microsoft.com/office/drawing/2014/main" id="{2A918491-472E-45F1-B43E-46B19FD55EED}"/>
              </a:ext>
            </a:extLst>
          </p:cNvPr>
          <p:cNvPicPr/>
          <p:nvPr/>
        </p:nvPicPr>
        <p:blipFill rotWithShape="1">
          <a:blip r:embed="rId4" cstate="print">
            <a:extLst>
              <a:ext uri="{28A0092B-C50C-407E-A947-70E740481C1C}">
                <a14:useLocalDpi xmlns:a14="http://schemas.microsoft.com/office/drawing/2010/main" val="0"/>
              </a:ext>
            </a:extLst>
          </a:blip>
          <a:srcRect r="8695"/>
          <a:stretch/>
        </p:blipFill>
        <p:spPr bwMode="auto">
          <a:xfrm>
            <a:off x="698499" y="4206272"/>
            <a:ext cx="10655301" cy="10624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04398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latin typeface="Times New Roman" panose="02020603050405020304" pitchFamily="18" charset="0"/>
                  <a:ea typeface="黑体" panose="02010609060101010101" pitchFamily="49" charset="-122"/>
                </a:endParaRPr>
              </a:p>
              <a:p>
                <a:pPr indent="0" algn="l">
                  <a:buNone/>
                </a:pPr>
                <a:r>
                  <a:rPr lang="zh-CN" altLang="zh-CN" sz="2400" b="1" kern="100" dirty="0">
                    <a:effectLst/>
                    <a:latin typeface="+mn-ea"/>
                  </a:rPr>
                  <a:t>回顾</a:t>
                </a:r>
                <a:r>
                  <a:rPr lang="en-US" altLang="zh-CN" sz="2400" b="1" kern="100" dirty="0">
                    <a:effectLst/>
                    <a:latin typeface="+mn-ea"/>
                  </a:rPr>
                  <a:t>Q</a:t>
                </a:r>
                <a:r>
                  <a:rPr lang="zh-CN" altLang="zh-CN" sz="2400" b="1" kern="100" dirty="0">
                    <a:effectLst/>
                    <a:latin typeface="+mn-ea"/>
                  </a:rPr>
                  <a:t>学习的目标：间接学习最优策略</a:t>
                </a:r>
                <a14:m>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𝝅</m:t>
                        </m:r>
                      </m:e>
                      <m:sup>
                        <m:r>
                          <a:rPr lang="en-US" altLang="zh-CN" sz="2400" b="1" i="1" kern="100">
                            <a:effectLst/>
                            <a:latin typeface="Cambria Math" panose="02040503050406030204" pitchFamily="18" charset="0"/>
                          </a:rPr>
                          <m:t>∗</m:t>
                        </m:r>
                      </m:sup>
                    </m:sSup>
                  </m:oMath>
                </a14:m>
                <a:r>
                  <a:rPr lang="en-US" altLang="zh-CN" sz="2400" b="1" kern="100" dirty="0">
                    <a:effectLst/>
                    <a:latin typeface="+mn-ea"/>
                  </a:rPr>
                  <a:t>: </a:t>
                </a:r>
                <a14:m>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𝒂</m:t>
                        </m:r>
                      </m:e>
                      <m:sup>
                        <m:r>
                          <a:rPr lang="en-US" altLang="zh-CN" sz="2400" b="1" i="1" kern="100">
                            <a:effectLst/>
                            <a:latin typeface="Cambria Math" panose="02040503050406030204" pitchFamily="18" charset="0"/>
                          </a:rPr>
                          <m:t>∗</m:t>
                        </m:r>
                      </m:sup>
                    </m:sSup>
                    <m:r>
                      <a:rPr lang="en-US" altLang="zh-CN" sz="2400" b="1" i="1" kern="10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a:effectLst/>
                            <a:latin typeface="Cambria Math" panose="02040503050406030204" pitchFamily="18" charset="0"/>
                          </a:rPr>
                          <m:t>𝝅</m:t>
                        </m:r>
                      </m:e>
                      <m:sup>
                        <m:r>
                          <a:rPr lang="en-US" altLang="zh-CN" sz="2400" b="1" i="1" kern="100">
                            <a:effectLst/>
                            <a:latin typeface="Cambria Math" panose="02040503050406030204" pitchFamily="18" charset="0"/>
                          </a:rPr>
                          <m:t>∗</m:t>
                        </m:r>
                      </m:sup>
                    </m:sSup>
                    <m:d>
                      <m:dPr>
                        <m:ctrlPr>
                          <a:rPr lang="zh-CN" altLang="zh-CN" sz="2400" b="1" i="1" kern="100">
                            <a:effectLst/>
                            <a:latin typeface="Cambria Math" panose="02040503050406030204" pitchFamily="18" charset="0"/>
                          </a:rPr>
                        </m:ctrlPr>
                      </m:dPr>
                      <m:e>
                        <m:r>
                          <a:rPr lang="en-US" altLang="zh-CN" sz="2400" b="1" i="1" kern="100">
                            <a:effectLst/>
                            <a:latin typeface="Cambria Math" panose="02040503050406030204" pitchFamily="18" charset="0"/>
                          </a:rPr>
                          <m:t>𝒔</m:t>
                        </m:r>
                      </m:e>
                    </m:d>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𝒂𝒓𝒈𝒎𝒂</m:t>
                    </m:r>
                    <m:sSub>
                      <m:sSubPr>
                        <m:ctrlPr>
                          <a:rPr lang="zh-CN" altLang="zh-CN" sz="2400" b="1" i="1" kern="100">
                            <a:effectLst/>
                            <a:latin typeface="Cambria Math" panose="02040503050406030204" pitchFamily="18" charset="0"/>
                          </a:rPr>
                        </m:ctrlPr>
                      </m:sSubPr>
                      <m:e>
                        <m:r>
                          <a:rPr lang="en-US" altLang="zh-CN" sz="2400" b="1" i="1" kern="100">
                            <a:effectLst/>
                            <a:latin typeface="Cambria Math" panose="02040503050406030204" pitchFamily="18" charset="0"/>
                          </a:rPr>
                          <m:t>𝒙</m:t>
                        </m:r>
                      </m:e>
                      <m:sub>
                        <m:r>
                          <a:rPr lang="en-US" altLang="zh-CN" sz="2400" b="1" i="1" kern="100">
                            <a:effectLst/>
                            <a:latin typeface="Cambria Math" panose="02040503050406030204" pitchFamily="18" charset="0"/>
                          </a:rPr>
                          <m:t>𝒂</m:t>
                        </m:r>
                      </m:sub>
                    </m:sSub>
                    <m:r>
                      <a:rPr lang="en-US" altLang="zh-CN" sz="2400" b="1" i="1" kern="100">
                        <a:effectLst/>
                        <a:latin typeface="Cambria Math" panose="02040503050406030204" pitchFamily="18" charset="0"/>
                      </a:rPr>
                      <m:t>𝑸</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𝒔</m:t>
                    </m:r>
                    <m:r>
                      <a:rPr lang="en-US" altLang="zh-CN" sz="2400" b="1" i="1" kern="100">
                        <a:effectLst/>
                        <a:latin typeface="Cambria Math" panose="02040503050406030204" pitchFamily="18" charset="0"/>
                      </a:rPr>
                      <m:t>,</m:t>
                    </m:r>
                    <m:r>
                      <a:rPr lang="en-US" altLang="zh-CN" sz="2400" b="1" i="1" kern="100">
                        <a:effectLst/>
                        <a:latin typeface="Cambria Math" panose="02040503050406030204" pitchFamily="18" charset="0"/>
                      </a:rPr>
                      <m:t>𝒂</m:t>
                    </m:r>
                    <m:r>
                      <a:rPr lang="en-US" altLang="zh-CN" sz="2400" b="1" i="1" kern="100">
                        <a:effectLst/>
                        <a:latin typeface="Cambria Math" panose="02040503050406030204" pitchFamily="18" charset="0"/>
                      </a:rPr>
                      <m:t>)</m:t>
                    </m:r>
                  </m:oMath>
                </a14:m>
                <a:endParaRPr lang="zh-CN" altLang="zh-CN" sz="2400" b="1" kern="100" dirty="0">
                  <a:effectLst/>
                  <a:latin typeface="+mn-ea"/>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499" y="1467531"/>
                <a:ext cx="11406415" cy="5586412"/>
              </a:xfrm>
              <a:blipFill>
                <a:blip r:embed="rId3"/>
                <a:stretch>
                  <a:fillRect l="-1122"/>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内容占位符 6">
            <a:extLst>
              <a:ext uri="{FF2B5EF4-FFF2-40B4-BE49-F238E27FC236}">
                <a16:creationId xmlns:a16="http://schemas.microsoft.com/office/drawing/2014/main" id="{5B90B19D-DB98-4291-97E8-D0B4CA7C69C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5816" y="2761066"/>
            <a:ext cx="7732827" cy="3963465"/>
          </a:xfrm>
          <a:prstGeom prst="rect">
            <a:avLst/>
          </a:prstGeom>
          <a:noFill/>
          <a:ln>
            <a:noFill/>
          </a:ln>
        </p:spPr>
      </p:pic>
    </p:spTree>
    <p:extLst>
      <p:ext uri="{BB962C8B-B14F-4D97-AF65-F5344CB8AC3E}">
        <p14:creationId xmlns:p14="http://schemas.microsoft.com/office/powerpoint/2010/main" val="132634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698499" y="1467531"/>
                <a:ext cx="11406415"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latin typeface="Times New Roman" panose="02020603050405020304" pitchFamily="18" charset="0"/>
                  <a:ea typeface="黑体" panose="02010609060101010101" pitchFamily="49" charset="-122"/>
                </a:endParaRPr>
              </a:p>
              <a:p>
                <a:pPr indent="0">
                  <a:buNone/>
                </a:pPr>
                <a:r>
                  <a:rPr lang="zh-CN" altLang="zh-CN" sz="2400" b="1" kern="100" dirty="0">
                    <a:latin typeface="+mn-ea"/>
                  </a:rPr>
                  <a:t>策略梯度方法：直接学习出最优策略</a:t>
                </a:r>
                <a14:m>
                  <m:oMath xmlns:m="http://schemas.openxmlformats.org/officeDocument/2006/math">
                    <m:sSup>
                      <m:sSupPr>
                        <m:ctrlPr>
                          <a:rPr lang="zh-CN" altLang="zh-CN" sz="2400" b="1" i="1" kern="100">
                            <a:latin typeface="Cambria Math" panose="02040503050406030204" pitchFamily="18" charset="0"/>
                          </a:rPr>
                        </m:ctrlPr>
                      </m:sSupPr>
                      <m:e>
                        <m:r>
                          <a:rPr lang="en-US" altLang="zh-CN" sz="2400" b="1" kern="100">
                            <a:latin typeface="Cambria Math" panose="02040503050406030204" pitchFamily="18" charset="0"/>
                          </a:rPr>
                          <m:t>𝜋</m:t>
                        </m:r>
                      </m:e>
                      <m:sup>
                        <m:r>
                          <a:rPr lang="en-US" altLang="zh-CN" sz="2400" b="1" kern="100">
                            <a:latin typeface="Cambria Math" panose="02040503050406030204" pitchFamily="18" charset="0"/>
                          </a:rPr>
                          <m:t>∗</m:t>
                        </m:r>
                      </m:sup>
                    </m:sSup>
                  </m:oMath>
                </a14:m>
                <a:endParaRPr lang="zh-CN" altLang="zh-CN" sz="2400" b="1" kern="100" dirty="0">
                  <a:latin typeface="+mn-ea"/>
                </a:endParaRPr>
              </a:p>
              <a:p>
                <a:pPr indent="0" algn="l">
                  <a:buNone/>
                </a:pPr>
                <a:endParaRPr lang="zh-CN" altLang="zh-CN" sz="2400" b="1" kern="100" dirty="0">
                  <a:effectLst/>
                  <a:latin typeface="+mn-ea"/>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698499" y="1467531"/>
                <a:ext cx="11406415" cy="5586412"/>
              </a:xfrm>
              <a:blipFill>
                <a:blip r:embed="rId3"/>
                <a:stretch>
                  <a:fillRect l="-1122"/>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4" name="组合 13">
            <a:extLst>
              <a:ext uri="{FF2B5EF4-FFF2-40B4-BE49-F238E27FC236}">
                <a16:creationId xmlns:a16="http://schemas.microsoft.com/office/drawing/2014/main" id="{86A5BCED-A1D7-4FCC-9C7A-D53C5503C7C2}"/>
              </a:ext>
            </a:extLst>
          </p:cNvPr>
          <p:cNvGrpSpPr/>
          <p:nvPr/>
        </p:nvGrpSpPr>
        <p:grpSpPr>
          <a:xfrm>
            <a:off x="838200" y="2930695"/>
            <a:ext cx="3506620" cy="3430347"/>
            <a:chOff x="0" y="0"/>
            <a:chExt cx="2370455" cy="2323465"/>
          </a:xfrm>
        </p:grpSpPr>
        <p:pic>
          <p:nvPicPr>
            <p:cNvPr id="16" name="内容占位符 6">
              <a:extLst>
                <a:ext uri="{FF2B5EF4-FFF2-40B4-BE49-F238E27FC236}">
                  <a16:creationId xmlns:a16="http://schemas.microsoft.com/office/drawing/2014/main" id="{8E18A8BE-7F9C-43E8-967E-749E13DDC987}"/>
                </a:ext>
              </a:extLst>
            </p:cNvPr>
            <p:cNvPicPr>
              <a:picLocks noGrp="1" noChangeAspect="1"/>
            </p:cNvPicPr>
            <p:nvPr/>
          </p:nvPicPr>
          <p:blipFill rotWithShape="1">
            <a:blip r:embed="rId4" cstate="print">
              <a:extLst>
                <a:ext uri="{28A0092B-C50C-407E-A947-70E740481C1C}">
                  <a14:useLocalDpi xmlns:a14="http://schemas.microsoft.com/office/drawing/2010/main" val="0"/>
                </a:ext>
              </a:extLst>
            </a:blip>
            <a:srcRect l="45208"/>
            <a:stretch/>
          </p:blipFill>
          <p:spPr bwMode="auto">
            <a:xfrm>
              <a:off x="0" y="0"/>
              <a:ext cx="2370455" cy="2323465"/>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7" name="文本框 109">
                  <a:extLst>
                    <a:ext uri="{FF2B5EF4-FFF2-40B4-BE49-F238E27FC236}">
                      <a16:creationId xmlns:a16="http://schemas.microsoft.com/office/drawing/2014/main" id="{4811FC6B-A6B4-4881-95B1-055782D87439}"/>
                    </a:ext>
                  </a:extLst>
                </p:cNvPr>
                <p:cNvSpPr txBox="1"/>
                <p:nvPr/>
              </p:nvSpPr>
              <p:spPr>
                <a:xfrm>
                  <a:off x="476250" y="1117600"/>
                  <a:ext cx="400050" cy="4318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sSup>
                          <m:sSupPr>
                            <m:ctrlPr>
                              <a:rPr 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800" i="1" kern="100">
                                <a:effectLst/>
                                <a:latin typeface="Cambria Math" panose="02040503050406030204" pitchFamily="18" charset="0"/>
                                <a:ea typeface="宋体" panose="02010600030101010101" pitchFamily="2" charset="-122"/>
                                <a:cs typeface="Times New Roman" panose="02020603050405020304" pitchFamily="18" charset="0"/>
                              </a:rPr>
                              <m:t>𝜋</m:t>
                            </m:r>
                          </m:e>
                          <m:sup>
                            <m:r>
                              <a:rPr lang="en-US" sz="2800" i="1" kern="100">
                                <a:effectLst/>
                                <a:latin typeface="Cambria Math" panose="02040503050406030204" pitchFamily="18" charset="0"/>
                                <a:ea typeface="宋体" panose="02010600030101010101" pitchFamily="2" charset="-122"/>
                                <a:cs typeface="Times New Roman" panose="02020603050405020304" pitchFamily="18" charset="0"/>
                              </a:rPr>
                              <m:t>∗</m:t>
                            </m:r>
                          </m:sup>
                        </m:sSup>
                      </m:oMath>
                    </m:oMathPara>
                  </a14:m>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7" name="文本框 109">
                  <a:extLst>
                    <a:ext uri="{FF2B5EF4-FFF2-40B4-BE49-F238E27FC236}">
                      <a16:creationId xmlns:a16="http://schemas.microsoft.com/office/drawing/2014/main" id="{4811FC6B-A6B4-4881-95B1-055782D87439}"/>
                    </a:ext>
                  </a:extLst>
                </p:cNvPr>
                <p:cNvSpPr txBox="1">
                  <a:spLocks noRot="1" noChangeAspect="1" noMove="1" noResize="1" noEditPoints="1" noAdjustHandles="1" noChangeArrowheads="1" noChangeShapeType="1" noTextEdit="1"/>
                </p:cNvSpPr>
                <p:nvPr/>
              </p:nvSpPr>
              <p:spPr>
                <a:xfrm>
                  <a:off x="476250" y="1117600"/>
                  <a:ext cx="400050" cy="431800"/>
                </a:xfrm>
                <a:prstGeom prst="rect">
                  <a:avLst/>
                </a:prstGeom>
                <a:blipFill>
                  <a:blip r:embed="rId5"/>
                  <a:stretch>
                    <a:fillRect/>
                  </a:stretch>
                </a:blipFill>
                <a:ln w="6350">
                  <a:solidFill>
                    <a:prstClr val="black"/>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11">
                  <a:extLst>
                    <a:ext uri="{FF2B5EF4-FFF2-40B4-BE49-F238E27FC236}">
                      <a16:creationId xmlns:a16="http://schemas.microsoft.com/office/drawing/2014/main" id="{796642B4-2AA0-4F83-A7E0-DDA632194DB6}"/>
                    </a:ext>
                  </a:extLst>
                </p:cNvPr>
                <p:cNvSpPr txBox="1"/>
                <p:nvPr/>
              </p:nvSpPr>
              <p:spPr>
                <a:xfrm>
                  <a:off x="76200" y="400050"/>
                  <a:ext cx="577850" cy="2825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sSub>
                          <m:sSubPr>
                            <m:ctrlPr>
                              <a:rPr 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sz="20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m:oMathPara>
                  </a14:m>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8" name="文本框 111">
                  <a:extLst>
                    <a:ext uri="{FF2B5EF4-FFF2-40B4-BE49-F238E27FC236}">
                      <a16:creationId xmlns:a16="http://schemas.microsoft.com/office/drawing/2014/main" id="{796642B4-2AA0-4F83-A7E0-DDA632194DB6}"/>
                    </a:ext>
                  </a:extLst>
                </p:cNvPr>
                <p:cNvSpPr txBox="1">
                  <a:spLocks noRot="1" noChangeAspect="1" noMove="1" noResize="1" noEditPoints="1" noAdjustHandles="1" noChangeArrowheads="1" noChangeShapeType="1" noTextEdit="1"/>
                </p:cNvSpPr>
                <p:nvPr/>
              </p:nvSpPr>
              <p:spPr>
                <a:xfrm>
                  <a:off x="76200" y="400050"/>
                  <a:ext cx="577850" cy="282575"/>
                </a:xfrm>
                <a:prstGeom prst="rect">
                  <a:avLst/>
                </a:prstGeom>
                <a:blipFill>
                  <a:blip r:embed="rId6"/>
                  <a:stretch>
                    <a:fillRect b="-2899"/>
                  </a:stretch>
                </a:blipFill>
                <a:ln w="6350">
                  <a:solidFill>
                    <a:prstClr val="black"/>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12">
                  <a:extLst>
                    <a:ext uri="{FF2B5EF4-FFF2-40B4-BE49-F238E27FC236}">
                      <a16:creationId xmlns:a16="http://schemas.microsoft.com/office/drawing/2014/main" id="{16012AD0-F8A1-46A2-ACB2-67283F6A44B2}"/>
                    </a:ext>
                  </a:extLst>
                </p:cNvPr>
                <p:cNvSpPr txBox="1"/>
                <p:nvPr/>
              </p:nvSpPr>
              <p:spPr>
                <a:xfrm>
                  <a:off x="704850" y="400050"/>
                  <a:ext cx="561975" cy="28257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14:m>
                    <m:oMathPara xmlns:m="http://schemas.openxmlformats.org/officeDocument/2006/math">
                      <m:oMathParaPr>
                        <m:jc m:val="centerGroup"/>
                      </m:oMathParaPr>
                      <m:oMath xmlns:m="http://schemas.openxmlformats.org/officeDocument/2006/math">
                        <m:sSub>
                          <m:sSubPr>
                            <m:ctrlPr>
                              <a:rPr lang="zh-CN" sz="20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sz="20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m:oMathPara>
                  </a14:m>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9" name="文本框 112">
                  <a:extLst>
                    <a:ext uri="{FF2B5EF4-FFF2-40B4-BE49-F238E27FC236}">
                      <a16:creationId xmlns:a16="http://schemas.microsoft.com/office/drawing/2014/main" id="{16012AD0-F8A1-46A2-ACB2-67283F6A44B2}"/>
                    </a:ext>
                  </a:extLst>
                </p:cNvPr>
                <p:cNvSpPr txBox="1">
                  <a:spLocks noRot="1" noChangeAspect="1" noMove="1" noResize="1" noEditPoints="1" noAdjustHandles="1" noChangeArrowheads="1" noChangeShapeType="1" noTextEdit="1"/>
                </p:cNvSpPr>
                <p:nvPr/>
              </p:nvSpPr>
              <p:spPr>
                <a:xfrm>
                  <a:off x="704850" y="400050"/>
                  <a:ext cx="561975" cy="282575"/>
                </a:xfrm>
                <a:prstGeom prst="rect">
                  <a:avLst/>
                </a:prstGeom>
                <a:blipFill>
                  <a:blip r:embed="rId7"/>
                  <a:stretch>
                    <a:fillRect b="-2899"/>
                  </a:stretch>
                </a:blipFill>
                <a:ln w="6350">
                  <a:solidFill>
                    <a:prstClr val="black"/>
                  </a:solidFill>
                </a:ln>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CC7B7F26-BA12-4884-8610-741725047A88}"/>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5200" y="1254125"/>
              <a:ext cx="364490" cy="254000"/>
            </a:xfrm>
            <a:prstGeom prst="rect">
              <a:avLst/>
            </a:prstGeom>
            <a:noFill/>
            <a:ln>
              <a:noFill/>
            </a:ln>
          </p:spPr>
        </p:pic>
      </p:grpSp>
      <p:pic>
        <p:nvPicPr>
          <p:cNvPr id="15" name="图片 14">
            <a:extLst>
              <a:ext uri="{FF2B5EF4-FFF2-40B4-BE49-F238E27FC236}">
                <a16:creationId xmlns:a16="http://schemas.microsoft.com/office/drawing/2014/main" id="{5D05AC89-3310-4339-9AE4-4CAF56C1B68D}"/>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34638" y="3177469"/>
            <a:ext cx="6480150" cy="2825766"/>
          </a:xfrm>
          <a:prstGeom prst="rect">
            <a:avLst/>
          </a:prstGeom>
          <a:noFill/>
          <a:ln>
            <a:noFill/>
          </a:ln>
        </p:spPr>
      </p:pic>
    </p:spTree>
    <p:extLst>
      <p:ext uri="{BB962C8B-B14F-4D97-AF65-F5344CB8AC3E}">
        <p14:creationId xmlns:p14="http://schemas.microsoft.com/office/powerpoint/2010/main" val="1517539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fontScale="92500"/>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latin typeface="Times New Roman" panose="02020603050405020304" pitchFamily="18" charset="0"/>
                  <a:ea typeface="黑体" panose="02010609060101010101" pitchFamily="49" charset="-122"/>
                </a:endParaRPr>
              </a:p>
              <a:p>
                <a:pPr marL="0" indent="0" algn="just">
                  <a:lnSpc>
                    <a:spcPct val="100000"/>
                  </a:lnSpc>
                  <a:buNone/>
                </a:pPr>
                <a:r>
                  <a:rPr lang="zh-CN" altLang="zh-CN" sz="2400" b="1" kern="100" dirty="0">
                    <a:effectLst/>
                  </a:rPr>
                  <a:t>在不确定</a:t>
                </a:r>
                <a:r>
                  <a:rPr lang="en-US" altLang="zh-CN" sz="2400" b="1" kern="100" dirty="0" err="1">
                    <a:effectLst/>
                  </a:rPr>
                  <a:t>MDP</a:t>
                </a:r>
                <a:r>
                  <a:rPr lang="zh-CN" altLang="zh-CN" sz="2400" b="1" kern="100" dirty="0">
                    <a:effectLst/>
                  </a:rPr>
                  <a:t>下，最优的策略定义为：</a:t>
                </a:r>
              </a:p>
              <a:p>
                <a:pPr marL="0" indent="0" algn="just">
                  <a:lnSpc>
                    <a:spcPct val="100000"/>
                  </a:lnSpc>
                  <a:buNone/>
                </a:pPr>
                <a14:m>
                  <m:oMathPara xmlns:m="http://schemas.openxmlformats.org/officeDocument/2006/math">
                    <m:oMathParaPr>
                      <m:jc m:val="centerGroup"/>
                    </m:oMathParaPr>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smtClean="0">
                              <a:effectLst/>
                              <a:latin typeface="Cambria Math" panose="02040503050406030204" pitchFamily="18" charset="0"/>
                            </a:rPr>
                            <m:t>𝝅</m:t>
                          </m:r>
                        </m:e>
                        <m:sup>
                          <m:r>
                            <a:rPr lang="en-US" altLang="zh-CN" sz="2400" b="1" i="1" kern="100" smtClean="0">
                              <a:effectLst/>
                              <a:latin typeface="Cambria Math" panose="02040503050406030204" pitchFamily="18" charset="0"/>
                            </a:rPr>
                            <m:t>∗</m:t>
                          </m:r>
                        </m:sup>
                      </m:sSup>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𝒂𝒓𝒈𝒎𝒂</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𝒙</m:t>
                          </m:r>
                        </m:e>
                        <m:sub>
                          <m:r>
                            <a:rPr lang="en-US" altLang="zh-CN" sz="2400" b="1" i="1" kern="100" smtClean="0">
                              <a:effectLst/>
                              <a:latin typeface="Cambria Math" panose="02040503050406030204" pitchFamily="18" charset="0"/>
                            </a:rPr>
                            <m:t>𝝅</m:t>
                          </m:r>
                        </m:sub>
                      </m:sSub>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𝑬</m:t>
                          </m:r>
                        </m:e>
                        <m:sub>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𝝅</m:t>
                          </m:r>
                          <m:d>
                            <m:dPr>
                              <m:ctrlPr>
                                <a:rPr lang="zh-CN" altLang="zh-CN" sz="2400" b="1" i="1" kern="100">
                                  <a:effectLst/>
                                  <a:latin typeface="Cambria Math" panose="02040503050406030204" pitchFamily="18" charset="0"/>
                                </a:rPr>
                              </m:ctrlPr>
                            </m:dPr>
                            <m:e>
                              <m:r>
                                <a:rPr lang="en-US" altLang="zh-CN" sz="2400" b="1" i="1" kern="100" smtClean="0">
                                  <a:effectLst/>
                                  <a:latin typeface="Cambria Math" panose="02040503050406030204" pitchFamily="18" charset="0"/>
                                </a:rPr>
                                <m:t>𝝉</m:t>
                              </m:r>
                            </m:e>
                          </m:d>
                        </m:sub>
                      </m:sSub>
                      <m:d>
                        <m:dPr>
                          <m:begChr m:val="["/>
                          <m:endChr m:val="]"/>
                          <m:ctrlPr>
                            <a:rPr lang="zh-CN" altLang="zh-CN" sz="2400" b="1" i="1" kern="100">
                              <a:effectLst/>
                              <a:latin typeface="Cambria Math" panose="02040503050406030204" pitchFamily="18" charset="0"/>
                            </a:rPr>
                          </m:ctrlPr>
                        </m:dPr>
                        <m:e>
                          <m:r>
                            <a:rPr lang="en-US" altLang="zh-CN" sz="2400" b="1" i="1" kern="100" smtClean="0">
                              <a:effectLst/>
                              <a:latin typeface="Cambria Math" panose="02040503050406030204" pitchFamily="18" charset="0"/>
                            </a:rPr>
                            <m:t>𝒓</m:t>
                          </m:r>
                          <m:d>
                            <m:dPr>
                              <m:ctrlPr>
                                <a:rPr lang="zh-CN" altLang="zh-CN" sz="2400" b="1" i="1" kern="100">
                                  <a:effectLst/>
                                  <a:latin typeface="Cambria Math" panose="02040503050406030204" pitchFamily="18" charset="0"/>
                                </a:rPr>
                              </m:ctrlPr>
                            </m:dPr>
                            <m:e>
                              <m:r>
                                <a:rPr lang="en-US" altLang="zh-CN" sz="2400" b="1" i="1" kern="100" smtClean="0">
                                  <a:effectLst/>
                                  <a:latin typeface="Cambria Math" panose="02040503050406030204" pitchFamily="18" charset="0"/>
                                </a:rPr>
                                <m:t>𝝉</m:t>
                              </m:r>
                            </m:e>
                          </m:d>
                        </m:e>
                      </m:d>
                    </m:oMath>
                  </m:oMathPara>
                </a14:m>
                <a:endParaRPr lang="zh-CN" altLang="zh-CN" sz="2400" b="1" kern="100" dirty="0">
                  <a:effectLst/>
                </a:endParaRPr>
              </a:p>
              <a:p>
                <a:pPr marL="0" indent="0" algn="l">
                  <a:lnSpc>
                    <a:spcPct val="100000"/>
                  </a:lnSpc>
                  <a:buNone/>
                </a:pPr>
                <a:r>
                  <a:rPr lang="zh-CN" altLang="zh-CN" sz="2400" b="1" kern="100" dirty="0">
                    <a:effectLst/>
                  </a:rPr>
                  <a:t>其中，</a:t>
                </a:r>
                <a14:m>
                  <m:oMath xmlns:m="http://schemas.openxmlformats.org/officeDocument/2006/math">
                    <m:r>
                      <a:rPr lang="en-US" altLang="zh-CN" sz="2400" b="1" i="1" kern="100" smtClean="0">
                        <a:effectLst/>
                        <a:latin typeface="Cambria Math" panose="02040503050406030204" pitchFamily="18" charset="0"/>
                      </a:rPr>
                      <m:t>𝝉</m:t>
                    </m:r>
                  </m:oMath>
                </a14:m>
                <a:r>
                  <a:rPr lang="zh-CN" altLang="zh-CN" sz="2400" b="1" kern="100" dirty="0">
                    <a:effectLst/>
                  </a:rPr>
                  <a:t>表示从策略</a:t>
                </a:r>
                <a14:m>
                  <m:oMath xmlns:m="http://schemas.openxmlformats.org/officeDocument/2006/math">
                    <m:r>
                      <a:rPr lang="en-US" altLang="zh-CN" sz="2400" b="1" i="1" kern="100" smtClean="0">
                        <a:effectLst/>
                        <a:latin typeface="Cambria Math" panose="02040503050406030204" pitchFamily="18" charset="0"/>
                      </a:rPr>
                      <m:t>𝝅</m:t>
                    </m:r>
                  </m:oMath>
                </a14:m>
                <a:r>
                  <a:rPr lang="zh-CN" altLang="zh-CN" sz="2400" b="1" kern="100" dirty="0">
                    <a:effectLst/>
                  </a:rPr>
                  <a:t>中抽样的一条轨迹（状态</a:t>
                </a:r>
                <a:r>
                  <a:rPr lang="en-US" altLang="zh-CN" sz="2400" b="1" kern="100" dirty="0">
                    <a:effectLst/>
                  </a:rPr>
                  <a:t>-</a:t>
                </a:r>
                <a:r>
                  <a:rPr lang="zh-CN" altLang="zh-CN" sz="2400" b="1" kern="100" dirty="0">
                    <a:effectLst/>
                  </a:rPr>
                  <a:t>动作），</a:t>
                </a:r>
                <a14:m>
                  <m:oMath xmlns:m="http://schemas.openxmlformats.org/officeDocument/2006/math">
                    <m:r>
                      <a:rPr lang="en-US" altLang="zh-CN" sz="2400" b="1" i="1" kern="100" smtClean="0">
                        <a:effectLst/>
                        <a:latin typeface="Cambria Math" panose="02040503050406030204" pitchFamily="18" charset="0"/>
                      </a:rPr>
                      <m:t>𝒓</m:t>
                    </m:r>
                    <m:d>
                      <m:dPr>
                        <m:ctrlPr>
                          <a:rPr lang="zh-CN" altLang="zh-CN" sz="2400" b="1" i="1" kern="100">
                            <a:effectLst/>
                            <a:latin typeface="Cambria Math" panose="02040503050406030204" pitchFamily="18" charset="0"/>
                          </a:rPr>
                        </m:ctrlPr>
                      </m:dPr>
                      <m:e>
                        <m:r>
                          <a:rPr lang="en-US" altLang="zh-CN" sz="2400" b="1" i="1" kern="100" smtClean="0">
                            <a:effectLst/>
                            <a:latin typeface="Cambria Math" panose="02040503050406030204" pitchFamily="18" charset="0"/>
                          </a:rPr>
                          <m:t>𝝉</m:t>
                        </m:r>
                      </m:e>
                    </m:d>
                  </m:oMath>
                </a14:m>
                <a:r>
                  <a:rPr lang="zh-CN" altLang="zh-CN" sz="2400" b="1" kern="100" dirty="0">
                    <a:effectLst/>
                  </a:rPr>
                  <a:t>表示该轨迹的累计回报值。</a:t>
                </a:r>
              </a:p>
              <a:p>
                <a:pPr marL="0" indent="0" algn="just">
                  <a:lnSpc>
                    <a:spcPct val="100000"/>
                  </a:lnSpc>
                  <a:buNone/>
                </a:pPr>
                <a:r>
                  <a:rPr lang="zh-CN" altLang="zh-CN" sz="2400" b="1" kern="100" dirty="0">
                    <a:effectLst/>
                  </a:rPr>
                  <a:t>令上述目标函数为</a:t>
                </a:r>
                <a14:m>
                  <m:oMath xmlns:m="http://schemas.openxmlformats.org/officeDocument/2006/math">
                    <m:r>
                      <a:rPr lang="en-US" altLang="zh-CN" sz="2400" b="1" i="1" kern="100" smtClean="0">
                        <a:effectLst/>
                        <a:latin typeface="Cambria Math" panose="02040503050406030204" pitchFamily="18" charset="0"/>
                      </a:rPr>
                      <m:t>𝑱</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oMath>
                </a14:m>
                <a:r>
                  <a:rPr lang="zh-CN" altLang="zh-CN" sz="2400" b="1" kern="100" dirty="0">
                    <a:effectLst/>
                  </a:rPr>
                  <a:t>，</a:t>
                </a:r>
                <a14:m>
                  <m:oMath xmlns:m="http://schemas.openxmlformats.org/officeDocument/2006/math">
                    <m:r>
                      <a:rPr lang="en-US" altLang="zh-CN" sz="2400" b="1" i="1" kern="100" smtClean="0">
                        <a:effectLst/>
                        <a:latin typeface="Cambria Math" panose="02040503050406030204" pitchFamily="18" charset="0"/>
                      </a:rPr>
                      <m:t>𝜽</m:t>
                    </m:r>
                  </m:oMath>
                </a14:m>
                <a:r>
                  <a:rPr lang="zh-CN" altLang="zh-CN" sz="2400" b="1" kern="100" dirty="0">
                    <a:effectLst/>
                  </a:rPr>
                  <a:t>是策略网络参数（仍用深度神经网络表示策略函数），于是有：</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en-US" altLang="zh-CN" sz="2400" b="1" i="1" kern="100" smtClean="0">
                          <a:effectLst/>
                          <a:latin typeface="Cambria Math" panose="02040503050406030204" pitchFamily="18" charset="0"/>
                        </a:rPr>
                        <m:t>𝑱</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𝑬</m:t>
                          </m:r>
                        </m:e>
                        <m:sub>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𝒓</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nary>
                        <m:naryPr>
                          <m:limLoc m:val="subSup"/>
                          <m:grow m:val="on"/>
                          <m:supHide m:val="on"/>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sub>
                        <m:sup/>
                        <m:e>
                          <m:r>
                            <a:rPr lang="en-US" altLang="zh-CN" sz="2400" b="1" i="1" kern="100" smtClean="0">
                              <a:effectLst/>
                              <a:latin typeface="Cambria Math" panose="02040503050406030204" pitchFamily="18" charset="0"/>
                            </a:rPr>
                            <m:t> </m:t>
                          </m:r>
                        </m:e>
                      </m:nary>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𝒓</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𝒅</m:t>
                      </m:r>
                      <m:r>
                        <a:rPr lang="en-US" altLang="zh-CN" sz="2400" b="1" i="1" kern="100" smtClean="0">
                          <a:effectLst/>
                          <a:latin typeface="Cambria Math" panose="02040503050406030204" pitchFamily="18" charset="0"/>
                        </a:rPr>
                        <m:t>𝝉</m:t>
                      </m:r>
                    </m:oMath>
                  </m:oMathPara>
                </a14:m>
                <a:endParaRPr lang="en-US" altLang="zh-CN" sz="2400" b="1" kern="100" dirty="0">
                  <a:effectLst/>
                </a:endParaRPr>
              </a:p>
              <a:p>
                <a:pPr marL="0" indent="0" algn="just">
                  <a:lnSpc>
                    <a:spcPct val="100000"/>
                  </a:lnSpc>
                  <a:buNone/>
                </a:pPr>
                <a:r>
                  <a:rPr lang="zh-CN" altLang="zh-CN" sz="2400" b="1" kern="100" dirty="0"/>
                  <a:t>我们仍采用梯度法最优化</a:t>
                </a:r>
                <a14:m>
                  <m:oMath xmlns:m="http://schemas.openxmlformats.org/officeDocument/2006/math">
                    <m:r>
                      <a:rPr lang="en-US" altLang="zh-CN" sz="2400" b="1" kern="100">
                        <a:latin typeface="Cambria Math" panose="02040503050406030204" pitchFamily="18" charset="0"/>
                      </a:rPr>
                      <m:t>𝐽</m:t>
                    </m:r>
                    <m:r>
                      <a:rPr lang="en-US" altLang="zh-CN" sz="2400" b="1" kern="100">
                        <a:latin typeface="Cambria Math" panose="02040503050406030204" pitchFamily="18" charset="0"/>
                      </a:rPr>
                      <m:t>(</m:t>
                    </m:r>
                    <m:r>
                      <a:rPr lang="en-US" altLang="zh-CN" sz="2400" b="1" kern="100">
                        <a:latin typeface="Cambria Math" panose="02040503050406030204" pitchFamily="18" charset="0"/>
                      </a:rPr>
                      <m:t>𝜃</m:t>
                    </m:r>
                    <m:r>
                      <a:rPr lang="en-US" altLang="zh-CN" sz="2400" b="1" kern="100">
                        <a:latin typeface="Cambria Math" panose="02040503050406030204" pitchFamily="18" charset="0"/>
                      </a:rPr>
                      <m:t>)</m:t>
                    </m:r>
                  </m:oMath>
                </a14:m>
                <a:r>
                  <a:rPr lang="zh-CN" altLang="zh-CN" sz="2400" b="1" kern="100" dirty="0"/>
                  <a:t>，注意当</a:t>
                </a:r>
                <a14:m>
                  <m:oMath xmlns:m="http://schemas.openxmlformats.org/officeDocument/2006/math">
                    <m:sSub>
                      <m:sSubPr>
                        <m:ctrlPr>
                          <a:rPr lang="zh-CN" altLang="zh-CN" sz="2400" b="1" i="1" kern="100">
                            <a:latin typeface="Cambria Math" panose="02040503050406030204" pitchFamily="18" charset="0"/>
                          </a:rPr>
                        </m:ctrlPr>
                      </m:sSubPr>
                      <m:e>
                        <m:r>
                          <a:rPr lang="en-US" altLang="zh-CN" sz="2400" b="1" kern="100">
                            <a:latin typeface="Cambria Math" panose="02040503050406030204" pitchFamily="18" charset="0"/>
                          </a:rPr>
                          <m:t>𝜋</m:t>
                        </m:r>
                      </m:e>
                      <m:sub>
                        <m:r>
                          <a:rPr lang="en-US" altLang="zh-CN" sz="2400" b="1" kern="100">
                            <a:latin typeface="Cambria Math" panose="02040503050406030204" pitchFamily="18" charset="0"/>
                          </a:rPr>
                          <m:t>𝜃</m:t>
                        </m:r>
                      </m:sub>
                    </m:sSub>
                    <m:r>
                      <a:rPr lang="en-US" altLang="zh-CN" sz="2400" b="1" kern="100">
                        <a:latin typeface="Cambria Math" panose="02040503050406030204" pitchFamily="18" charset="0"/>
                      </a:rPr>
                      <m:t>(</m:t>
                    </m:r>
                    <m:r>
                      <a:rPr lang="en-US" altLang="zh-CN" sz="2400" b="1" kern="100">
                        <a:latin typeface="Cambria Math" panose="02040503050406030204" pitchFamily="18" charset="0"/>
                      </a:rPr>
                      <m:t>𝜏</m:t>
                    </m:r>
                    <m:r>
                      <a:rPr lang="en-US" altLang="zh-CN" sz="2400" b="1" kern="100">
                        <a:latin typeface="Cambria Math" panose="02040503050406030204" pitchFamily="18" charset="0"/>
                      </a:rPr>
                      <m:t>)</m:t>
                    </m:r>
                  </m:oMath>
                </a14:m>
                <a:r>
                  <a:rPr lang="zh-CN" altLang="zh-CN" sz="2400" b="1" kern="100" dirty="0"/>
                  <a:t>是定义良好的函数时，和的导数等于导数的和，于是有：</a:t>
                </a:r>
              </a:p>
              <a:p>
                <a:pPr marL="0" indent="0" algn="ctr">
                  <a:lnSpc>
                    <a:spcPct val="100000"/>
                  </a:lnSpc>
                  <a:buNone/>
                </a:pPr>
                <a14:m>
                  <m:oMath xmlns:m="http://schemas.openxmlformats.org/officeDocument/2006/math">
                    <m:sSub>
                      <m:sSubPr>
                        <m:ctrlPr>
                          <a:rPr lang="zh-CN" altLang="zh-CN" sz="2400" b="1" i="1" kern="100">
                            <a:latin typeface="Cambria Math" panose="02040503050406030204" pitchFamily="18" charset="0"/>
                          </a:rPr>
                        </m:ctrlPr>
                      </m:sSubPr>
                      <m:e>
                        <m:r>
                          <a:rPr lang="en-US" altLang="zh-CN" sz="2400" b="1" kern="100">
                            <a:latin typeface="Cambria Math" panose="02040503050406030204" pitchFamily="18" charset="0"/>
                          </a:rPr>
                          <m:t>▽</m:t>
                        </m:r>
                      </m:e>
                      <m:sub>
                        <m:r>
                          <a:rPr lang="en-US" altLang="zh-CN" sz="2400" b="1" kern="100">
                            <a:latin typeface="Cambria Math" panose="02040503050406030204" pitchFamily="18" charset="0"/>
                          </a:rPr>
                          <m:t>𝜃</m:t>
                        </m:r>
                      </m:sub>
                    </m:sSub>
                    <m:r>
                      <a:rPr lang="en-US" altLang="zh-CN" sz="2400" b="1" kern="100">
                        <a:latin typeface="Cambria Math" panose="02040503050406030204" pitchFamily="18" charset="0"/>
                      </a:rPr>
                      <m:t>𝐽</m:t>
                    </m:r>
                    <m:r>
                      <a:rPr lang="en-US" altLang="zh-CN" sz="2400" b="1" kern="100">
                        <a:latin typeface="Cambria Math" panose="02040503050406030204" pitchFamily="18" charset="0"/>
                      </a:rPr>
                      <m:t>(</m:t>
                    </m:r>
                    <m:r>
                      <a:rPr lang="en-US" altLang="zh-CN" sz="2400" b="1" kern="100">
                        <a:latin typeface="Cambria Math" panose="02040503050406030204" pitchFamily="18" charset="0"/>
                      </a:rPr>
                      <m:t>𝜃</m:t>
                    </m:r>
                    <m:r>
                      <a:rPr lang="en-US" altLang="zh-CN" sz="2400" b="1" kern="100">
                        <a:latin typeface="Cambria Math" panose="02040503050406030204" pitchFamily="18" charset="0"/>
                      </a:rPr>
                      <m:t>)=</m:t>
                    </m:r>
                    <m:nary>
                      <m:naryPr>
                        <m:limLoc m:val="subSup"/>
                        <m:grow m:val="on"/>
                        <m:supHide m:val="on"/>
                        <m:ctrlPr>
                          <a:rPr lang="zh-CN" altLang="zh-CN" sz="2400" b="1" i="1" kern="100">
                            <a:latin typeface="Cambria Math" panose="02040503050406030204" pitchFamily="18" charset="0"/>
                          </a:rPr>
                        </m:ctrlPr>
                      </m:naryPr>
                      <m:sub>
                        <m:r>
                          <a:rPr lang="en-US" altLang="zh-CN" sz="2400" b="1" kern="100">
                            <a:latin typeface="Cambria Math" panose="02040503050406030204" pitchFamily="18" charset="0"/>
                          </a:rPr>
                          <m:t>𝜏</m:t>
                        </m:r>
                        <m:r>
                          <a:rPr lang="en-US" altLang="zh-CN" sz="2400" b="1" kern="10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kern="100">
                                <a:latin typeface="Cambria Math" panose="02040503050406030204" pitchFamily="18" charset="0"/>
                              </a:rPr>
                              <m:t>𝜋</m:t>
                            </m:r>
                          </m:e>
                          <m:sub>
                            <m:r>
                              <a:rPr lang="en-US" altLang="zh-CN" sz="2400" b="1" kern="100">
                                <a:latin typeface="Cambria Math" panose="02040503050406030204" pitchFamily="18" charset="0"/>
                              </a:rPr>
                              <m:t>𝜃</m:t>
                            </m:r>
                          </m:sub>
                        </m:sSub>
                        <m:r>
                          <a:rPr lang="en-US" altLang="zh-CN" sz="2400" b="1" kern="100">
                            <a:latin typeface="Cambria Math" panose="02040503050406030204" pitchFamily="18" charset="0"/>
                          </a:rPr>
                          <m:t>(</m:t>
                        </m:r>
                        <m:r>
                          <a:rPr lang="en-US" altLang="zh-CN" sz="2400" b="1" kern="100">
                            <a:latin typeface="Cambria Math" panose="02040503050406030204" pitchFamily="18" charset="0"/>
                          </a:rPr>
                          <m:t>𝜏</m:t>
                        </m:r>
                        <m:r>
                          <a:rPr lang="en-US" altLang="zh-CN" sz="2400" b="1" kern="100">
                            <a:latin typeface="Cambria Math" panose="02040503050406030204" pitchFamily="18" charset="0"/>
                          </a:rPr>
                          <m:t>)</m:t>
                        </m:r>
                      </m:sub>
                      <m:sup/>
                      <m:e>
                        <m:r>
                          <a:rPr lang="en-US" altLang="zh-CN" sz="2400" b="1" kern="100">
                            <a:latin typeface="Cambria Math" panose="02040503050406030204" pitchFamily="18" charset="0"/>
                          </a:rPr>
                          <m:t> </m:t>
                        </m:r>
                      </m:e>
                    </m:nary>
                    <m:sSub>
                      <m:sSubPr>
                        <m:ctrlPr>
                          <a:rPr lang="zh-CN" altLang="zh-CN" sz="2400" b="1" i="1" kern="100">
                            <a:latin typeface="Cambria Math" panose="02040503050406030204" pitchFamily="18" charset="0"/>
                          </a:rPr>
                        </m:ctrlPr>
                      </m:sSubPr>
                      <m:e>
                        <m:r>
                          <a:rPr lang="en-US" altLang="zh-CN" sz="2400" b="1" kern="100">
                            <a:latin typeface="Cambria Math" panose="02040503050406030204" pitchFamily="18" charset="0"/>
                          </a:rPr>
                          <m:t>▽</m:t>
                        </m:r>
                      </m:e>
                      <m:sub>
                        <m:r>
                          <a:rPr lang="en-US" altLang="zh-CN" sz="2400" b="1" kern="100">
                            <a:latin typeface="Cambria Math" panose="02040503050406030204" pitchFamily="18" charset="0"/>
                          </a:rPr>
                          <m:t>𝜃</m:t>
                        </m:r>
                      </m:sub>
                    </m:sSub>
                    <m:sSub>
                      <m:sSubPr>
                        <m:ctrlPr>
                          <a:rPr lang="zh-CN" altLang="zh-CN" sz="2400" b="1" i="1" kern="100">
                            <a:latin typeface="Cambria Math" panose="02040503050406030204" pitchFamily="18" charset="0"/>
                          </a:rPr>
                        </m:ctrlPr>
                      </m:sSubPr>
                      <m:e>
                        <m:r>
                          <a:rPr lang="en-US" altLang="zh-CN" sz="2400" b="1" kern="100">
                            <a:latin typeface="Cambria Math" panose="02040503050406030204" pitchFamily="18" charset="0"/>
                          </a:rPr>
                          <m:t>𝜋</m:t>
                        </m:r>
                      </m:e>
                      <m:sub>
                        <m:r>
                          <a:rPr lang="en-US" altLang="zh-CN" sz="2400" b="1" kern="100">
                            <a:latin typeface="Cambria Math" panose="02040503050406030204" pitchFamily="18" charset="0"/>
                          </a:rPr>
                          <m:t>𝜃</m:t>
                        </m:r>
                      </m:sub>
                    </m:sSub>
                    <m:r>
                      <a:rPr lang="en-US" altLang="zh-CN" sz="2400" b="1" kern="100">
                        <a:latin typeface="Cambria Math" panose="02040503050406030204" pitchFamily="18" charset="0"/>
                      </a:rPr>
                      <m:t>(</m:t>
                    </m:r>
                    <m:r>
                      <a:rPr lang="en-US" altLang="zh-CN" sz="2400" b="1" kern="100">
                        <a:latin typeface="Cambria Math" panose="02040503050406030204" pitchFamily="18" charset="0"/>
                      </a:rPr>
                      <m:t>𝜏</m:t>
                    </m:r>
                    <m:r>
                      <a:rPr lang="en-US" altLang="zh-CN" sz="2400" b="1" kern="100">
                        <a:latin typeface="Cambria Math" panose="02040503050406030204" pitchFamily="18" charset="0"/>
                      </a:rPr>
                      <m:t>)</m:t>
                    </m:r>
                    <m:r>
                      <a:rPr lang="en-US" altLang="zh-CN" sz="2400" b="1" kern="100">
                        <a:latin typeface="Cambria Math" panose="02040503050406030204" pitchFamily="18" charset="0"/>
                      </a:rPr>
                      <m:t>𝑟</m:t>
                    </m:r>
                    <m:r>
                      <a:rPr lang="en-US" altLang="zh-CN" sz="2400" b="1" kern="100">
                        <a:latin typeface="Cambria Math" panose="02040503050406030204" pitchFamily="18" charset="0"/>
                      </a:rPr>
                      <m:t>(</m:t>
                    </m:r>
                    <m:r>
                      <a:rPr lang="en-US" altLang="zh-CN" sz="2400" b="1" kern="100">
                        <a:latin typeface="Cambria Math" panose="02040503050406030204" pitchFamily="18" charset="0"/>
                      </a:rPr>
                      <m:t>𝜏</m:t>
                    </m:r>
                    <m:r>
                      <a:rPr lang="en-US" altLang="zh-CN" sz="2400" b="1" kern="100">
                        <a:latin typeface="Cambria Math" panose="02040503050406030204" pitchFamily="18" charset="0"/>
                      </a:rPr>
                      <m:t>)</m:t>
                    </m:r>
                    <m:r>
                      <a:rPr lang="en-US" altLang="zh-CN" sz="2400" b="1" kern="100">
                        <a:latin typeface="Cambria Math" panose="02040503050406030204" pitchFamily="18" charset="0"/>
                      </a:rPr>
                      <m:t>𝑑</m:t>
                    </m:r>
                    <m:r>
                      <a:rPr lang="en-US" altLang="zh-CN" sz="2400" b="1" kern="100">
                        <a:latin typeface="Cambria Math" panose="02040503050406030204" pitchFamily="18" charset="0"/>
                      </a:rPr>
                      <m:t>𝜏</m:t>
                    </m:r>
                  </m:oMath>
                </a14:m>
                <a:r>
                  <a:rPr lang="en-US" altLang="zh-CN" sz="2400" b="1" kern="100" dirty="0"/>
                  <a:t>          (5.1)</a:t>
                </a:r>
                <a:endParaRPr lang="zh-CN" altLang="zh-CN" sz="2400" b="1" kern="100" dirty="0"/>
              </a:p>
              <a:p>
                <a:pPr marL="0" indent="0" algn="just">
                  <a:buNone/>
                </a:pPr>
                <a:endParaRPr lang="zh-CN" altLang="zh-CN" sz="2400" b="1" kern="100" dirty="0">
                  <a:effectLst/>
                </a:endParaRPr>
              </a:p>
              <a:p>
                <a:pPr indent="0" algn="l">
                  <a:buNone/>
                </a:pPr>
                <a:endParaRPr lang="zh-CN" altLang="zh-CN" sz="2400" b="1" kern="100" dirty="0">
                  <a:effectLst/>
                  <a:latin typeface="+mn-ea"/>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369169" y="1467531"/>
                <a:ext cx="11705456" cy="5586412"/>
              </a:xfrm>
              <a:blipFill>
                <a:blip r:embed="rId3"/>
                <a:stretch>
                  <a:fillRect l="-938" r="-677"/>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7414814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latin typeface="Times New Roman" panose="02020603050405020304" pitchFamily="18" charset="0"/>
                  <a:ea typeface="黑体" panose="02010609060101010101" pitchFamily="49" charset="-122"/>
                </a:endParaRPr>
              </a:p>
              <a:p>
                <a:pPr marL="0" indent="0" algn="just">
                  <a:lnSpc>
                    <a:spcPct val="100000"/>
                  </a:lnSpc>
                  <a:buNone/>
                </a:pPr>
                <a:r>
                  <a:rPr lang="zh-CN" altLang="zh-CN" sz="2400" b="1" kern="100" dirty="0">
                    <a:effectLst/>
                  </a:rPr>
                  <a:t>我们有：</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𝒙</m:t>
                        </m:r>
                      </m:sub>
                    </m:sSub>
                    <m:r>
                      <a:rPr lang="en-US" altLang="zh-CN" sz="2400" b="1" i="1" kern="100" smtClean="0">
                        <a:effectLst/>
                        <a:latin typeface="Cambria Math" panose="02040503050406030204" pitchFamily="18" charset="0"/>
                      </a:rPr>
                      <m:t>𝐥𝐨𝐠</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𝒚</m:t>
                    </m:r>
                    <m:r>
                      <a:rPr lang="en-US" altLang="zh-CN" sz="2400" b="1" i="1" kern="100" smtClean="0">
                        <a:effectLst/>
                        <a:latin typeface="Cambria Math" panose="02040503050406030204" pitchFamily="18" charset="0"/>
                      </a:rPr>
                      <m:t>=</m:t>
                    </m:r>
                    <m:f>
                      <m:fPr>
                        <m:ctrlPr>
                          <a:rPr lang="zh-CN" altLang="zh-CN" sz="2400" b="1" i="1" kern="100">
                            <a:effectLst/>
                            <a:latin typeface="Cambria Math" panose="02040503050406030204" pitchFamily="18" charset="0"/>
                          </a:rPr>
                        </m:ctrlPr>
                      </m:fPr>
                      <m:num>
                        <m:r>
                          <a:rPr lang="en-US" altLang="zh-CN" sz="2400" b="1" i="1" kern="100" smtClean="0">
                            <a:effectLst/>
                            <a:latin typeface="Cambria Math" panose="02040503050406030204" pitchFamily="18" charset="0"/>
                          </a:rPr>
                          <m:t>𝟏</m:t>
                        </m:r>
                      </m:num>
                      <m:den>
                        <m:r>
                          <a:rPr lang="en-US" altLang="zh-CN" sz="2400" b="1" i="1" kern="100" smtClean="0">
                            <a:effectLst/>
                            <a:latin typeface="Cambria Math" panose="02040503050406030204" pitchFamily="18" charset="0"/>
                          </a:rPr>
                          <m:t>𝒚</m:t>
                        </m:r>
                      </m:den>
                    </m:f>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𝒙</m:t>
                        </m:r>
                      </m:sub>
                    </m:sSub>
                    <m:r>
                      <a:rPr lang="en-US" altLang="zh-CN" sz="2400" b="1" i="1" kern="100" smtClean="0">
                        <a:effectLst/>
                        <a:latin typeface="Cambria Math" panose="02040503050406030204" pitchFamily="18" charset="0"/>
                      </a:rPr>
                      <m:t>𝒚</m:t>
                    </m:r>
                  </m:oMath>
                </a14:m>
                <a:endParaRPr lang="zh-CN" altLang="zh-CN" sz="2400" b="1" kern="100" dirty="0">
                  <a:effectLst/>
                </a:endParaRPr>
              </a:p>
              <a:p>
                <a:pPr marL="0" indent="0" algn="l">
                  <a:lnSpc>
                    <a:spcPct val="100000"/>
                  </a:lnSpc>
                  <a:buNone/>
                </a:pPr>
                <a:r>
                  <a:rPr lang="zh-CN" altLang="zh-CN" sz="2400" b="1" kern="100" dirty="0">
                    <a:effectLst/>
                  </a:rPr>
                  <a:t>即：</a:t>
                </a:r>
                <a14:m>
                  <m:oMath xmlns:m="http://schemas.openxmlformats.org/officeDocument/2006/math">
                    <m:r>
                      <a:rPr lang="en-US" altLang="zh-CN" sz="2400" b="1" i="1" kern="100" smtClean="0">
                        <a:effectLst/>
                        <a:latin typeface="Cambria Math" panose="02040503050406030204" pitchFamily="18" charset="0"/>
                      </a:rPr>
                      <m:t>𝒚</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𝒙</m:t>
                        </m:r>
                      </m:sub>
                    </m:sSub>
                    <m:r>
                      <a:rPr lang="en-US" altLang="zh-CN" sz="2400" b="1" i="1" kern="100" smtClean="0">
                        <a:effectLst/>
                        <a:latin typeface="Cambria Math" panose="02040503050406030204" pitchFamily="18" charset="0"/>
                      </a:rPr>
                      <m:t>𝐥𝐨𝐠</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𝒚</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𝒙</m:t>
                        </m:r>
                      </m:sub>
                    </m:sSub>
                    <m:r>
                      <a:rPr lang="en-US" altLang="zh-CN" sz="2400" b="1" i="1" kern="100" smtClean="0">
                        <a:effectLst/>
                        <a:latin typeface="Cambria Math" panose="02040503050406030204" pitchFamily="18" charset="0"/>
                      </a:rPr>
                      <m:t>𝒚</m:t>
                    </m:r>
                  </m:oMath>
                </a14:m>
                <a:endParaRPr lang="zh-CN" altLang="zh-CN" sz="2400" b="1" kern="100" dirty="0">
                  <a:effectLst/>
                </a:endParaRPr>
              </a:p>
              <a:p>
                <a:pPr marL="0" indent="0" algn="just">
                  <a:lnSpc>
                    <a:spcPct val="100000"/>
                  </a:lnSpc>
                  <a:buNone/>
                </a:pPr>
                <a:r>
                  <a:rPr lang="zh-CN" altLang="zh-CN" sz="2400" b="1" kern="100" dirty="0">
                    <a:effectLst/>
                  </a:rPr>
                  <a:t>将</a:t>
                </a:r>
                <a14:m>
                  <m:oMath xmlns:m="http://schemas.openxmlformats.org/officeDocument/2006/math">
                    <m:r>
                      <a:rPr lang="en-US" altLang="zh-CN" sz="2400" b="1" i="1" kern="100" smtClean="0">
                        <a:effectLst/>
                        <a:latin typeface="Cambria Math" panose="02040503050406030204" pitchFamily="18" charset="0"/>
                      </a:rPr>
                      <m:t>𝒚</m:t>
                    </m:r>
                  </m:oMath>
                </a14:m>
                <a:r>
                  <a:rPr lang="zh-CN" altLang="zh-CN" sz="2400" b="1" kern="100" dirty="0">
                    <a:effectLst/>
                  </a:rPr>
                  <a:t>替换为</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oMath>
                </a14:m>
                <a:r>
                  <a:rPr lang="zh-CN" altLang="zh-CN" sz="2400" b="1" kern="100" dirty="0">
                    <a:effectLst/>
                  </a:rPr>
                  <a:t>，</a:t>
                </a:r>
                <a14:m>
                  <m:oMath xmlns:m="http://schemas.openxmlformats.org/officeDocument/2006/math">
                    <m:r>
                      <a:rPr lang="en-US" altLang="zh-CN" sz="2400" b="1" i="1" kern="100" smtClean="0">
                        <a:effectLst/>
                        <a:latin typeface="Cambria Math" panose="02040503050406030204" pitchFamily="18" charset="0"/>
                      </a:rPr>
                      <m:t>𝒙</m:t>
                    </m:r>
                  </m:oMath>
                </a14:m>
                <a:r>
                  <a:rPr lang="zh-CN" altLang="zh-CN" sz="2400" b="1" kern="100" dirty="0">
                    <a:effectLst/>
                  </a:rPr>
                  <a:t>替换为</a:t>
                </a:r>
                <a14:m>
                  <m:oMath xmlns:m="http://schemas.openxmlformats.org/officeDocument/2006/math">
                    <m:r>
                      <a:rPr lang="en-US" altLang="zh-CN" sz="2400" b="1" i="1" kern="100" smtClean="0">
                        <a:effectLst/>
                        <a:latin typeface="Cambria Math" panose="02040503050406030204" pitchFamily="18" charset="0"/>
                      </a:rPr>
                      <m:t>𝜽</m:t>
                    </m:r>
                  </m:oMath>
                </a14:m>
                <a:r>
                  <a:rPr lang="zh-CN" altLang="zh-CN" sz="2400" b="1" kern="100" dirty="0">
                    <a:effectLst/>
                  </a:rPr>
                  <a:t>，于是有：</a:t>
                </a: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𝒍𝒐𝒈</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oMath>
                  </m:oMathPara>
                </a14:m>
                <a:endParaRPr lang="zh-CN" altLang="zh-CN" sz="2400" b="1" kern="100" dirty="0">
                  <a:effectLst/>
                </a:endParaRPr>
              </a:p>
              <a:p>
                <a:pPr marL="0" indent="0">
                  <a:buNone/>
                </a:pPr>
                <a:r>
                  <a:rPr lang="zh-CN" altLang="zh-CN" sz="2400" b="1" kern="100" dirty="0">
                    <a:effectLst/>
                  </a:rPr>
                  <a:t>带入</a:t>
                </a:r>
                <a:r>
                  <a:rPr lang="en-US" altLang="zh-CN" sz="2400" b="1" kern="100" dirty="0">
                    <a:effectLst/>
                  </a:rPr>
                  <a:t>5.1</a:t>
                </a:r>
                <a:r>
                  <a:rPr lang="zh-CN" altLang="zh-CN" sz="2400" b="1" kern="100" dirty="0">
                    <a:effectLst/>
                  </a:rPr>
                  <a:t>式可得：</a:t>
                </a:r>
              </a:p>
              <a:p>
                <a:pPr marL="0" indent="0" algn="just">
                  <a:lnSpc>
                    <a:spcPct val="100000"/>
                  </a:lnSpc>
                  <a:buNone/>
                </a:pPr>
                <a14:m>
                  <m:oMathPara xmlns:m="http://schemas.openxmlformats.org/officeDocument/2006/math">
                    <m:oMathParaPr>
                      <m:jc m:val="center"/>
                    </m:oMathParaPr>
                    <m:oMath xmlns:m="http://schemas.openxmlformats.org/officeDocument/2006/math">
                      <m:sSub>
                        <m:sSubPr>
                          <m:ctrlPr>
                            <a:rPr lang="zh-CN" altLang="zh-CN" sz="2400" b="1" i="1" kern="100">
                              <a:latin typeface="Cambria Math" panose="02040503050406030204" pitchFamily="18" charset="0"/>
                            </a:rPr>
                          </m:ctrlPr>
                        </m:sSubPr>
                        <m:e>
                          <m:r>
                            <a:rPr lang="en-US" altLang="zh-CN" sz="2400" b="1" i="1" kern="100">
                              <a:latin typeface="Cambria Math" panose="02040503050406030204" pitchFamily="18" charset="0"/>
                            </a:rPr>
                            <m:t>▽</m:t>
                          </m:r>
                        </m:e>
                        <m:sub>
                          <m:r>
                            <a:rPr lang="en-US" altLang="zh-CN" sz="2400" b="1" i="1" kern="100">
                              <a:latin typeface="Cambria Math" panose="02040503050406030204" pitchFamily="18" charset="0"/>
                            </a:rPr>
                            <m:t>𝜽</m:t>
                          </m:r>
                        </m:sub>
                      </m:sSub>
                      <m:r>
                        <a:rPr lang="en-US" altLang="zh-CN" sz="2400" b="1" i="1" kern="100">
                          <a:latin typeface="Cambria Math" panose="02040503050406030204" pitchFamily="18" charset="0"/>
                        </a:rPr>
                        <m:t>𝑱</m:t>
                      </m:r>
                      <m:d>
                        <m:dPr>
                          <m:ctrlPr>
                            <a:rPr lang="en-US" altLang="zh-CN" sz="2400" b="1" i="1" kern="100">
                              <a:latin typeface="Cambria Math" panose="02040503050406030204" pitchFamily="18" charset="0"/>
                            </a:rPr>
                          </m:ctrlPr>
                        </m:dPr>
                        <m:e>
                          <m:r>
                            <a:rPr lang="en-US" altLang="zh-CN" sz="2400" b="1" i="1" kern="100">
                              <a:latin typeface="Cambria Math" panose="02040503050406030204" pitchFamily="18" charset="0"/>
                            </a:rPr>
                            <m:t>𝜽</m:t>
                          </m:r>
                        </m:e>
                      </m:d>
                      <m:r>
                        <a:rPr lang="en-US" altLang="zh-CN" sz="2400" b="1" i="1" kern="100">
                          <a:latin typeface="Cambria Math" panose="02040503050406030204" pitchFamily="18" charset="0"/>
                        </a:rPr>
                        <m:t>=</m:t>
                      </m:r>
                      <m:nary>
                        <m:naryPr>
                          <m:limLoc m:val="subSup"/>
                          <m:grow m:val="on"/>
                          <m:supHide m:val="on"/>
                          <m:ctrlPr>
                            <a:rPr lang="zh-CN" altLang="zh-CN" sz="2400" b="1" i="1" kern="100">
                              <a:latin typeface="Cambria Math" panose="02040503050406030204" pitchFamily="18" charset="0"/>
                            </a:rPr>
                          </m:ctrlPr>
                        </m:naryPr>
                        <m:sub>
                          <m:r>
                            <a:rPr lang="en-US" altLang="zh-CN" sz="2400" b="1" i="1" kern="100">
                              <a:latin typeface="Cambria Math" panose="02040503050406030204" pitchFamily="18" charset="0"/>
                            </a:rPr>
                            <m:t>𝝉</m:t>
                          </m:r>
                          <m:r>
                            <a:rPr lang="en-US" altLang="zh-CN" sz="2400" b="1" i="1" kern="10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a:latin typeface="Cambria Math" panose="02040503050406030204" pitchFamily="18" charset="0"/>
                                </a:rPr>
                                <m:t>𝝅</m:t>
                              </m:r>
                            </m:e>
                            <m:sub>
                              <m:r>
                                <a:rPr lang="en-US" altLang="zh-CN" sz="2400" b="1" i="1" kern="100">
                                  <a:latin typeface="Cambria Math" panose="02040503050406030204" pitchFamily="18" charset="0"/>
                                </a:rPr>
                                <m:t>𝜽</m:t>
                              </m:r>
                            </m:sub>
                          </m:sSub>
                          <m:d>
                            <m:dPr>
                              <m:ctrlPr>
                                <a:rPr lang="en-US" altLang="zh-CN" sz="2400" b="1" i="1" kern="100">
                                  <a:latin typeface="Cambria Math" panose="02040503050406030204" pitchFamily="18" charset="0"/>
                                </a:rPr>
                              </m:ctrlPr>
                            </m:dPr>
                            <m:e>
                              <m:r>
                                <a:rPr lang="en-US" altLang="zh-CN" sz="2400" b="1" i="1" kern="100">
                                  <a:latin typeface="Cambria Math" panose="02040503050406030204" pitchFamily="18" charset="0"/>
                                </a:rPr>
                                <m:t>𝝉</m:t>
                              </m:r>
                            </m:e>
                          </m:d>
                        </m:sub>
                        <m:sup/>
                        <m:e>
                          <m:r>
                            <a:rPr lang="en-US" altLang="zh-CN" sz="2400" b="1" i="1" kern="100">
                              <a:latin typeface="Cambria Math" panose="02040503050406030204" pitchFamily="18" charset="0"/>
                            </a:rPr>
                            <m:t> </m:t>
                          </m:r>
                        </m:e>
                      </m:nary>
                      <m:sSub>
                        <m:sSubPr>
                          <m:ctrlPr>
                            <a:rPr lang="zh-CN" altLang="zh-CN" sz="2400" b="1" i="1" kern="100">
                              <a:latin typeface="Cambria Math" panose="02040503050406030204" pitchFamily="18" charset="0"/>
                            </a:rPr>
                          </m:ctrlPr>
                        </m:sSubPr>
                        <m:e>
                          <m:r>
                            <a:rPr lang="en-US" altLang="zh-CN" sz="2400" b="1" i="1" kern="100">
                              <a:latin typeface="Cambria Math" panose="02040503050406030204" pitchFamily="18" charset="0"/>
                            </a:rPr>
                            <m:t>𝝅</m:t>
                          </m:r>
                        </m:e>
                        <m:sub>
                          <m:r>
                            <a:rPr lang="en-US" altLang="zh-CN" sz="2400" b="1" i="1" kern="100">
                              <a:latin typeface="Cambria Math" panose="02040503050406030204" pitchFamily="18" charset="0"/>
                            </a:rPr>
                            <m:t>𝜽</m:t>
                          </m:r>
                        </m:sub>
                      </m:sSub>
                      <m:d>
                        <m:dPr>
                          <m:ctrlPr>
                            <a:rPr lang="en-US" altLang="zh-CN" sz="2400" b="1" i="1" kern="100">
                              <a:latin typeface="Cambria Math" panose="02040503050406030204" pitchFamily="18" charset="0"/>
                            </a:rPr>
                          </m:ctrlPr>
                        </m:dPr>
                        <m:e>
                          <m:r>
                            <a:rPr lang="en-US" altLang="zh-CN" sz="2400" b="1" i="1" kern="100">
                              <a:latin typeface="Cambria Math" panose="02040503050406030204" pitchFamily="18" charset="0"/>
                            </a:rPr>
                            <m:t>𝝉</m:t>
                          </m:r>
                        </m:e>
                      </m:d>
                      <m:sSub>
                        <m:sSubPr>
                          <m:ctrlPr>
                            <a:rPr lang="zh-CN" altLang="zh-CN" sz="2400" b="1" i="1" kern="100">
                              <a:latin typeface="Cambria Math" panose="02040503050406030204" pitchFamily="18" charset="0"/>
                            </a:rPr>
                          </m:ctrlPr>
                        </m:sSubPr>
                        <m:e>
                          <m:r>
                            <a:rPr lang="en-US" altLang="zh-CN" sz="2400" b="1" i="1" kern="100">
                              <a:latin typeface="Cambria Math" panose="02040503050406030204" pitchFamily="18" charset="0"/>
                            </a:rPr>
                            <m:t>▽</m:t>
                          </m:r>
                        </m:e>
                        <m:sub>
                          <m:r>
                            <a:rPr lang="en-US" altLang="zh-CN" sz="2400" b="1" i="1" kern="100">
                              <a:latin typeface="Cambria Math" panose="02040503050406030204" pitchFamily="18" charset="0"/>
                            </a:rPr>
                            <m:t>𝜽</m:t>
                          </m:r>
                        </m:sub>
                      </m:sSub>
                      <m:r>
                        <a:rPr lang="en-US" altLang="zh-CN" sz="2400" b="1" i="1" kern="100">
                          <a:latin typeface="Cambria Math" panose="02040503050406030204" pitchFamily="18" charset="0"/>
                        </a:rPr>
                        <m:t>𝒍𝒐𝒈</m:t>
                      </m:r>
                      <m:r>
                        <a:rPr lang="en-US" altLang="zh-CN" sz="2400" b="1" i="1" kern="100" smtClean="0">
                          <a:latin typeface="Cambria Math" panose="02040503050406030204" pitchFamily="18" charset="0"/>
                        </a:rPr>
                        <m:t> </m:t>
                      </m:r>
                      <m:sSub>
                        <m:sSubPr>
                          <m:ctrlPr>
                            <a:rPr lang="zh-CN" altLang="zh-CN" sz="2400" b="1" i="1" kern="100">
                              <a:latin typeface="Cambria Math" panose="02040503050406030204" pitchFamily="18" charset="0"/>
                            </a:rPr>
                          </m:ctrlPr>
                        </m:sSubPr>
                        <m:e>
                          <m:r>
                            <a:rPr lang="en-US" altLang="zh-CN" sz="2400" b="1" i="1" kern="100">
                              <a:latin typeface="Cambria Math" panose="02040503050406030204" pitchFamily="18" charset="0"/>
                            </a:rPr>
                            <m:t>𝝅</m:t>
                          </m:r>
                        </m:e>
                        <m:sub>
                          <m:r>
                            <a:rPr lang="en-US" altLang="zh-CN" sz="2400" b="1" i="1" kern="100">
                              <a:latin typeface="Cambria Math" panose="02040503050406030204" pitchFamily="18" charset="0"/>
                            </a:rPr>
                            <m:t>𝜽</m:t>
                          </m:r>
                        </m:sub>
                      </m:sSub>
                      <m:r>
                        <a:rPr lang="en-US" altLang="zh-CN" sz="2400" b="1" i="1" kern="100">
                          <a:latin typeface="Cambria Math" panose="02040503050406030204" pitchFamily="18" charset="0"/>
                        </a:rPr>
                        <m:t>(</m:t>
                      </m:r>
                      <m:r>
                        <a:rPr lang="en-US" altLang="zh-CN" sz="2400" b="1" i="1" kern="100">
                          <a:latin typeface="Cambria Math" panose="02040503050406030204" pitchFamily="18" charset="0"/>
                        </a:rPr>
                        <m:t>𝝉</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𝒓</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𝝉</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𝒅</m:t>
                      </m:r>
                      <m:r>
                        <a:rPr lang="en-US" altLang="zh-CN" sz="2400" b="1" i="1" kern="100">
                          <a:latin typeface="Cambria Math" panose="02040503050406030204" pitchFamily="18" charset="0"/>
                        </a:rPr>
                        <m:t>𝝉</m:t>
                      </m:r>
                    </m:oMath>
                  </m:oMathPara>
                </a14:m>
                <a:endParaRPr lang="zh-CN" altLang="zh-CN" sz="2400" b="1" i="1" kern="100" dirty="0"/>
              </a:p>
              <a:p>
                <a:pPr marL="0" indent="0" algn="ctr">
                  <a:lnSpc>
                    <a:spcPct val="100000"/>
                  </a:lnSpc>
                  <a:buNone/>
                </a:pPr>
                <a14:m>
                  <m:oMath xmlns:m="http://schemas.openxmlformats.org/officeDocument/2006/math">
                    <m:r>
                      <a:rPr lang="en-US" altLang="zh-CN" sz="2400" b="1" i="1" kern="100" smtClean="0">
                        <a:latin typeface="Cambria Math" panose="02040503050406030204" pitchFamily="18" charset="0"/>
                      </a:rPr>
                      <m:t>                          </m:t>
                    </m:r>
                    <m:r>
                      <a:rPr lang="en-US" altLang="zh-CN" sz="2400" b="1" i="1" kern="10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a:latin typeface="Cambria Math" panose="02040503050406030204" pitchFamily="18" charset="0"/>
                          </a:rPr>
                          <m:t>𝑬</m:t>
                        </m:r>
                      </m:e>
                      <m:sub>
                        <m:r>
                          <a:rPr lang="en-US" altLang="zh-CN" sz="2400" b="1" i="1" kern="100">
                            <a:latin typeface="Cambria Math" panose="02040503050406030204" pitchFamily="18" charset="0"/>
                          </a:rPr>
                          <m:t>𝝉</m:t>
                        </m:r>
                        <m:r>
                          <a:rPr lang="en-US" altLang="zh-CN" sz="2400" b="1" i="1" kern="10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a:latin typeface="Cambria Math" panose="02040503050406030204" pitchFamily="18" charset="0"/>
                              </a:rPr>
                              <m:t>𝝅</m:t>
                            </m:r>
                          </m:e>
                          <m:sub>
                            <m:r>
                              <a:rPr lang="en-US" altLang="zh-CN" sz="2400" b="1" i="1" kern="100">
                                <a:latin typeface="Cambria Math" panose="02040503050406030204" pitchFamily="18" charset="0"/>
                              </a:rPr>
                              <m:t>𝜽</m:t>
                            </m:r>
                          </m:sub>
                        </m:sSub>
                        <m:r>
                          <a:rPr lang="en-US" altLang="zh-CN" sz="2400" b="1" i="1" kern="100">
                            <a:latin typeface="Cambria Math" panose="02040503050406030204" pitchFamily="18" charset="0"/>
                          </a:rPr>
                          <m:t>(</m:t>
                        </m:r>
                        <m:r>
                          <a:rPr lang="en-US" altLang="zh-CN" sz="2400" b="1" i="1" kern="100">
                            <a:latin typeface="Cambria Math" panose="02040503050406030204" pitchFamily="18" charset="0"/>
                          </a:rPr>
                          <m:t>𝝉</m:t>
                        </m:r>
                        <m:r>
                          <a:rPr lang="en-US" altLang="zh-CN" sz="2400" b="1" i="1" kern="100">
                            <a:latin typeface="Cambria Math" panose="02040503050406030204" pitchFamily="18" charset="0"/>
                          </a:rPr>
                          <m:t>)</m:t>
                        </m:r>
                      </m:sub>
                    </m:sSub>
                    <m:r>
                      <a:rPr lang="en-US" altLang="zh-CN" sz="2400" b="1" i="1" kern="10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a:latin typeface="Cambria Math" panose="02040503050406030204" pitchFamily="18" charset="0"/>
                          </a:rPr>
                          <m:t>▽</m:t>
                        </m:r>
                      </m:e>
                      <m:sub>
                        <m:r>
                          <a:rPr lang="en-US" altLang="zh-CN" sz="2400" b="1" i="1" kern="100">
                            <a:latin typeface="Cambria Math" panose="02040503050406030204" pitchFamily="18" charset="0"/>
                          </a:rPr>
                          <m:t>𝜽</m:t>
                        </m:r>
                      </m:sub>
                    </m:sSub>
                    <m:r>
                      <a:rPr lang="en-US" altLang="zh-CN" sz="2400" b="1" i="1" kern="100">
                        <a:latin typeface="Cambria Math" panose="02040503050406030204" pitchFamily="18" charset="0"/>
                      </a:rPr>
                      <m:t>𝒍𝒐𝒈</m:t>
                    </m:r>
                    <m:r>
                      <a:rPr lang="en-US" altLang="zh-CN" sz="2400" b="1" i="1" kern="100" smtClean="0">
                        <a:latin typeface="Cambria Math" panose="02040503050406030204" pitchFamily="18" charset="0"/>
                      </a:rPr>
                      <m:t> </m:t>
                    </m:r>
                    <m:sSub>
                      <m:sSubPr>
                        <m:ctrlPr>
                          <a:rPr lang="zh-CN" altLang="zh-CN" sz="2400" b="1" i="1" kern="100">
                            <a:latin typeface="Cambria Math" panose="02040503050406030204" pitchFamily="18" charset="0"/>
                          </a:rPr>
                        </m:ctrlPr>
                      </m:sSubPr>
                      <m:e>
                        <m:r>
                          <a:rPr lang="en-US" altLang="zh-CN" sz="2400" b="1" i="1" kern="100">
                            <a:latin typeface="Cambria Math" panose="02040503050406030204" pitchFamily="18" charset="0"/>
                          </a:rPr>
                          <m:t>𝝅</m:t>
                        </m:r>
                      </m:e>
                      <m:sub>
                        <m:r>
                          <a:rPr lang="en-US" altLang="zh-CN" sz="2400" b="1" i="1" kern="100">
                            <a:latin typeface="Cambria Math" panose="02040503050406030204" pitchFamily="18" charset="0"/>
                          </a:rPr>
                          <m:t>𝜽</m:t>
                        </m:r>
                      </m:sub>
                    </m:sSub>
                    <m:r>
                      <a:rPr lang="en-US" altLang="zh-CN" sz="2400" b="1" i="1" kern="100">
                        <a:latin typeface="Cambria Math" panose="02040503050406030204" pitchFamily="18" charset="0"/>
                      </a:rPr>
                      <m:t>(</m:t>
                    </m:r>
                    <m:r>
                      <a:rPr lang="en-US" altLang="zh-CN" sz="2400" b="1" i="1" kern="100">
                        <a:latin typeface="Cambria Math" panose="02040503050406030204" pitchFamily="18" charset="0"/>
                      </a:rPr>
                      <m:t>𝝉</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𝒓</m:t>
                    </m:r>
                    <m:r>
                      <a:rPr lang="en-US" altLang="zh-CN" sz="2400" b="1" i="1" kern="100">
                        <a:latin typeface="Cambria Math" panose="02040503050406030204" pitchFamily="18" charset="0"/>
                      </a:rPr>
                      <m:t>(</m:t>
                    </m:r>
                    <m:r>
                      <a:rPr lang="en-US" altLang="zh-CN" sz="2400" b="1" i="1" kern="100">
                        <a:latin typeface="Cambria Math" panose="02040503050406030204" pitchFamily="18" charset="0"/>
                      </a:rPr>
                      <m:t>𝝉</m:t>
                    </m:r>
                    <m:r>
                      <a:rPr lang="en-US" altLang="zh-CN" sz="2400" b="1" i="1" kern="100">
                        <a:latin typeface="Cambria Math" panose="02040503050406030204" pitchFamily="18" charset="0"/>
                      </a:rPr>
                      <m:t>)]</m:t>
                    </m:r>
                  </m:oMath>
                </a14:m>
                <a:r>
                  <a:rPr lang="en-US" altLang="zh-CN" sz="2400" b="1" i="1" kern="100" dirty="0"/>
                  <a:t>             </a:t>
                </a:r>
                <a:r>
                  <a:rPr lang="en-US" altLang="zh-CN" sz="2400" b="1" kern="100" dirty="0"/>
                  <a:t>(5.2)</a:t>
                </a:r>
                <a:endParaRPr lang="zh-CN" altLang="zh-CN" sz="2400" b="1" kern="100" dirty="0"/>
              </a:p>
              <a:p>
                <a:pPr marL="0" indent="0">
                  <a:buNone/>
                </a:pPr>
                <a:endParaRPr lang="zh-CN" altLang="zh-CN" sz="2400" b="1" kern="100" dirty="0">
                  <a:effectLst/>
                </a:endParaRPr>
              </a:p>
              <a:p>
                <a:pPr indent="0">
                  <a:buNone/>
                </a:pP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369169" y="1467531"/>
                <a:ext cx="11705456" cy="5586412"/>
              </a:xfrm>
              <a:blipFill>
                <a:blip r:embed="rId3"/>
                <a:stretch>
                  <a:fillRect l="-1094"/>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98133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latin typeface="Times New Roman" panose="02020603050405020304" pitchFamily="18" charset="0"/>
                  <a:ea typeface="黑体" panose="02010609060101010101" pitchFamily="49" charset="-122"/>
                </a:endParaRPr>
              </a:p>
              <a:p>
                <a:pPr marL="0" indent="0">
                  <a:lnSpc>
                    <a:spcPct val="110000"/>
                  </a:lnSpc>
                  <a:spcBef>
                    <a:spcPts val="0"/>
                  </a:spcBef>
                  <a:buNone/>
                </a:pPr>
                <a:r>
                  <a:rPr lang="zh-CN" altLang="zh-CN" sz="2400" b="1" kern="100" dirty="0"/>
                  <a:t>我们将轨迹展开：</a:t>
                </a:r>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r>
                        <a:rPr lang="en-US" altLang="zh-CN" sz="2400" b="1" i="1" kern="100" smtClean="0">
                          <a:latin typeface="Cambria Math" panose="02040503050406030204" pitchFamily="18" charset="0"/>
                        </a:rPr>
                        <m:t>𝝅</m:t>
                      </m:r>
                      <m:d>
                        <m:dPr>
                          <m:ctrlPr>
                            <a:rPr lang="zh-CN" altLang="zh-CN" sz="2400" b="1" i="1" kern="100">
                              <a:latin typeface="Cambria Math" panose="02040503050406030204" pitchFamily="18" charset="0"/>
                            </a:rPr>
                          </m:ctrlPr>
                        </m:dPr>
                        <m:e>
                          <m:r>
                            <a:rPr lang="en-US" altLang="zh-CN" sz="2400" b="1" i="1" kern="100" smtClean="0">
                              <a:latin typeface="Cambria Math" panose="02040503050406030204" pitchFamily="18" charset="0"/>
                            </a:rPr>
                            <m:t>𝝉</m:t>
                          </m:r>
                        </m:e>
                      </m:d>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𝝅</m:t>
                      </m:r>
                      <m:d>
                        <m:dPr>
                          <m:ctrlPr>
                            <a:rPr lang="zh-CN" altLang="zh-CN" sz="2400" b="1" i="1" kern="100">
                              <a:latin typeface="Cambria Math" panose="02040503050406030204" pitchFamily="18" charset="0"/>
                            </a:rPr>
                          </m:ctrlPr>
                        </m:dPr>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𝟎</m:t>
                              </m:r>
                            </m:sub>
                          </m:sSub>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𝒂</m:t>
                              </m:r>
                            </m:e>
                            <m:sub>
                              <m:r>
                                <a:rPr lang="en-US" altLang="zh-CN" sz="2400" b="1" i="1" kern="100" smtClean="0">
                                  <a:latin typeface="Cambria Math" panose="02040503050406030204" pitchFamily="18" charset="0"/>
                                </a:rPr>
                                <m:t>𝟎</m:t>
                              </m:r>
                            </m:sub>
                          </m:sSub>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𝑻</m:t>
                              </m:r>
                            </m:sub>
                          </m:sSub>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𝒂</m:t>
                              </m:r>
                            </m:e>
                            <m:sub>
                              <m:r>
                                <a:rPr lang="en-US" altLang="zh-CN" sz="2400" b="1" i="1" kern="100" smtClean="0">
                                  <a:latin typeface="Cambria Math" panose="02040503050406030204" pitchFamily="18" charset="0"/>
                                </a:rPr>
                                <m:t>𝑻</m:t>
                              </m:r>
                            </m:sub>
                          </m:sSub>
                        </m:e>
                      </m:d>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𝒑</m:t>
                      </m:r>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𝟎</m:t>
                          </m:r>
                        </m:sub>
                      </m:sSub>
                      <m:r>
                        <a:rPr lang="en-US" altLang="zh-CN" sz="2400" b="1" i="1" kern="100" smtClean="0">
                          <a:latin typeface="Cambria Math" panose="02040503050406030204" pitchFamily="18" charset="0"/>
                        </a:rPr>
                        <m:t>)</m:t>
                      </m:r>
                      <m:nary>
                        <m:naryPr>
                          <m:chr m:val="∏"/>
                          <m:limLoc m:val="undOvr"/>
                          <m:grow m:val="on"/>
                          <m:ctrlPr>
                            <a:rPr lang="zh-CN" altLang="zh-CN" sz="2400" b="1" i="1" kern="100">
                              <a:latin typeface="Cambria Math" panose="02040503050406030204" pitchFamily="18" charset="0"/>
                            </a:rPr>
                          </m:ctrlPr>
                        </m:naryPr>
                        <m:sub>
                          <m:r>
                            <a:rPr lang="en-US" altLang="zh-CN" sz="2400" b="1" i="1" kern="100" smtClean="0">
                              <a:latin typeface="Cambria Math" panose="02040503050406030204" pitchFamily="18" charset="0"/>
                            </a:rPr>
                            <m:t>𝒕</m:t>
                          </m:r>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𝟎</m:t>
                          </m:r>
                        </m:sub>
                        <m:sup>
                          <m:r>
                            <a:rPr lang="en-US" altLang="zh-CN" sz="2400" b="1" i="1" kern="100" smtClean="0">
                              <a:latin typeface="Cambria Math" panose="02040503050406030204" pitchFamily="18" charset="0"/>
                            </a:rPr>
                            <m:t>𝑻</m:t>
                          </m:r>
                        </m:sup>
                        <m:e>
                          <m:r>
                            <a:rPr lang="en-US" altLang="zh-CN" sz="2400" b="1" i="1" kern="100" smtClean="0">
                              <a:latin typeface="Cambria Math" panose="02040503050406030204" pitchFamily="18" charset="0"/>
                            </a:rPr>
                            <m:t> </m:t>
                          </m:r>
                        </m:e>
                      </m:nary>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𝝅</m:t>
                          </m:r>
                        </m:e>
                        <m:sub>
                          <m:r>
                            <a:rPr lang="en-US" altLang="zh-CN" sz="2400" b="1" i="1" kern="100" smtClean="0">
                              <a:latin typeface="Cambria Math" panose="02040503050406030204" pitchFamily="18" charset="0"/>
                            </a:rPr>
                            <m:t>𝜽</m:t>
                          </m:r>
                        </m:sub>
                      </m:sSub>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𝒂</m:t>
                          </m:r>
                        </m:e>
                        <m:sub>
                          <m:r>
                            <a:rPr lang="en-US" altLang="zh-CN" sz="2400" b="1" i="1" kern="100" smtClean="0">
                              <a:latin typeface="Cambria Math" panose="02040503050406030204" pitchFamily="18" charset="0"/>
                            </a:rPr>
                            <m:t>𝒕</m:t>
                          </m:r>
                        </m:sub>
                      </m:sSub>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𝒕</m:t>
                          </m:r>
                        </m:sub>
                      </m:sSub>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𝒑</m:t>
                      </m:r>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𝒕</m:t>
                          </m:r>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𝟏</m:t>
                          </m:r>
                        </m:sub>
                      </m:sSub>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𝒕</m:t>
                          </m:r>
                        </m:sub>
                      </m:sSub>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𝒂</m:t>
                          </m:r>
                        </m:e>
                        <m:sub>
                          <m:r>
                            <a:rPr lang="en-US" altLang="zh-CN" sz="2400" b="1" i="1" kern="100" smtClean="0">
                              <a:latin typeface="Cambria Math" panose="02040503050406030204" pitchFamily="18" charset="0"/>
                            </a:rPr>
                            <m:t>𝒕</m:t>
                          </m:r>
                        </m:sub>
                      </m:sSub>
                      <m:r>
                        <a:rPr lang="en-US" altLang="zh-CN" sz="2400" b="1" i="1" kern="100" smtClean="0">
                          <a:latin typeface="Cambria Math" panose="02040503050406030204" pitchFamily="18" charset="0"/>
                        </a:rPr>
                        <m:t>)</m:t>
                      </m:r>
                    </m:oMath>
                  </m:oMathPara>
                </a14:m>
                <a:endParaRPr lang="zh-CN" altLang="zh-CN" sz="2400" b="1" kern="100" dirty="0"/>
              </a:p>
              <a:p>
                <a:pPr marL="0" indent="0" algn="just">
                  <a:lnSpc>
                    <a:spcPct val="110000"/>
                  </a:lnSpc>
                  <a:spcBef>
                    <a:spcPts val="0"/>
                  </a:spcBef>
                  <a:buNone/>
                </a:pPr>
                <a:r>
                  <a:rPr lang="zh-CN" altLang="zh-CN" sz="2400" b="1" kern="100" dirty="0"/>
                  <a:t>于是：</a:t>
                </a:r>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m:t>
                          </m:r>
                        </m:e>
                        <m:sub>
                          <m:r>
                            <a:rPr lang="en-US" altLang="zh-CN" sz="2400" b="1" i="1" kern="100" smtClean="0">
                              <a:latin typeface="Cambria Math" panose="02040503050406030204" pitchFamily="18" charset="0"/>
                            </a:rPr>
                            <m:t>𝜽</m:t>
                          </m:r>
                        </m:sub>
                      </m:sSub>
                      <m:r>
                        <a:rPr lang="en-US" altLang="zh-CN" sz="2400" b="1" i="1" kern="100" smtClean="0">
                          <a:latin typeface="Cambria Math" panose="02040503050406030204" pitchFamily="18" charset="0"/>
                        </a:rPr>
                        <m:t>𝐥𝐨</m:t>
                      </m:r>
                      <m:func>
                        <m:funcPr>
                          <m:ctrlPr>
                            <a:rPr lang="en-US" altLang="zh-CN" sz="2400" b="1" i="1" kern="100" smtClean="0">
                              <a:latin typeface="Cambria Math" panose="02040503050406030204" pitchFamily="18" charset="0"/>
                            </a:rPr>
                          </m:ctrlPr>
                        </m:funcPr>
                        <m:fName>
                          <m:r>
                            <a:rPr lang="en-US" altLang="zh-CN" sz="2400" b="1" i="1" kern="100" smtClean="0">
                              <a:latin typeface="Cambria Math" panose="02040503050406030204" pitchFamily="18" charset="0"/>
                            </a:rPr>
                            <m:t>𝐠</m:t>
                          </m:r>
                        </m:fName>
                        <m:e>
                          <m:r>
                            <a:rPr lang="en-US" altLang="zh-CN" sz="2400" b="1" i="1" kern="100" smtClean="0">
                              <a:latin typeface="Cambria Math" panose="02040503050406030204" pitchFamily="18" charset="0"/>
                            </a:rPr>
                            <m:t>𝝅</m:t>
                          </m:r>
                          <m:d>
                            <m:dPr>
                              <m:ctrlPr>
                                <a:rPr lang="en-US" altLang="zh-CN" sz="2400" b="1" i="1" kern="100" smtClean="0">
                                  <a:latin typeface="Cambria Math" panose="02040503050406030204" pitchFamily="18" charset="0"/>
                                </a:rPr>
                              </m:ctrlPr>
                            </m:dPr>
                            <m:e>
                              <m:r>
                                <a:rPr lang="en-US" altLang="zh-CN" sz="2400" b="1" i="1" kern="100" smtClean="0">
                                  <a:latin typeface="Cambria Math" panose="02040503050406030204" pitchFamily="18" charset="0"/>
                                </a:rPr>
                                <m:t>𝝉</m:t>
                              </m:r>
                            </m:e>
                          </m:d>
                        </m:e>
                      </m:func>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m:t>
                          </m:r>
                        </m:e>
                        <m:sub>
                          <m:r>
                            <a:rPr lang="en-US" altLang="zh-CN" sz="2400" b="1" i="1" kern="100" smtClean="0">
                              <a:latin typeface="Cambria Math" panose="02040503050406030204" pitchFamily="18" charset="0"/>
                            </a:rPr>
                            <m:t>𝜽</m:t>
                          </m:r>
                        </m:sub>
                      </m:sSub>
                      <m:r>
                        <a:rPr lang="en-US" altLang="zh-CN" sz="2400" b="1" i="1" kern="100" smtClean="0">
                          <a:latin typeface="Cambria Math" panose="02040503050406030204" pitchFamily="18" charset="0"/>
                        </a:rPr>
                        <m:t>𝐥𝐨</m:t>
                      </m:r>
                      <m:func>
                        <m:funcPr>
                          <m:ctrlPr>
                            <a:rPr lang="en-US" altLang="zh-CN" sz="2400" b="1" i="1" kern="100" smtClean="0">
                              <a:latin typeface="Cambria Math" panose="02040503050406030204" pitchFamily="18" charset="0"/>
                            </a:rPr>
                          </m:ctrlPr>
                        </m:funcPr>
                        <m:fName>
                          <m:r>
                            <a:rPr lang="en-US" altLang="zh-CN" sz="2400" b="1" i="1" kern="100" smtClean="0">
                              <a:latin typeface="Cambria Math" panose="02040503050406030204" pitchFamily="18" charset="0"/>
                            </a:rPr>
                            <m:t>𝐠</m:t>
                          </m:r>
                        </m:fName>
                        <m:e>
                          <m:d>
                            <m:dPr>
                              <m:begChr m:val="["/>
                              <m:endChr m:val="]"/>
                              <m:ctrlPr>
                                <a:rPr lang="en-US" altLang="zh-CN" sz="2400" b="1" i="1" kern="100" smtClean="0">
                                  <a:latin typeface="Cambria Math" panose="02040503050406030204" pitchFamily="18" charset="0"/>
                                </a:rPr>
                              </m:ctrlPr>
                            </m:dPr>
                            <m:e>
                              <m:r>
                                <a:rPr lang="en-US" altLang="zh-CN" sz="2400" b="1" i="1" kern="100" smtClean="0">
                                  <a:latin typeface="Cambria Math" panose="02040503050406030204" pitchFamily="18" charset="0"/>
                                </a:rPr>
                                <m:t>𝒑</m:t>
                              </m:r>
                              <m:d>
                                <m:dPr>
                                  <m:ctrlPr>
                                    <a:rPr lang="en-US" altLang="zh-CN" sz="2400" b="1" i="1" kern="100" smtClean="0">
                                      <a:latin typeface="Cambria Math" panose="02040503050406030204" pitchFamily="18" charset="0"/>
                                    </a:rPr>
                                  </m:ctrlPr>
                                </m:dPr>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𝟎</m:t>
                                      </m:r>
                                    </m:sub>
                                  </m:sSub>
                                </m:e>
                              </m:d>
                              <m:nary>
                                <m:naryPr>
                                  <m:chr m:val="∏"/>
                                  <m:limLoc m:val="undOvr"/>
                                  <m:grow m:val="on"/>
                                  <m:ctrlPr>
                                    <a:rPr lang="zh-CN" altLang="zh-CN" sz="2400" b="1" i="1" kern="100">
                                      <a:latin typeface="Cambria Math" panose="02040503050406030204" pitchFamily="18" charset="0"/>
                                    </a:rPr>
                                  </m:ctrlPr>
                                </m:naryPr>
                                <m:sub>
                                  <m:r>
                                    <a:rPr lang="en-US" altLang="zh-CN" sz="2400" b="1" i="1" kern="100" smtClean="0">
                                      <a:latin typeface="Cambria Math" panose="02040503050406030204" pitchFamily="18" charset="0"/>
                                    </a:rPr>
                                    <m:t>𝒕</m:t>
                                  </m:r>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𝟎</m:t>
                                  </m:r>
                                </m:sub>
                                <m:sup>
                                  <m:r>
                                    <a:rPr lang="en-US" altLang="zh-CN" sz="2400" b="1" i="1" kern="100" smtClean="0">
                                      <a:latin typeface="Cambria Math" panose="02040503050406030204" pitchFamily="18" charset="0"/>
                                    </a:rPr>
                                    <m:t>𝑻</m:t>
                                  </m:r>
                                </m:sup>
                                <m:e>
                                  <m:r>
                                    <a:rPr lang="en-US" altLang="zh-CN" sz="2400" b="1" i="1" kern="100" smtClean="0">
                                      <a:latin typeface="Cambria Math" panose="02040503050406030204" pitchFamily="18" charset="0"/>
                                    </a:rPr>
                                    <m:t> </m:t>
                                  </m:r>
                                </m:e>
                              </m:nary>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𝝅</m:t>
                                  </m:r>
                                </m:e>
                                <m:sub>
                                  <m:r>
                                    <a:rPr lang="en-US" altLang="zh-CN" sz="2400" b="1" i="1" kern="100" smtClean="0">
                                      <a:latin typeface="Cambria Math" panose="02040503050406030204" pitchFamily="18" charset="0"/>
                                    </a:rPr>
                                    <m:t>𝜽</m:t>
                                  </m:r>
                                </m:sub>
                              </m:sSub>
                              <m:d>
                                <m:dPr>
                                  <m:ctrlPr>
                                    <a:rPr lang="en-US" altLang="zh-CN" sz="2400" b="1" i="1" kern="100" smtClean="0">
                                      <a:latin typeface="Cambria Math" panose="02040503050406030204" pitchFamily="18" charset="0"/>
                                    </a:rPr>
                                  </m:ctrlPr>
                                </m:dPr>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𝒂</m:t>
                                      </m:r>
                                    </m:e>
                                    <m:sub>
                                      <m:r>
                                        <a:rPr lang="en-US" altLang="zh-CN" sz="2400" b="1" i="1" kern="100" smtClean="0">
                                          <a:latin typeface="Cambria Math" panose="02040503050406030204" pitchFamily="18" charset="0"/>
                                        </a:rPr>
                                        <m:t>𝒕</m:t>
                                      </m:r>
                                    </m:sub>
                                  </m:sSub>
                                </m:e>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𝒕</m:t>
                                      </m:r>
                                    </m:sub>
                                  </m:sSub>
                                </m:e>
                              </m:d>
                              <m:r>
                                <a:rPr lang="en-US" altLang="zh-CN" sz="2400" b="1" i="1" kern="100" smtClean="0">
                                  <a:latin typeface="Cambria Math" panose="02040503050406030204" pitchFamily="18" charset="0"/>
                                </a:rPr>
                                <m:t>𝒑</m:t>
                              </m:r>
                              <m:d>
                                <m:dPr>
                                  <m:ctrlPr>
                                    <a:rPr lang="en-US" altLang="zh-CN" sz="2400" b="1" i="1" kern="100" smtClean="0">
                                      <a:latin typeface="Cambria Math" panose="02040503050406030204" pitchFamily="18" charset="0"/>
                                    </a:rPr>
                                  </m:ctrlPr>
                                </m:dPr>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𝒕</m:t>
                                      </m:r>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𝟏</m:t>
                                      </m:r>
                                    </m:sub>
                                  </m:sSub>
                                </m:e>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𝒕</m:t>
                                      </m:r>
                                    </m:sub>
                                  </m:sSub>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𝒂</m:t>
                                      </m:r>
                                    </m:e>
                                    <m:sub>
                                      <m:r>
                                        <a:rPr lang="en-US" altLang="zh-CN" sz="2400" b="1" i="1" kern="100" smtClean="0">
                                          <a:latin typeface="Cambria Math" panose="02040503050406030204" pitchFamily="18" charset="0"/>
                                        </a:rPr>
                                        <m:t>𝒕</m:t>
                                      </m:r>
                                    </m:sub>
                                  </m:sSub>
                                </m:e>
                              </m:d>
                            </m:e>
                          </m:d>
                        </m:e>
                      </m:func>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m:t>
                          </m:r>
                        </m:e>
                        <m:sub>
                          <m:r>
                            <a:rPr lang="en-US" altLang="zh-CN" sz="2400" b="1" i="1" kern="100" smtClean="0">
                              <a:latin typeface="Cambria Math" panose="02040503050406030204" pitchFamily="18" charset="0"/>
                            </a:rPr>
                            <m:t>𝜽</m:t>
                          </m:r>
                        </m:sub>
                      </m:sSub>
                      <m:d>
                        <m:dPr>
                          <m:begChr m:val="["/>
                          <m:endChr m:val="]"/>
                          <m:ctrlPr>
                            <a:rPr lang="en-US" altLang="zh-CN" sz="2400" b="1" i="1" kern="100" smtClean="0">
                              <a:latin typeface="Cambria Math" panose="02040503050406030204" pitchFamily="18" charset="0"/>
                            </a:rPr>
                          </m:ctrlPr>
                        </m:dPr>
                        <m:e>
                          <m:r>
                            <a:rPr lang="en-US" altLang="zh-CN" sz="2400" b="1" i="1" kern="100" smtClean="0">
                              <a:latin typeface="Cambria Math" panose="02040503050406030204" pitchFamily="18" charset="0"/>
                            </a:rPr>
                            <m:t>𝐥𝐨</m:t>
                          </m:r>
                          <m:func>
                            <m:funcPr>
                              <m:ctrlPr>
                                <a:rPr lang="en-US" altLang="zh-CN" sz="2400" b="1" i="1" kern="100" smtClean="0">
                                  <a:latin typeface="Cambria Math" panose="02040503050406030204" pitchFamily="18" charset="0"/>
                                </a:rPr>
                              </m:ctrlPr>
                            </m:funcPr>
                            <m:fName>
                              <m:r>
                                <a:rPr lang="en-US" altLang="zh-CN" sz="2400" b="1" i="1" kern="100" smtClean="0">
                                  <a:latin typeface="Cambria Math" panose="02040503050406030204" pitchFamily="18" charset="0"/>
                                </a:rPr>
                                <m:t>𝐠</m:t>
                              </m:r>
                            </m:fName>
                            <m:e>
                              <m:r>
                                <a:rPr lang="en-US" altLang="zh-CN" sz="2400" b="1" i="1" kern="100" smtClean="0">
                                  <a:latin typeface="Cambria Math" panose="02040503050406030204" pitchFamily="18" charset="0"/>
                                </a:rPr>
                                <m:t>𝒑</m:t>
                              </m:r>
                              <m:d>
                                <m:dPr>
                                  <m:ctrlPr>
                                    <a:rPr lang="en-US" altLang="zh-CN" sz="2400" b="1" i="1" kern="100" smtClean="0">
                                      <a:latin typeface="Cambria Math" panose="02040503050406030204" pitchFamily="18" charset="0"/>
                                    </a:rPr>
                                  </m:ctrlPr>
                                </m:dPr>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𝟎</m:t>
                                      </m:r>
                                    </m:sub>
                                  </m:sSub>
                                </m:e>
                              </m:d>
                            </m:e>
                          </m:func>
                          <m:r>
                            <a:rPr lang="en-US" altLang="zh-CN" sz="2400" b="1" i="1" kern="100" smtClean="0">
                              <a:latin typeface="Cambria Math" panose="02040503050406030204" pitchFamily="18" charset="0"/>
                            </a:rPr>
                            <m:t>+</m:t>
                          </m:r>
                          <m:nary>
                            <m:naryPr>
                              <m:chr m:val="∑"/>
                              <m:limLoc m:val="undOvr"/>
                              <m:grow m:val="on"/>
                              <m:ctrlPr>
                                <a:rPr lang="zh-CN" altLang="zh-CN" sz="2400" b="1" i="1" kern="100">
                                  <a:latin typeface="Cambria Math" panose="02040503050406030204" pitchFamily="18" charset="0"/>
                                </a:rPr>
                              </m:ctrlPr>
                            </m:naryPr>
                            <m:sub>
                              <m:r>
                                <a:rPr lang="en-US" altLang="zh-CN" sz="2400" b="1" i="1" kern="100" smtClean="0">
                                  <a:latin typeface="Cambria Math" panose="02040503050406030204" pitchFamily="18" charset="0"/>
                                </a:rPr>
                                <m:t>𝒕</m:t>
                              </m:r>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𝟎</m:t>
                              </m:r>
                            </m:sub>
                            <m:sup>
                              <m:r>
                                <a:rPr lang="en-US" altLang="zh-CN" sz="2400" b="1" i="1" kern="100" smtClean="0">
                                  <a:latin typeface="Cambria Math" panose="02040503050406030204" pitchFamily="18" charset="0"/>
                                </a:rPr>
                                <m:t>𝑻</m:t>
                              </m:r>
                            </m:sup>
                            <m:e>
                              <m:r>
                                <a:rPr lang="en-US" altLang="zh-CN" sz="2400" b="1" i="1" kern="100" smtClean="0">
                                  <a:latin typeface="Cambria Math" panose="02040503050406030204" pitchFamily="18" charset="0"/>
                                </a:rPr>
                                <m:t> </m:t>
                              </m:r>
                            </m:e>
                          </m:nary>
                          <m:r>
                            <a:rPr lang="en-US" altLang="zh-CN" sz="2400" b="1" i="1" kern="100" smtClean="0">
                              <a:latin typeface="Cambria Math" panose="02040503050406030204" pitchFamily="18" charset="0"/>
                            </a:rPr>
                            <m:t>𝐥𝐨</m:t>
                          </m:r>
                          <m:func>
                            <m:funcPr>
                              <m:ctrlPr>
                                <a:rPr lang="en-US" altLang="zh-CN" sz="2400" b="1" i="1" kern="100" smtClean="0">
                                  <a:latin typeface="Cambria Math" panose="02040503050406030204" pitchFamily="18" charset="0"/>
                                </a:rPr>
                              </m:ctrlPr>
                            </m:funcPr>
                            <m:fName>
                              <m:r>
                                <a:rPr lang="en-US" altLang="zh-CN" sz="2400" b="1" i="1" kern="100" smtClean="0">
                                  <a:latin typeface="Cambria Math" panose="02040503050406030204" pitchFamily="18" charset="0"/>
                                </a:rPr>
                                <m:t>𝐠</m:t>
                              </m:r>
                            </m:fName>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𝝅</m:t>
                                  </m:r>
                                </m:e>
                                <m:sub>
                                  <m:r>
                                    <a:rPr lang="en-US" altLang="zh-CN" sz="2400" b="1" i="1" kern="100" smtClean="0">
                                      <a:latin typeface="Cambria Math" panose="02040503050406030204" pitchFamily="18" charset="0"/>
                                    </a:rPr>
                                    <m:t>𝜽</m:t>
                                  </m:r>
                                </m:sub>
                              </m:sSub>
                              <m:d>
                                <m:dPr>
                                  <m:ctrlPr>
                                    <a:rPr lang="en-US" altLang="zh-CN" sz="2400" b="1" i="1" kern="100" smtClean="0">
                                      <a:latin typeface="Cambria Math" panose="02040503050406030204" pitchFamily="18" charset="0"/>
                                    </a:rPr>
                                  </m:ctrlPr>
                                </m:dPr>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𝒂</m:t>
                                      </m:r>
                                    </m:e>
                                    <m:sub>
                                      <m:r>
                                        <a:rPr lang="en-US" altLang="zh-CN" sz="2400" b="1" i="1" kern="100" smtClean="0">
                                          <a:latin typeface="Cambria Math" panose="02040503050406030204" pitchFamily="18" charset="0"/>
                                        </a:rPr>
                                        <m:t>𝒕</m:t>
                                      </m:r>
                                    </m:sub>
                                  </m:sSub>
                                </m:e>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𝒕</m:t>
                                      </m:r>
                                    </m:sub>
                                  </m:sSub>
                                </m:e>
                              </m:d>
                            </m:e>
                          </m:func>
                          <m:r>
                            <a:rPr lang="en-US" altLang="zh-CN" sz="2400" b="1" i="1" kern="100" smtClean="0">
                              <a:latin typeface="Cambria Math" panose="02040503050406030204" pitchFamily="18" charset="0"/>
                            </a:rPr>
                            <m:t>+</m:t>
                          </m:r>
                          <m:nary>
                            <m:naryPr>
                              <m:chr m:val="∑"/>
                              <m:limLoc m:val="undOvr"/>
                              <m:grow m:val="on"/>
                              <m:ctrlPr>
                                <a:rPr lang="zh-CN" altLang="zh-CN" sz="2400" b="1" i="1" kern="100">
                                  <a:latin typeface="Cambria Math" panose="02040503050406030204" pitchFamily="18" charset="0"/>
                                </a:rPr>
                              </m:ctrlPr>
                            </m:naryPr>
                            <m:sub>
                              <m:r>
                                <a:rPr lang="en-US" altLang="zh-CN" sz="2400" b="1" i="1" kern="100" smtClean="0">
                                  <a:latin typeface="Cambria Math" panose="02040503050406030204" pitchFamily="18" charset="0"/>
                                </a:rPr>
                                <m:t>𝒕</m:t>
                              </m:r>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𝟎</m:t>
                              </m:r>
                            </m:sub>
                            <m:sup>
                              <m:r>
                                <a:rPr lang="en-US" altLang="zh-CN" sz="2400" b="1" i="1" kern="100" smtClean="0">
                                  <a:latin typeface="Cambria Math" panose="02040503050406030204" pitchFamily="18" charset="0"/>
                                </a:rPr>
                                <m:t>𝑻</m:t>
                              </m:r>
                            </m:sup>
                            <m:e>
                              <m:r>
                                <a:rPr lang="en-US" altLang="zh-CN" sz="2400" b="1" i="1" kern="100" smtClean="0">
                                  <a:latin typeface="Cambria Math" panose="02040503050406030204" pitchFamily="18" charset="0"/>
                                </a:rPr>
                                <m:t> </m:t>
                              </m:r>
                            </m:e>
                          </m:nary>
                          <m:r>
                            <a:rPr lang="en-US" altLang="zh-CN" sz="2400" b="1" i="1" kern="100" smtClean="0">
                              <a:latin typeface="Cambria Math" panose="02040503050406030204" pitchFamily="18" charset="0"/>
                            </a:rPr>
                            <m:t>𝐥𝐨</m:t>
                          </m:r>
                          <m:func>
                            <m:funcPr>
                              <m:ctrlPr>
                                <a:rPr lang="en-US" altLang="zh-CN" sz="2400" b="1" i="1" kern="100" smtClean="0">
                                  <a:latin typeface="Cambria Math" panose="02040503050406030204" pitchFamily="18" charset="0"/>
                                </a:rPr>
                              </m:ctrlPr>
                            </m:funcPr>
                            <m:fName>
                              <m:r>
                                <a:rPr lang="en-US" altLang="zh-CN" sz="2400" b="1" i="1" kern="100" smtClean="0">
                                  <a:latin typeface="Cambria Math" panose="02040503050406030204" pitchFamily="18" charset="0"/>
                                </a:rPr>
                                <m:t>𝐠</m:t>
                              </m:r>
                            </m:fName>
                            <m:e>
                              <m:r>
                                <a:rPr lang="en-US" altLang="zh-CN" sz="2400" b="1" i="1" kern="100" smtClean="0">
                                  <a:latin typeface="Cambria Math" panose="02040503050406030204" pitchFamily="18" charset="0"/>
                                </a:rPr>
                                <m:t>𝒑</m:t>
                              </m:r>
                              <m:d>
                                <m:dPr>
                                  <m:ctrlPr>
                                    <a:rPr lang="en-US" altLang="zh-CN" sz="2400" b="1" i="1" kern="100" smtClean="0">
                                      <a:latin typeface="Cambria Math" panose="02040503050406030204" pitchFamily="18" charset="0"/>
                                    </a:rPr>
                                  </m:ctrlPr>
                                </m:dPr>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𝒕</m:t>
                                      </m:r>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𝟏</m:t>
                                      </m:r>
                                    </m:sub>
                                  </m:sSub>
                                </m:e>
                                <m:e>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𝒕</m:t>
                                      </m:r>
                                    </m:sub>
                                  </m:sSub>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𝒂</m:t>
                                      </m:r>
                                    </m:e>
                                    <m:sub>
                                      <m:r>
                                        <a:rPr lang="en-US" altLang="zh-CN" sz="2400" b="1" i="1" kern="100" smtClean="0">
                                          <a:latin typeface="Cambria Math" panose="02040503050406030204" pitchFamily="18" charset="0"/>
                                        </a:rPr>
                                        <m:t>𝒕</m:t>
                                      </m:r>
                                    </m:sub>
                                  </m:sSub>
                                </m:e>
                              </m:d>
                            </m:e>
                          </m:func>
                        </m:e>
                      </m:d>
                      <m:r>
                        <a:rPr lang="en-US" altLang="zh-CN" sz="2400" b="1" i="1" kern="100" smtClean="0">
                          <a:latin typeface="Cambria Math" panose="02040503050406030204" pitchFamily="18" charset="0"/>
                        </a:rPr>
                        <m:t>=</m:t>
                      </m:r>
                      <m:nary>
                        <m:naryPr>
                          <m:chr m:val="∑"/>
                          <m:limLoc m:val="undOvr"/>
                          <m:grow m:val="on"/>
                          <m:ctrlPr>
                            <a:rPr lang="zh-CN" altLang="zh-CN" sz="2400" b="1" i="1" kern="100">
                              <a:latin typeface="Cambria Math" panose="02040503050406030204" pitchFamily="18" charset="0"/>
                            </a:rPr>
                          </m:ctrlPr>
                        </m:naryPr>
                        <m:sub>
                          <m:r>
                            <a:rPr lang="en-US" altLang="zh-CN" sz="2400" b="1" i="1" kern="100" smtClean="0">
                              <a:latin typeface="Cambria Math" panose="02040503050406030204" pitchFamily="18" charset="0"/>
                            </a:rPr>
                            <m:t>𝒕</m:t>
                          </m:r>
                          <m:r>
                            <a:rPr lang="en-US" altLang="zh-CN" sz="2400" b="1" i="1" kern="100" smtClean="0">
                              <a:latin typeface="Cambria Math" panose="02040503050406030204" pitchFamily="18" charset="0"/>
                            </a:rPr>
                            <m:t>=</m:t>
                          </m:r>
                          <m:r>
                            <a:rPr lang="en-US" altLang="zh-CN" sz="2400" b="1" i="1" kern="100" smtClean="0">
                              <a:latin typeface="Cambria Math" panose="02040503050406030204" pitchFamily="18" charset="0"/>
                            </a:rPr>
                            <m:t>𝟎</m:t>
                          </m:r>
                        </m:sub>
                        <m:sup>
                          <m:r>
                            <a:rPr lang="en-US" altLang="zh-CN" sz="2400" b="1" i="1" kern="100" smtClean="0">
                              <a:latin typeface="Cambria Math" panose="02040503050406030204" pitchFamily="18" charset="0"/>
                            </a:rPr>
                            <m:t>𝑻</m:t>
                          </m:r>
                        </m:sup>
                        <m:e>
                          <m:r>
                            <a:rPr lang="en-US" altLang="zh-CN" sz="2400" b="1" i="1" kern="100" smtClean="0">
                              <a:latin typeface="Cambria Math" panose="02040503050406030204" pitchFamily="18" charset="0"/>
                            </a:rPr>
                            <m:t> </m:t>
                          </m:r>
                        </m:e>
                      </m:nary>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m:t>
                          </m:r>
                        </m:e>
                        <m:sub>
                          <m:r>
                            <a:rPr lang="en-US" altLang="zh-CN" sz="2400" b="1" i="1" kern="100" smtClean="0">
                              <a:latin typeface="Cambria Math" panose="02040503050406030204" pitchFamily="18" charset="0"/>
                            </a:rPr>
                            <m:t>𝜽</m:t>
                          </m:r>
                        </m:sub>
                      </m:sSub>
                      <m:r>
                        <a:rPr lang="en-US" altLang="zh-CN" sz="2400" b="1" i="1" kern="100" smtClean="0">
                          <a:latin typeface="Cambria Math" panose="02040503050406030204" pitchFamily="18" charset="0"/>
                        </a:rPr>
                        <m:t>𝐥𝐨𝐠</m:t>
                      </m:r>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𝝅</m:t>
                          </m:r>
                        </m:e>
                        <m:sub>
                          <m:r>
                            <a:rPr lang="en-US" altLang="zh-CN" sz="2400" b="1" i="1" kern="100" smtClean="0">
                              <a:latin typeface="Cambria Math" panose="02040503050406030204" pitchFamily="18" charset="0"/>
                            </a:rPr>
                            <m:t>𝜽</m:t>
                          </m:r>
                        </m:sub>
                      </m:sSub>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𝒂</m:t>
                          </m:r>
                        </m:e>
                        <m:sub>
                          <m:r>
                            <a:rPr lang="en-US" altLang="zh-CN" sz="2400" b="1" i="1" kern="100" smtClean="0">
                              <a:latin typeface="Cambria Math" panose="02040503050406030204" pitchFamily="18" charset="0"/>
                            </a:rPr>
                            <m:t>𝒕</m:t>
                          </m:r>
                        </m:sub>
                      </m:sSub>
                      <m:r>
                        <a:rPr lang="en-US" altLang="zh-CN" sz="2400" b="1" i="1" kern="100" smtClean="0">
                          <a:latin typeface="Cambria Math" panose="02040503050406030204" pitchFamily="18" charset="0"/>
                        </a:rPr>
                        <m:t>|</m:t>
                      </m:r>
                      <m:sSub>
                        <m:sSubPr>
                          <m:ctrlPr>
                            <a:rPr lang="zh-CN" altLang="zh-CN" sz="2400" b="1" i="1" kern="100">
                              <a:latin typeface="Cambria Math" panose="02040503050406030204" pitchFamily="18" charset="0"/>
                            </a:rPr>
                          </m:ctrlPr>
                        </m:sSubPr>
                        <m:e>
                          <m:r>
                            <a:rPr lang="en-US" altLang="zh-CN" sz="2400" b="1" i="1" kern="100" smtClean="0">
                              <a:latin typeface="Cambria Math" panose="02040503050406030204" pitchFamily="18" charset="0"/>
                            </a:rPr>
                            <m:t>𝒔</m:t>
                          </m:r>
                        </m:e>
                        <m:sub>
                          <m:r>
                            <a:rPr lang="en-US" altLang="zh-CN" sz="2400" b="1" i="1" kern="100" smtClean="0">
                              <a:latin typeface="Cambria Math" panose="02040503050406030204" pitchFamily="18" charset="0"/>
                            </a:rPr>
                            <m:t>𝒕</m:t>
                          </m:r>
                        </m:sub>
                      </m:sSub>
                      <m:r>
                        <a:rPr lang="en-US" altLang="zh-CN" sz="2400" b="1" i="1" kern="100" smtClean="0">
                          <a:latin typeface="Cambria Math" panose="02040503050406030204" pitchFamily="18" charset="0"/>
                        </a:rPr>
                        <m:t>)</m:t>
                      </m:r>
                    </m:oMath>
                  </m:oMathPara>
                </a14:m>
                <a:endParaRPr lang="zh-CN" altLang="zh-CN" sz="2400" b="1" kern="100" dirty="0"/>
              </a:p>
              <a:p>
                <a:pPr marL="0" indent="0">
                  <a:buNone/>
                </a:pPr>
                <a:endParaRPr lang="zh-CN" altLang="zh-CN" sz="2400" b="1" kern="100" dirty="0">
                  <a:effectLst/>
                </a:endParaRPr>
              </a:p>
              <a:p>
                <a:pPr indent="0">
                  <a:buNone/>
                </a:pP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369169" y="1467531"/>
                <a:ext cx="11705456" cy="5586412"/>
              </a:xfrm>
              <a:blipFill>
                <a:blip r:embed="rId3"/>
                <a:stretch>
                  <a:fillRect l="-1094"/>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20171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1.</a:t>
            </a:r>
            <a:r>
              <a:rPr lang="zh-CN" altLang="en-US" sz="4400" b="1" dirty="0">
                <a:solidFill>
                  <a:srgbClr val="0000FF"/>
                </a:solidFill>
                <a:effectLst/>
                <a:latin typeface="黑体" panose="02010609060101010101" pitchFamily="49" charset="-122"/>
                <a:ea typeface="黑体" panose="02010609060101010101" pitchFamily="49" charset="-122"/>
              </a:rPr>
              <a:t> 强化学习的产生</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838200" y="1825624"/>
            <a:ext cx="11150600" cy="5032375"/>
          </a:xfrm>
        </p:spPr>
        <p:txBody>
          <a:bodyPr>
            <a:normAutofit/>
          </a:bodyPr>
          <a:lstStyle/>
          <a:p>
            <a:pPr marL="342900" lvl="0" indent="-342900" algn="just">
              <a:lnSpc>
                <a:spcPct val="100000"/>
              </a:lnSpc>
              <a:spcBef>
                <a:spcPts val="600"/>
              </a:spcBef>
              <a:buFont typeface="Wingdings" panose="05000000000000000000" pitchFamily="2" charset="2"/>
              <a:buChar char=""/>
              <a:tabLst>
                <a:tab pos="266700" algn="l"/>
              </a:tabLst>
            </a:pPr>
            <a:r>
              <a:rPr lang="en-US" altLang="zh-CN" sz="2400" b="1" kern="100" dirty="0">
                <a:effectLst/>
                <a:latin typeface="微软雅黑" panose="020B0503020204020204" pitchFamily="34" charset="-122"/>
                <a:ea typeface="微软雅黑" panose="020B0503020204020204" pitchFamily="34" charset="-122"/>
              </a:rPr>
              <a:t>Reinforcement Learning</a:t>
            </a:r>
            <a:r>
              <a:rPr lang="zh-CN" altLang="en-US" sz="2400" b="1" kern="100" dirty="0">
                <a:effectLst/>
                <a:latin typeface="微软雅黑" panose="020B0503020204020204" pitchFamily="34" charset="-122"/>
                <a:ea typeface="微软雅黑" panose="020B0503020204020204" pitchFamily="34" charset="-122"/>
              </a:rPr>
              <a:t>这个名词最早是由</a:t>
            </a:r>
            <a:r>
              <a:rPr lang="zh-CN" altLang="en-US" sz="2400" b="1" kern="100" dirty="0">
                <a:solidFill>
                  <a:srgbClr val="FF0000"/>
                </a:solidFill>
                <a:effectLst/>
                <a:latin typeface="微软雅黑" panose="020B0503020204020204" pitchFamily="34" charset="-122"/>
                <a:ea typeface="微软雅黑" panose="020B0503020204020204" pitchFamily="34" charset="-122"/>
              </a:rPr>
              <a:t>控制理论领域</a:t>
            </a:r>
            <a:r>
              <a:rPr lang="zh-CN" altLang="en-US" sz="2400" b="1" kern="100" dirty="0">
                <a:effectLst/>
                <a:latin typeface="微软雅黑" panose="020B0503020204020204" pitchFamily="34" charset="-122"/>
                <a:ea typeface="微软雅黑" panose="020B0503020204020204" pitchFamily="34" charset="-122"/>
              </a:rPr>
              <a:t>的学者</a:t>
            </a:r>
            <a:r>
              <a:rPr lang="en-US" altLang="zh-CN" sz="2400" b="1" kern="100" dirty="0">
                <a:effectLst/>
                <a:latin typeface="微软雅黑" panose="020B0503020204020204" pitchFamily="34" charset="-122"/>
                <a:ea typeface="微软雅黑" panose="020B0503020204020204" pitchFamily="34" charset="-122"/>
              </a:rPr>
              <a:t>MD Waltz</a:t>
            </a:r>
            <a:r>
              <a:rPr lang="zh-CN" altLang="en-US" sz="2400" b="1" kern="100" dirty="0">
                <a:effectLst/>
                <a:latin typeface="微软雅黑" panose="020B0503020204020204" pitchFamily="34" charset="-122"/>
                <a:ea typeface="微软雅黑" panose="020B0503020204020204" pitchFamily="34" charset="-122"/>
              </a:rPr>
              <a:t>和</a:t>
            </a:r>
            <a:r>
              <a:rPr lang="en-US" altLang="zh-CN" sz="2400" b="1" kern="100" dirty="0">
                <a:effectLst/>
                <a:latin typeface="微软雅黑" panose="020B0503020204020204" pitchFamily="34" charset="-122"/>
                <a:ea typeface="微软雅黑" panose="020B0503020204020204" pitchFamily="34" charset="-122"/>
              </a:rPr>
              <a:t>KS Fu(</a:t>
            </a:r>
            <a:r>
              <a:rPr lang="zh-CN" altLang="en-US" sz="2400" b="1" kern="100" dirty="0">
                <a:effectLst/>
                <a:latin typeface="微软雅黑" panose="020B0503020204020204" pitchFamily="34" charset="-122"/>
                <a:ea typeface="微软雅黑" panose="020B0503020204020204" pitchFamily="34" charset="-122"/>
              </a:rPr>
              <a:t>傅京孙</a:t>
            </a:r>
            <a:r>
              <a:rPr lang="en-US" altLang="zh-CN" sz="2400" b="1" kern="100" dirty="0">
                <a:effectLst/>
                <a:latin typeface="微软雅黑" panose="020B0503020204020204" pitchFamily="34" charset="-122"/>
                <a:ea typeface="微软雅黑" panose="020B0503020204020204" pitchFamily="34" charset="-122"/>
              </a:rPr>
              <a:t>) </a:t>
            </a:r>
            <a:r>
              <a:rPr lang="zh-CN" altLang="en-US" sz="2400" b="1" kern="100" dirty="0">
                <a:effectLst/>
                <a:latin typeface="微软雅黑" panose="020B0503020204020204" pitchFamily="34" charset="-122"/>
                <a:ea typeface="微软雅黑" panose="020B0503020204020204" pitchFamily="34" charset="-122"/>
              </a:rPr>
              <a:t>于</a:t>
            </a:r>
            <a:r>
              <a:rPr lang="en-US" altLang="zh-CN" sz="2400" b="1" kern="100" dirty="0">
                <a:effectLst/>
                <a:latin typeface="微软雅黑" panose="020B0503020204020204" pitchFamily="34" charset="-122"/>
                <a:ea typeface="微软雅黑" panose="020B0503020204020204" pitchFamily="34" charset="-122"/>
              </a:rPr>
              <a:t>1965</a:t>
            </a:r>
            <a:r>
              <a:rPr lang="zh-CN" altLang="en-US" sz="2400" b="1" kern="100" dirty="0">
                <a:effectLst/>
                <a:latin typeface="微软雅黑" panose="020B0503020204020204" pitchFamily="34" charset="-122"/>
                <a:ea typeface="微软雅黑" panose="020B0503020204020204" pitchFamily="34" charset="-122"/>
              </a:rPr>
              <a:t>年在文章“</a:t>
            </a:r>
            <a:r>
              <a:rPr lang="en-US" altLang="zh-CN" sz="2400" b="1" kern="100" dirty="0">
                <a:effectLst/>
                <a:latin typeface="微软雅黑" panose="020B0503020204020204" pitchFamily="34" charset="-122"/>
                <a:ea typeface="微软雅黑" panose="020B0503020204020204" pitchFamily="34" charset="-122"/>
              </a:rPr>
              <a:t>A heuristic approach to reinforcement learning control systems” </a:t>
            </a:r>
            <a:r>
              <a:rPr lang="zh-CN" altLang="en-US" sz="2400" b="1" kern="100" dirty="0">
                <a:effectLst/>
                <a:latin typeface="微软雅黑" panose="020B0503020204020204" pitchFamily="34" charset="-122"/>
                <a:ea typeface="微软雅黑" panose="020B0503020204020204" pitchFamily="34" charset="-122"/>
              </a:rPr>
              <a:t>（发表在</a:t>
            </a:r>
            <a:r>
              <a:rPr lang="en-US" altLang="zh-CN" sz="2400" b="1" kern="100" dirty="0">
                <a:effectLst/>
                <a:latin typeface="微软雅黑" panose="020B0503020204020204" pitchFamily="34" charset="-122"/>
                <a:ea typeface="微软雅黑" panose="020B0503020204020204" pitchFamily="34" charset="-122"/>
              </a:rPr>
              <a:t>IEEE Transaction on Automatic Control</a:t>
            </a:r>
            <a:r>
              <a:rPr lang="zh-CN" altLang="en-US" sz="2400" b="1" kern="100" dirty="0">
                <a:effectLst/>
                <a:latin typeface="微软雅黑" panose="020B0503020204020204" pitchFamily="34" charset="-122"/>
                <a:ea typeface="微软雅黑" panose="020B0503020204020204" pitchFamily="34" charset="-122"/>
              </a:rPr>
              <a:t>）提出的。</a:t>
            </a:r>
          </a:p>
        </p:txBody>
      </p:sp>
      <p:pic>
        <p:nvPicPr>
          <p:cNvPr id="4" name="Picture 2" descr="傅京孙">
            <a:extLst>
              <a:ext uri="{FF2B5EF4-FFF2-40B4-BE49-F238E27FC236}">
                <a16:creationId xmlns:a16="http://schemas.microsoft.com/office/drawing/2014/main" id="{ECE894AA-42A0-4009-AF06-D309FB1B8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896" y="3429000"/>
            <a:ext cx="1761476" cy="210724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26AA4189-B64B-46B4-8D48-DDDFFBBE858F}"/>
              </a:ext>
            </a:extLst>
          </p:cNvPr>
          <p:cNvSpPr txBox="1"/>
          <p:nvPr/>
        </p:nvSpPr>
        <p:spPr>
          <a:xfrm>
            <a:off x="-58057" y="5500234"/>
            <a:ext cx="4055110" cy="1393779"/>
          </a:xfrm>
          <a:prstGeom prst="rect">
            <a:avLst/>
          </a:prstGeom>
          <a:noFill/>
        </p:spPr>
        <p:txBody>
          <a:bodyPr wrap="square">
            <a:spAutoFit/>
          </a:bodyPr>
          <a:lstStyle/>
          <a:p>
            <a:pPr algn="ctr">
              <a:lnSpc>
                <a:spcPct val="120000"/>
              </a:lnSpc>
            </a:pPr>
            <a:r>
              <a:rPr b="1" noProof="0" dirty="0">
                <a:ln>
                  <a:noFill/>
                </a:ln>
                <a:solidFill>
                  <a:srgbClr val="002060"/>
                </a:solidFill>
                <a:effectLst/>
                <a:highlight>
                  <a:srgbClr val="FFFFFF"/>
                </a:highlight>
                <a:uLnTx/>
                <a:uFillTx/>
                <a:latin typeface="微软雅黑" panose="020B0503020204020204" charset="-122"/>
                <a:ea typeface="微软雅黑" panose="020B0503020204020204" charset="-122"/>
                <a:sym typeface="+mn-ea"/>
              </a:rPr>
              <a:t>傅京孙</a:t>
            </a:r>
            <a:endParaRPr lang="en-US" altLang="zh-CN" b="1" i="0" dirty="0">
              <a:solidFill>
                <a:srgbClr val="002060"/>
              </a:solidFill>
              <a:effectLst/>
              <a:highlight>
                <a:srgbClr val="FFFFFF"/>
              </a:highlight>
              <a:latin typeface="微软雅黑" panose="020B0503020204020204" charset="-122"/>
              <a:ea typeface="微软雅黑" panose="020B0503020204020204" charset="-122"/>
            </a:endParaRPr>
          </a:p>
          <a:p>
            <a:pPr algn="ctr">
              <a:lnSpc>
                <a:spcPct val="120000"/>
              </a:lnSpc>
            </a:pPr>
            <a:r>
              <a:rPr lang="zh-CN" altLang="en-US" b="1" i="0" dirty="0">
                <a:solidFill>
                  <a:srgbClr val="002060"/>
                </a:solidFill>
                <a:effectLst/>
                <a:highlight>
                  <a:srgbClr val="FFFFFF"/>
                </a:highlight>
                <a:latin typeface="微软雅黑" panose="020B0503020204020204" charset="-122"/>
                <a:ea typeface="微软雅黑" panose="020B0503020204020204" charset="-122"/>
              </a:rPr>
              <a:t>（</a:t>
            </a:r>
            <a:r>
              <a:rPr b="1" noProof="0" dirty="0">
                <a:ln>
                  <a:noFill/>
                </a:ln>
                <a:solidFill>
                  <a:srgbClr val="002060"/>
                </a:solidFill>
                <a:effectLst/>
                <a:highlight>
                  <a:srgbClr val="FFFFFF"/>
                </a:highlight>
                <a:uLnTx/>
                <a:uFillTx/>
                <a:latin typeface="微软雅黑" panose="020B0503020204020204" charset="-122"/>
                <a:ea typeface="微软雅黑" panose="020B0503020204020204" charset="-122"/>
                <a:sym typeface="+mn-ea"/>
              </a:rPr>
              <a:t>King-Sun</a:t>
            </a:r>
            <a:r>
              <a:rPr lang="en-US" b="1" noProof="0" dirty="0">
                <a:ln>
                  <a:noFill/>
                </a:ln>
                <a:solidFill>
                  <a:srgbClr val="002060"/>
                </a:solidFill>
                <a:effectLst/>
                <a:highlight>
                  <a:srgbClr val="FFFFFF"/>
                </a:highlight>
                <a:uLnTx/>
                <a:uFillTx/>
                <a:latin typeface="微软雅黑" panose="020B0503020204020204" charset="-122"/>
                <a:ea typeface="微软雅黑" panose="020B0503020204020204" charset="-122"/>
                <a:sym typeface="+mn-ea"/>
              </a:rPr>
              <a:t>)</a:t>
            </a:r>
          </a:p>
          <a:p>
            <a:pPr algn="ctr">
              <a:lnSpc>
                <a:spcPct val="120000"/>
              </a:lnSpc>
            </a:pPr>
            <a:r>
              <a:rPr lang="zh-CN" altLang="en-US" dirty="0">
                <a:solidFill>
                  <a:srgbClr val="002060"/>
                </a:solidFill>
                <a:highlight>
                  <a:srgbClr val="FFFFFF"/>
                </a:highlight>
                <a:latin typeface="微软雅黑" panose="020B0503020204020204" charset="-122"/>
                <a:ea typeface="微软雅黑" panose="020B0503020204020204" charset="-122"/>
                <a:sym typeface="+mn-ea"/>
              </a:rPr>
              <a:t>美籍华裔</a:t>
            </a:r>
            <a:endParaRPr lang="en-US" noProof="0" dirty="0">
              <a:ln>
                <a:noFill/>
              </a:ln>
              <a:solidFill>
                <a:srgbClr val="002060"/>
              </a:solidFill>
              <a:effectLst/>
              <a:highlight>
                <a:srgbClr val="FFFFFF"/>
              </a:highlight>
              <a:uLnTx/>
              <a:uFillTx/>
              <a:latin typeface="微软雅黑" panose="020B0503020204020204" charset="-122"/>
              <a:ea typeface="微软雅黑" panose="020B0503020204020204" charset="-122"/>
              <a:sym typeface="+mn-ea"/>
            </a:endParaRPr>
          </a:p>
          <a:p>
            <a:pPr algn="ctr">
              <a:lnSpc>
                <a:spcPct val="120000"/>
              </a:lnSpc>
            </a:pPr>
            <a:r>
              <a:rPr lang="zh-CN" altLang="en-US" noProof="0" dirty="0">
                <a:ln>
                  <a:noFill/>
                </a:ln>
                <a:solidFill>
                  <a:srgbClr val="002060"/>
                </a:solidFill>
                <a:effectLst/>
                <a:highlight>
                  <a:srgbClr val="FFFFFF"/>
                </a:highlight>
                <a:uLnTx/>
                <a:uFillTx/>
                <a:latin typeface="微软雅黑" panose="020B0503020204020204" charset="-122"/>
                <a:ea typeface="微软雅黑" panose="020B0503020204020204" charset="-122"/>
                <a:sym typeface="+mn-ea"/>
              </a:rPr>
              <a:t>（</a:t>
            </a:r>
            <a:r>
              <a:rPr noProof="0" dirty="0">
                <a:ln>
                  <a:noFill/>
                </a:ln>
                <a:solidFill>
                  <a:srgbClr val="002060"/>
                </a:solidFill>
                <a:effectLst/>
                <a:highlight>
                  <a:srgbClr val="FFFFFF"/>
                </a:highlight>
                <a:uLnTx/>
                <a:uFillTx/>
                <a:latin typeface="微软雅黑" panose="020B0503020204020204" charset="-122"/>
                <a:ea typeface="微软雅黑" panose="020B0503020204020204" charset="-122"/>
                <a:sym typeface="+mn-ea"/>
              </a:rPr>
              <a:t>1930</a:t>
            </a:r>
            <a:r>
              <a:rPr lang="en-US" noProof="0" dirty="0">
                <a:ln>
                  <a:noFill/>
                </a:ln>
                <a:solidFill>
                  <a:srgbClr val="002060"/>
                </a:solidFill>
                <a:effectLst/>
                <a:highlight>
                  <a:srgbClr val="FFFFFF"/>
                </a:highlight>
                <a:uLnTx/>
                <a:uFillTx/>
                <a:latin typeface="微软雅黑" panose="020B0503020204020204" charset="-122"/>
                <a:ea typeface="微软雅黑" panose="020B0503020204020204" charset="-122"/>
                <a:sym typeface="+mn-ea"/>
              </a:rPr>
              <a:t>-</a:t>
            </a:r>
            <a:r>
              <a:rPr noProof="0" dirty="0">
                <a:ln>
                  <a:noFill/>
                </a:ln>
                <a:solidFill>
                  <a:srgbClr val="002060"/>
                </a:solidFill>
                <a:effectLst/>
                <a:highlight>
                  <a:srgbClr val="FFFFFF"/>
                </a:highlight>
                <a:uLnTx/>
                <a:uFillTx/>
                <a:latin typeface="微软雅黑" panose="020B0503020204020204" charset="-122"/>
                <a:ea typeface="微软雅黑" panose="020B0503020204020204" charset="-122"/>
                <a:sym typeface="+mn-ea"/>
              </a:rPr>
              <a:t>1985</a:t>
            </a:r>
            <a:r>
              <a:rPr lang="zh-CN" altLang="en-US" noProof="0" dirty="0">
                <a:ln>
                  <a:noFill/>
                </a:ln>
                <a:solidFill>
                  <a:srgbClr val="002060"/>
                </a:solidFill>
                <a:effectLst/>
                <a:highlight>
                  <a:srgbClr val="FFFFFF"/>
                </a:highlight>
                <a:uLnTx/>
                <a:uFillTx/>
                <a:latin typeface="微软雅黑" panose="020B0503020204020204" charset="-122"/>
                <a:ea typeface="微软雅黑" panose="020B0503020204020204" charset="-122"/>
                <a:sym typeface="+mn-ea"/>
              </a:rPr>
              <a:t>）</a:t>
            </a:r>
            <a:endParaRPr lang="en-US" altLang="zh-CN" i="0" dirty="0">
              <a:solidFill>
                <a:srgbClr val="002060"/>
              </a:solidFill>
              <a:effectLst/>
              <a:highlight>
                <a:srgbClr val="FFFFFF"/>
              </a:highlight>
              <a:latin typeface="微软雅黑" panose="020B0503020204020204" charset="-122"/>
              <a:ea typeface="微软雅黑" panose="020B0503020204020204" charset="-122"/>
            </a:endParaRPr>
          </a:p>
        </p:txBody>
      </p:sp>
      <p:sp>
        <p:nvSpPr>
          <p:cNvPr id="7" name="文本框 6">
            <a:extLst>
              <a:ext uri="{FF2B5EF4-FFF2-40B4-BE49-F238E27FC236}">
                <a16:creationId xmlns:a16="http://schemas.microsoft.com/office/drawing/2014/main" id="{4DF64E41-7E59-46F3-A76A-DD19D66EE1B7}"/>
              </a:ext>
            </a:extLst>
          </p:cNvPr>
          <p:cNvSpPr txBox="1"/>
          <p:nvPr/>
        </p:nvSpPr>
        <p:spPr>
          <a:xfrm>
            <a:off x="4071257" y="3733307"/>
            <a:ext cx="7119257" cy="1890518"/>
          </a:xfrm>
          <a:prstGeom prst="rect">
            <a:avLst/>
          </a:prstGeom>
          <a:noFill/>
        </p:spPr>
        <p:txBody>
          <a:bodyPr wrap="square">
            <a:spAutoFit/>
          </a:bodyPr>
          <a:lstStyle/>
          <a:p>
            <a:pPr defTabSz="913765">
              <a:lnSpc>
                <a:spcPct val="150000"/>
              </a:lnSpc>
              <a:buSzPct val="100000"/>
              <a:defRPr/>
            </a:pPr>
            <a:r>
              <a:rPr lang="zh-CN" altLang="en-US" sz="2000" b="1" dirty="0">
                <a:solidFill>
                  <a:schemeClr val="accent1">
                    <a:lumMod val="50000"/>
                  </a:schemeClr>
                </a:solidFill>
                <a:latin typeface="微软雅黑" panose="020B0503020204020204" charset="-122"/>
                <a:ea typeface="微软雅黑" panose="020B0503020204020204" charset="-122"/>
              </a:rPr>
              <a:t> 傅京孙是国际</a:t>
            </a:r>
            <a:r>
              <a:rPr lang="zh-CN" altLang="en-US" sz="2000" b="1" dirty="0">
                <a:solidFill>
                  <a:srgbClr val="FF0000"/>
                </a:solidFill>
                <a:latin typeface="微软雅黑" panose="020B0503020204020204" charset="-122"/>
                <a:ea typeface="微软雅黑" panose="020B0503020204020204" charset="-122"/>
              </a:rPr>
              <a:t>模式识别</a:t>
            </a:r>
            <a:r>
              <a:rPr lang="zh-CN" altLang="en-US" sz="2000" b="1" dirty="0">
                <a:solidFill>
                  <a:schemeClr val="accent1">
                    <a:lumMod val="50000"/>
                  </a:schemeClr>
                </a:solidFill>
                <a:latin typeface="微软雅黑" panose="020B0503020204020204" charset="-122"/>
                <a:ea typeface="微软雅黑" panose="020B0503020204020204" charset="-122"/>
              </a:rPr>
              <a:t>之父，著名</a:t>
            </a:r>
            <a:r>
              <a:rPr lang="zh-CN" altLang="en-US" sz="2000" b="1" dirty="0">
                <a:solidFill>
                  <a:srgbClr val="FF0000"/>
                </a:solidFill>
                <a:latin typeface="微软雅黑" panose="020B0503020204020204" charset="-122"/>
                <a:ea typeface="微软雅黑" panose="020B0503020204020204" charset="-122"/>
              </a:rPr>
              <a:t>人工智能和机器视觉</a:t>
            </a:r>
            <a:r>
              <a:rPr lang="zh-CN" altLang="en-US" sz="2000" b="1" dirty="0">
                <a:solidFill>
                  <a:schemeClr val="accent1">
                    <a:lumMod val="50000"/>
                  </a:schemeClr>
                </a:solidFill>
                <a:latin typeface="微软雅黑" panose="020B0503020204020204" charset="-122"/>
                <a:ea typeface="微软雅黑" panose="020B0503020204020204" charset="-122"/>
              </a:rPr>
              <a:t>专家，</a:t>
            </a:r>
            <a:r>
              <a:rPr lang="zh-CN" altLang="en-US" sz="2000" dirty="0">
                <a:solidFill>
                  <a:schemeClr val="accent1">
                    <a:lumMod val="50000"/>
                  </a:schemeClr>
                </a:solidFill>
                <a:latin typeface="微软雅黑" panose="020B0503020204020204" charset="-122"/>
                <a:ea typeface="微软雅黑" panose="020B0503020204020204" charset="-122"/>
              </a:rPr>
              <a:t> 美国工程科学院院士，国际模式识别学会</a:t>
            </a:r>
            <a:r>
              <a:rPr lang="en-US" altLang="zh-CN" sz="2000" dirty="0">
                <a:solidFill>
                  <a:schemeClr val="accent1">
                    <a:lumMod val="50000"/>
                  </a:schemeClr>
                </a:solidFill>
                <a:latin typeface="微软雅黑" panose="020B0503020204020204" charset="-122"/>
                <a:ea typeface="微软雅黑" panose="020B0503020204020204" charset="-122"/>
              </a:rPr>
              <a:t>(</a:t>
            </a:r>
            <a:r>
              <a:rPr lang="en-US" altLang="zh-CN" sz="2000" dirty="0" err="1">
                <a:solidFill>
                  <a:schemeClr val="accent1">
                    <a:lumMod val="50000"/>
                  </a:schemeClr>
                </a:solidFill>
                <a:latin typeface="微软雅黑" panose="020B0503020204020204" charset="-122"/>
                <a:ea typeface="微软雅黑" panose="020B0503020204020204" charset="-122"/>
              </a:rPr>
              <a:t>IAPR</a:t>
            </a:r>
            <a:r>
              <a:rPr lang="en-US" altLang="zh-CN" sz="2000" dirty="0">
                <a:solidFill>
                  <a:schemeClr val="accent1">
                    <a:lumMod val="50000"/>
                  </a:schemeClr>
                </a:solidFill>
                <a:latin typeface="微软雅黑" panose="020B0503020204020204" charset="-122"/>
                <a:ea typeface="微软雅黑" panose="020B0503020204020204" charset="-122"/>
              </a:rPr>
              <a:t>)</a:t>
            </a:r>
            <a:r>
              <a:rPr lang="zh-CN" altLang="en-US" sz="2000" dirty="0">
                <a:solidFill>
                  <a:schemeClr val="accent1">
                    <a:lumMod val="50000"/>
                  </a:schemeClr>
                </a:solidFill>
                <a:latin typeface="微软雅黑" panose="020B0503020204020204" charset="-122"/>
                <a:ea typeface="微软雅黑" panose="020B0503020204020204" charset="-122"/>
              </a:rPr>
              <a:t>第一任主席，美国 </a:t>
            </a:r>
            <a:r>
              <a:rPr lang="en-US" altLang="zh-CN" sz="2000" dirty="0">
                <a:solidFill>
                  <a:schemeClr val="accent1">
                    <a:lumMod val="50000"/>
                  </a:schemeClr>
                </a:solidFill>
                <a:latin typeface="微软雅黑" panose="020B0503020204020204" charset="-122"/>
                <a:ea typeface="微软雅黑" panose="020B0503020204020204" charset="-122"/>
              </a:rPr>
              <a:t>IEEE</a:t>
            </a:r>
            <a:r>
              <a:rPr lang="zh-CN" altLang="en-US" sz="2000" dirty="0">
                <a:solidFill>
                  <a:schemeClr val="accent1">
                    <a:lumMod val="50000"/>
                  </a:schemeClr>
                </a:solidFill>
                <a:latin typeface="微软雅黑" panose="020B0503020204020204" charset="-122"/>
                <a:ea typeface="微软雅黑" panose="020B0503020204020204" charset="-122"/>
              </a:rPr>
              <a:t>计算机学会机器智能与模式识别委员会的第一任主席，</a:t>
            </a:r>
            <a:r>
              <a:rPr lang="en-US" altLang="zh-CN" sz="2000" dirty="0">
                <a:solidFill>
                  <a:schemeClr val="accent1">
                    <a:lumMod val="50000"/>
                  </a:schemeClr>
                </a:solidFill>
                <a:latin typeface="微软雅黑" panose="020B0503020204020204" charset="-122"/>
                <a:ea typeface="微软雅黑" panose="020B0503020204020204" charset="-122"/>
              </a:rPr>
              <a:t>IEEE</a:t>
            </a:r>
            <a:r>
              <a:rPr lang="zh-CN" altLang="en-US" sz="2000" dirty="0">
                <a:solidFill>
                  <a:schemeClr val="accent1">
                    <a:lumMod val="50000"/>
                  </a:schemeClr>
                </a:solidFill>
                <a:latin typeface="微软雅黑" panose="020B0503020204020204" charset="-122"/>
                <a:ea typeface="微软雅黑" panose="020B0503020204020204" charset="-122"/>
              </a:rPr>
              <a:t> </a:t>
            </a:r>
            <a:r>
              <a:rPr lang="en-US" altLang="zh-CN" sz="2000" dirty="0" err="1">
                <a:solidFill>
                  <a:schemeClr val="accent1">
                    <a:lumMod val="50000"/>
                  </a:schemeClr>
                </a:solidFill>
                <a:latin typeface="微软雅黑" panose="020B0503020204020204" charset="-122"/>
                <a:ea typeface="微软雅黑" panose="020B0503020204020204" charset="-122"/>
              </a:rPr>
              <a:t>TPAMI</a:t>
            </a:r>
            <a:r>
              <a:rPr lang="en-US" altLang="zh-CN" sz="2000" dirty="0">
                <a:solidFill>
                  <a:schemeClr val="accent1">
                    <a:lumMod val="50000"/>
                  </a:schemeClr>
                </a:solidFill>
                <a:latin typeface="微软雅黑" panose="020B0503020204020204" charset="-122"/>
                <a:ea typeface="微软雅黑" panose="020B0503020204020204" charset="-122"/>
              </a:rPr>
              <a:t> </a:t>
            </a:r>
            <a:r>
              <a:rPr lang="zh-CN" altLang="en-US" sz="2000" dirty="0">
                <a:solidFill>
                  <a:schemeClr val="accent1">
                    <a:lumMod val="50000"/>
                  </a:schemeClr>
                </a:solidFill>
                <a:latin typeface="微软雅黑" panose="020B0503020204020204" charset="-122"/>
                <a:ea typeface="微软雅黑" panose="020B0503020204020204" charset="-122"/>
              </a:rPr>
              <a:t>的主编</a:t>
            </a:r>
            <a:endParaRPr lang="zh-CN" altLang="en-US" sz="2000" dirty="0"/>
          </a:p>
        </p:txBody>
      </p:sp>
    </p:spTree>
    <p:extLst>
      <p:ext uri="{BB962C8B-B14F-4D97-AF65-F5344CB8AC3E}">
        <p14:creationId xmlns:p14="http://schemas.microsoft.com/office/powerpoint/2010/main" val="19090389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latin typeface="Times New Roman" panose="02020603050405020304" pitchFamily="18" charset="0"/>
                  <a:ea typeface="黑体" panose="02010609060101010101" pitchFamily="49" charset="-122"/>
                </a:endParaRPr>
              </a:p>
              <a:p>
                <a:pPr marL="0" indent="0" algn="just">
                  <a:lnSpc>
                    <a:spcPct val="100000"/>
                  </a:lnSpc>
                  <a:spcBef>
                    <a:spcPts val="1200"/>
                  </a:spcBef>
                  <a:buNone/>
                </a:pPr>
                <a:r>
                  <a:rPr lang="zh-CN" altLang="zh-CN" sz="2400" b="1" kern="100" dirty="0">
                    <a:effectLst/>
                  </a:rPr>
                  <a:t>带入</a:t>
                </a:r>
                <a:r>
                  <a:rPr lang="en-US" altLang="zh-CN" sz="2400" b="1" kern="100" dirty="0">
                    <a:effectLst/>
                  </a:rPr>
                  <a:t>(5.2)</a:t>
                </a:r>
                <a:r>
                  <a:rPr lang="zh-CN" altLang="zh-CN" sz="2400" b="1" kern="100" dirty="0">
                    <a:effectLst/>
                  </a:rPr>
                  <a:t>式可得：</a:t>
                </a:r>
              </a:p>
              <a:p>
                <a:pPr marL="0" indent="0" algn="just">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𝑱</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𝑬</m:t>
                          </m:r>
                        </m:e>
                        <m:sub>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sub>
                      </m:sSub>
                      <m:r>
                        <a:rPr lang="en-US" altLang="zh-CN" sz="2400" b="1" i="1" kern="100" smtClean="0">
                          <a:effectLst/>
                          <a:latin typeface="Cambria Math" panose="02040503050406030204" pitchFamily="18" charset="0"/>
                        </a:rPr>
                        <m:t>[</m:t>
                      </m:r>
                      <m:nary>
                        <m:naryPr>
                          <m:chr m:val="∑"/>
                          <m:limLoc m:val="undOvr"/>
                          <m:grow m:val="on"/>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𝒕</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𝟎</m:t>
                          </m:r>
                        </m:sub>
                        <m:sup>
                          <m:r>
                            <a:rPr lang="en-US" altLang="zh-CN" sz="2400" b="1" i="1" kern="100" smtClean="0">
                              <a:effectLst/>
                              <a:latin typeface="Cambria Math" panose="02040503050406030204" pitchFamily="18" charset="0"/>
                            </a:rPr>
                            <m:t>𝑻</m:t>
                          </m:r>
                        </m:sup>
                        <m:e>
                          <m:r>
                            <a:rPr lang="en-US" altLang="zh-CN" sz="2400" b="1" i="1" kern="100" smtClean="0">
                              <a:effectLst/>
                              <a:latin typeface="Cambria Math" panose="02040503050406030204" pitchFamily="18" charset="0"/>
                            </a:rPr>
                            <m:t> </m:t>
                          </m:r>
                        </m:e>
                      </m:nary>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𝐥𝐨𝐠</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nary>
                        <m:naryPr>
                          <m:chr m:val="∑"/>
                          <m:limLoc m:val="undOvr"/>
                          <m:grow m:val="on"/>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𝒕</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𝟎</m:t>
                          </m:r>
                        </m:sub>
                        <m:sup>
                          <m:r>
                            <a:rPr lang="en-US" altLang="zh-CN" sz="2400" b="1" i="1" kern="100" smtClean="0">
                              <a:effectLst/>
                              <a:latin typeface="Cambria Math" panose="02040503050406030204" pitchFamily="18" charset="0"/>
                            </a:rPr>
                            <m:t>𝑻</m:t>
                          </m:r>
                        </m:sup>
                        <m:e>
                          <m:r>
                            <a:rPr lang="en-US" altLang="zh-CN" sz="2400" b="1" i="1" kern="100" smtClean="0">
                              <a:effectLst/>
                              <a:latin typeface="Cambria Math" panose="02040503050406030204" pitchFamily="18" charset="0"/>
                            </a:rPr>
                            <m:t> </m:t>
                          </m:r>
                        </m:e>
                      </m:nary>
                      <m:r>
                        <a:rPr lang="en-US" altLang="zh-CN" sz="2400" b="1" i="1" kern="100" smtClean="0">
                          <a:effectLst/>
                          <a:latin typeface="Cambria Math" panose="02040503050406030204" pitchFamily="18" charset="0"/>
                        </a:rPr>
                        <m:t>𝒓</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oMath>
                  </m:oMathPara>
                </a14:m>
                <a:endParaRPr lang="zh-CN" altLang="zh-CN" sz="2400" b="1" kern="100" dirty="0">
                  <a:effectLst/>
                </a:endParaRPr>
              </a:p>
              <a:p>
                <a:pPr marL="0" indent="0" algn="just">
                  <a:lnSpc>
                    <a:spcPct val="100000"/>
                  </a:lnSpc>
                  <a:spcBef>
                    <a:spcPts val="0"/>
                  </a:spcBef>
                  <a:buNone/>
                </a:pPr>
                <a:r>
                  <a:rPr lang="zh-CN" altLang="zh-CN" sz="2400" b="1" kern="100" dirty="0">
                    <a:effectLst/>
                  </a:rPr>
                  <a:t>采用蒙特卡洛方法近似积分可得：</a:t>
                </a:r>
              </a:p>
              <a:p>
                <a:pPr marL="0" indent="0" algn="just">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𝑱</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f>
                        <m:fPr>
                          <m:ctrlPr>
                            <a:rPr lang="zh-CN" altLang="zh-CN" sz="2400" b="1" i="1" kern="100">
                              <a:effectLst/>
                              <a:latin typeface="Cambria Math" panose="02040503050406030204" pitchFamily="18" charset="0"/>
                            </a:rPr>
                          </m:ctrlPr>
                        </m:fPr>
                        <m:num>
                          <m:r>
                            <a:rPr lang="en-US" altLang="zh-CN" sz="2400" b="1" i="1" kern="100" smtClean="0">
                              <a:effectLst/>
                              <a:latin typeface="Cambria Math" panose="02040503050406030204" pitchFamily="18" charset="0"/>
                            </a:rPr>
                            <m:t>𝟏</m:t>
                          </m:r>
                        </m:num>
                        <m:den>
                          <m:r>
                            <a:rPr lang="en-US" altLang="zh-CN" sz="2400" b="1" i="1" kern="100" smtClean="0">
                              <a:effectLst/>
                              <a:latin typeface="Cambria Math" panose="02040503050406030204" pitchFamily="18" charset="0"/>
                            </a:rPr>
                            <m:t>𝑵</m:t>
                          </m:r>
                        </m:den>
                      </m:f>
                      <m:nary>
                        <m:naryPr>
                          <m:chr m:val="∑"/>
                          <m:limLoc m:val="undOvr"/>
                          <m:grow m:val="on"/>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𝟏</m:t>
                          </m:r>
                        </m:sub>
                        <m:sup>
                          <m:r>
                            <a:rPr lang="en-US" altLang="zh-CN" sz="2400" b="1" i="1" kern="100" smtClean="0">
                              <a:effectLst/>
                              <a:latin typeface="Cambria Math" panose="02040503050406030204" pitchFamily="18" charset="0"/>
                            </a:rPr>
                            <m:t>𝑵</m:t>
                          </m:r>
                        </m:sup>
                        <m:e>
                          <m:r>
                            <a:rPr lang="en-US" altLang="zh-CN" sz="2400" b="1" i="1" kern="100" smtClean="0">
                              <a:effectLst/>
                              <a:latin typeface="Cambria Math" panose="02040503050406030204" pitchFamily="18" charset="0"/>
                            </a:rPr>
                            <m:t> </m:t>
                          </m:r>
                        </m:e>
                      </m:nary>
                      <m:d>
                        <m:dPr>
                          <m:begChr m:val="["/>
                          <m:endChr m:val="]"/>
                          <m:ctrlPr>
                            <a:rPr lang="zh-CN" altLang="zh-CN" sz="2400" b="1" i="1" kern="100">
                              <a:effectLst/>
                              <a:latin typeface="Cambria Math" panose="02040503050406030204" pitchFamily="18" charset="0"/>
                            </a:rPr>
                          </m:ctrlPr>
                        </m:dPr>
                        <m:e>
                          <m:nary>
                            <m:naryPr>
                              <m:chr m:val="∑"/>
                              <m:limLoc m:val="undOvr"/>
                              <m:grow m:val="on"/>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𝒕</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𝟎</m:t>
                              </m:r>
                            </m:sub>
                            <m:sup>
                              <m:r>
                                <a:rPr lang="en-US" altLang="zh-CN" sz="2400" b="1" i="1" kern="100" smtClean="0">
                                  <a:effectLst/>
                                  <a:latin typeface="Cambria Math" panose="02040503050406030204" pitchFamily="18" charset="0"/>
                                </a:rPr>
                                <m:t>𝑻</m:t>
                              </m:r>
                            </m:sup>
                            <m:e>
                              <m:r>
                                <a:rPr lang="en-US" altLang="zh-CN" sz="2400" b="1" i="1" kern="100" smtClean="0">
                                  <a:effectLst/>
                                  <a:latin typeface="Cambria Math" panose="02040503050406030204" pitchFamily="18" charset="0"/>
                                </a:rPr>
                                <m:t> </m:t>
                              </m:r>
                            </m:e>
                          </m:nary>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func>
                            <m:funcPr>
                              <m:ctrlPr>
                                <a:rPr lang="zh-CN" altLang="zh-CN" sz="2400" b="1" i="1" kern="100">
                                  <a:effectLst/>
                                  <a:latin typeface="Cambria Math" panose="02040503050406030204" pitchFamily="18" charset="0"/>
                                </a:rPr>
                              </m:ctrlPr>
                            </m:funcPr>
                            <m:fName>
                              <m:r>
                                <a:rPr lang="en-US" altLang="zh-CN" sz="2400" b="1" i="1" kern="100" smtClean="0">
                                  <a:effectLst/>
                                  <a:latin typeface="Cambria Math" panose="02040503050406030204" pitchFamily="18" charset="0"/>
                                </a:rPr>
                                <m:t>𝐥𝐨𝐠</m:t>
                              </m:r>
                            </m:fName>
                            <m:e>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𝒕</m:t>
                                      </m:r>
                                    </m:sub>
                                  </m:sSub>
                                </m:e>
                                <m:e>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𝒕</m:t>
                                      </m:r>
                                    </m:sub>
                                  </m:sSub>
                                </m:e>
                              </m:d>
                            </m:e>
                          </m:func>
                          <m:d>
                            <m:dPr>
                              <m:ctrlPr>
                                <a:rPr lang="zh-CN" altLang="zh-CN" sz="2400" b="1" i="1" kern="100">
                                  <a:effectLst/>
                                  <a:latin typeface="Cambria Math" panose="02040503050406030204" pitchFamily="18" charset="0"/>
                                </a:rPr>
                              </m:ctrlPr>
                            </m:dPr>
                            <m:e>
                              <m:nary>
                                <m:naryPr>
                                  <m:chr m:val="∑"/>
                                  <m:limLoc m:val="undOvr"/>
                                  <m:grow m:val="on"/>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𝒕</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𝟎</m:t>
                                  </m:r>
                                </m:sub>
                                <m:sup>
                                  <m:r>
                                    <a:rPr lang="en-US" altLang="zh-CN" sz="2400" b="1" i="1" kern="100" smtClean="0">
                                      <a:effectLst/>
                                      <a:latin typeface="Cambria Math" panose="02040503050406030204" pitchFamily="18" charset="0"/>
                                    </a:rPr>
                                    <m:t>𝑻</m:t>
                                  </m:r>
                                </m:sup>
                                <m:e>
                                  <m:r>
                                    <a:rPr lang="en-US" altLang="zh-CN" sz="2400" b="1" i="1" kern="100" smtClean="0">
                                      <a:effectLst/>
                                      <a:latin typeface="Cambria Math" panose="02040503050406030204" pitchFamily="18" charset="0"/>
                                    </a:rPr>
                                    <m:t> </m:t>
                                  </m:r>
                                </m:e>
                              </m:nary>
                              <m:r>
                                <a:rPr lang="en-US" altLang="zh-CN" sz="2400" b="1" i="1" kern="100" smtClean="0">
                                  <a:effectLst/>
                                  <a:latin typeface="Cambria Math" panose="02040503050406030204" pitchFamily="18" charset="0"/>
                                </a:rPr>
                                <m:t>𝒓</m:t>
                              </m:r>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𝒕</m:t>
                                      </m:r>
                                    </m:sub>
                                  </m:sSub>
                                </m:e>
                              </m:d>
                            </m:e>
                          </m:d>
                        </m:e>
                      </m:d>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𝟓</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𝟑</m:t>
                      </m:r>
                      <m:r>
                        <a:rPr lang="en-US" altLang="zh-CN" sz="2400" b="1" i="1" kern="100" smtClean="0">
                          <a:effectLst/>
                          <a:latin typeface="Cambria Math" panose="02040503050406030204" pitchFamily="18" charset="0"/>
                        </a:rPr>
                        <m:t>)</m:t>
                      </m:r>
                    </m:oMath>
                  </m:oMathPara>
                </a14:m>
                <a:endParaRPr lang="zh-CN" altLang="zh-CN" sz="2400" b="1" kern="100" dirty="0">
                  <a:effectLst/>
                </a:endParaRPr>
              </a:p>
              <a:p>
                <a:pPr marL="0" indent="0">
                  <a:buNone/>
                </a:pPr>
                <a:endParaRPr lang="zh-CN" altLang="zh-CN" sz="2400" b="1" kern="100" dirty="0">
                  <a:effectLst/>
                </a:endParaRPr>
              </a:p>
              <a:p>
                <a:pPr indent="0">
                  <a:buNone/>
                </a:pP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369169" y="1467531"/>
                <a:ext cx="11705456" cy="5586412"/>
              </a:xfrm>
              <a:blipFill>
                <a:blip r:embed="rId3"/>
                <a:stretch>
                  <a:fillRect l="-1094"/>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9412609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latin typeface="Times New Roman" panose="02020603050405020304" pitchFamily="18" charset="0"/>
                  <a:ea typeface="黑体" panose="02010609060101010101" pitchFamily="49" charset="-122"/>
                </a:endParaRPr>
              </a:p>
              <a:p>
                <a:pPr marL="342900" lvl="0" indent="-342900" algn="l">
                  <a:lnSpc>
                    <a:spcPct val="120000"/>
                  </a:lnSpc>
                  <a:spcBef>
                    <a:spcPts val="600"/>
                  </a:spcBef>
                  <a:buFont typeface="Wingdings" panose="05000000000000000000" pitchFamily="2" charset="2"/>
                  <a:buChar char=""/>
                </a:pPr>
                <a:r>
                  <a:rPr lang="zh-CN" altLang="zh-CN" sz="2400" b="1" kern="100" dirty="0">
                    <a:effectLst/>
                    <a:cs typeface="Wingdings" panose="05000000000000000000" pitchFamily="2" charset="2"/>
                  </a:rPr>
                  <a:t>策略梯度（</a:t>
                </a:r>
                <a:r>
                  <a:rPr lang="en-US" altLang="zh-CN" sz="2400" b="1" kern="100" dirty="0">
                    <a:effectLst/>
                    <a:cs typeface="Wingdings" panose="05000000000000000000" pitchFamily="2" charset="2"/>
                  </a:rPr>
                  <a:t>policy gradient</a:t>
                </a:r>
                <a:r>
                  <a:rPr lang="zh-CN" altLang="zh-CN" sz="2400" b="1" kern="100" dirty="0">
                    <a:effectLst/>
                    <a:cs typeface="Wingdings" panose="05000000000000000000" pitchFamily="2" charset="2"/>
                  </a:rPr>
                  <a:t>）方法如下：</a:t>
                </a:r>
              </a:p>
              <a:p>
                <a:pPr marL="342900" lvl="0" indent="-342900" algn="l">
                  <a:lnSpc>
                    <a:spcPct val="120000"/>
                  </a:lnSpc>
                  <a:spcBef>
                    <a:spcPts val="600"/>
                  </a:spcBef>
                  <a:buFont typeface="+mj-lt"/>
                  <a:buAutoNum type="arabicPeriod"/>
                </a:pPr>
                <a:r>
                  <a:rPr lang="zh-CN" altLang="zh-CN" sz="2400" b="1" kern="100" dirty="0">
                    <a:effectLst/>
                  </a:rPr>
                  <a:t>计算</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𝑱</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oMath>
                </a14:m>
                <a:r>
                  <a:rPr lang="zh-CN" altLang="zh-CN" sz="2400" b="1" kern="100" dirty="0">
                    <a:effectLst/>
                  </a:rPr>
                  <a:t>；</a:t>
                </a:r>
              </a:p>
              <a:p>
                <a:pPr marL="342900" lvl="0" indent="-342900" algn="l">
                  <a:lnSpc>
                    <a:spcPct val="120000"/>
                  </a:lnSpc>
                  <a:spcBef>
                    <a:spcPts val="600"/>
                  </a:spcBef>
                  <a:buFont typeface="+mj-lt"/>
                  <a:buAutoNum type="arabicPeriod"/>
                </a:pPr>
                <a14:m>
                  <m:oMath xmlns:m="http://schemas.openxmlformats.org/officeDocument/2006/math">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𝜶</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𝑱</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oMath>
                </a14:m>
                <a:endParaRPr lang="zh-CN" altLang="zh-CN" sz="2400" b="1" kern="100" dirty="0">
                  <a:effectLst/>
                </a:endParaRPr>
              </a:p>
              <a:p>
                <a:pPr>
                  <a:lnSpc>
                    <a:spcPct val="120000"/>
                  </a:lnSpc>
                  <a:spcBef>
                    <a:spcPts val="600"/>
                  </a:spcBef>
                </a:pPr>
                <a:r>
                  <a:rPr lang="zh-CN" altLang="zh-CN" sz="2400" b="1" kern="100" dirty="0">
                    <a:effectLst/>
                  </a:rPr>
                  <a:t>这一步包含两个主要步骤，一是</a:t>
                </a:r>
                <a:r>
                  <a:rPr lang="zh-CN" altLang="zh-CN" sz="2400" b="1" kern="100" dirty="0">
                    <a:solidFill>
                      <a:srgbClr val="FF0000"/>
                    </a:solidFill>
                    <a:effectLst/>
                  </a:rPr>
                  <a:t>利用当前的参数计算相关梯度值</a:t>
                </a:r>
                <a:r>
                  <a:rPr lang="zh-CN" altLang="zh-CN" sz="2400" b="1" kern="100" dirty="0">
                    <a:effectLst/>
                  </a:rPr>
                  <a:t>，二是</a:t>
                </a:r>
                <a:r>
                  <a:rPr lang="zh-CN" altLang="zh-CN" sz="2400" b="1" kern="100" dirty="0">
                    <a:solidFill>
                      <a:srgbClr val="FF0000"/>
                    </a:solidFill>
                    <a:effectLst/>
                  </a:rPr>
                  <a:t>利用当前的策略参数采样轨迹并计算相应的回报值</a:t>
                </a:r>
                <a:r>
                  <a:rPr lang="zh-CN"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func>
                      <m:funcPr>
                        <m:ctrlPr>
                          <a:rPr lang="zh-CN" altLang="zh-CN" sz="2400" b="1" i="1" kern="100">
                            <a:effectLst/>
                            <a:latin typeface="Cambria Math" panose="02040503050406030204" pitchFamily="18" charset="0"/>
                          </a:rPr>
                        </m:ctrlPr>
                      </m:funcPr>
                      <m:fName>
                        <m:r>
                          <a:rPr lang="en-US" altLang="zh-CN" sz="2400" b="1" i="1" kern="100" smtClean="0">
                            <a:effectLst/>
                            <a:latin typeface="Cambria Math" panose="02040503050406030204" pitchFamily="18" charset="0"/>
                          </a:rPr>
                          <m:t>𝐥𝐨𝐠</m:t>
                        </m:r>
                      </m:fName>
                      <m:e>
                        <m:r>
                          <a:rPr lang="en-US" altLang="zh-CN" sz="2400" b="1" i="1" kern="100" smtClean="0">
                            <a:effectLst/>
                            <a:latin typeface="Cambria Math" panose="02040503050406030204" pitchFamily="18" charset="0"/>
                          </a:rPr>
                          <m:t>𝝅</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e>
                    </m:func>
                  </m:oMath>
                </a14:m>
                <a:r>
                  <a:rPr lang="zh-CN" altLang="zh-CN" sz="2400" b="1" kern="100" dirty="0">
                    <a:effectLst/>
                  </a:rPr>
                  <a:t>是有关</a:t>
                </a:r>
                <a14:m>
                  <m:oMath xmlns:m="http://schemas.openxmlformats.org/officeDocument/2006/math">
                    <m:r>
                      <a:rPr lang="en-US" altLang="zh-CN" sz="2400" b="1" i="1" kern="100" smtClean="0">
                        <a:effectLst/>
                        <a:latin typeface="Cambria Math" panose="02040503050406030204" pitchFamily="18" charset="0"/>
                      </a:rPr>
                      <m:t>𝜽</m:t>
                    </m:r>
                  </m:oMath>
                </a14:m>
                <a:r>
                  <a:rPr lang="zh-CN"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𝒕</m:t>
                        </m:r>
                      </m:sub>
                    </m:sSub>
                  </m:oMath>
                </a14:m>
                <a:r>
                  <a:rPr lang="zh-CN"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𝒕</m:t>
                        </m:r>
                      </m:sub>
                    </m:sSub>
                  </m:oMath>
                </a14:m>
                <a:r>
                  <a:rPr lang="zh-CN" altLang="zh-CN" sz="2400" b="1" kern="100" dirty="0">
                    <a:effectLst/>
                  </a:rPr>
                  <a:t>的函数，当策略网络设计为输入是状态，输出是动作概率分布时，分布中对应于动作</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𝒕</m:t>
                        </m:r>
                      </m:sub>
                    </m:sSub>
                  </m:oMath>
                </a14:m>
                <a:r>
                  <a:rPr lang="zh-CN" altLang="zh-CN" sz="2400" b="1" kern="100" dirty="0">
                    <a:effectLst/>
                  </a:rPr>
                  <a:t>的那个分量是关于</a:t>
                </a:r>
                <a14:m>
                  <m:oMath xmlns:m="http://schemas.openxmlformats.org/officeDocument/2006/math">
                    <m:r>
                      <a:rPr lang="en-US" altLang="zh-CN" sz="2400" b="1" i="1" kern="100" smtClean="0">
                        <a:effectLst/>
                        <a:latin typeface="Cambria Math" panose="02040503050406030204" pitchFamily="18" charset="0"/>
                      </a:rPr>
                      <m:t>𝜽</m:t>
                    </m:r>
                  </m:oMath>
                </a14:m>
                <a:r>
                  <a:rPr lang="zh-CN" altLang="zh-CN" sz="2400" b="1" kern="100" dirty="0">
                    <a:effectLst/>
                  </a:rPr>
                  <a:t>、</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𝒕</m:t>
                        </m:r>
                      </m:sub>
                    </m:sSub>
                  </m:oMath>
                </a14:m>
                <a:r>
                  <a:rPr lang="zh-CN" altLang="zh-CN" sz="2400" b="1" kern="100" dirty="0">
                    <a:effectLst/>
                  </a:rPr>
                  <a:t>的函数，对其</a:t>
                </a:r>
                <a:r>
                  <a:rPr lang="en-US" altLang="zh-CN" sz="2400" b="1" kern="100" dirty="0">
                    <a:effectLst/>
                  </a:rPr>
                  <a:t>log</a:t>
                </a:r>
                <a:r>
                  <a:rPr lang="zh-CN" altLang="zh-CN" sz="2400" b="1" kern="100" dirty="0">
                    <a:effectLst/>
                  </a:rPr>
                  <a:t>求关于</a:t>
                </a:r>
                <a14:m>
                  <m:oMath xmlns:m="http://schemas.openxmlformats.org/officeDocument/2006/math">
                    <m:r>
                      <a:rPr lang="en-US" altLang="zh-CN" sz="2400" b="1" i="1" kern="100" smtClean="0">
                        <a:effectLst/>
                        <a:latin typeface="Cambria Math" panose="02040503050406030204" pitchFamily="18" charset="0"/>
                      </a:rPr>
                      <m:t>𝜽</m:t>
                    </m:r>
                  </m:oMath>
                </a14:m>
                <a:r>
                  <a:rPr lang="zh-CN" altLang="zh-CN" sz="2400" b="1" kern="100" dirty="0">
                    <a:effectLst/>
                  </a:rPr>
                  <a:t>的微分即得到</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func>
                      <m:funcPr>
                        <m:ctrlPr>
                          <a:rPr lang="zh-CN" altLang="zh-CN" sz="2400" b="1" i="1" kern="100">
                            <a:effectLst/>
                            <a:latin typeface="Cambria Math" panose="02040503050406030204" pitchFamily="18" charset="0"/>
                          </a:rPr>
                        </m:ctrlPr>
                      </m:funcPr>
                      <m:fName>
                        <m:r>
                          <a:rPr lang="en-US" altLang="zh-CN" sz="2400" b="1" i="1" kern="100" smtClean="0">
                            <a:effectLst/>
                            <a:latin typeface="Cambria Math" panose="02040503050406030204" pitchFamily="18" charset="0"/>
                          </a:rPr>
                          <m:t>𝐥𝐨𝐠</m:t>
                        </m:r>
                      </m:fName>
                      <m:e>
                        <m:r>
                          <a:rPr lang="en-US" altLang="zh-CN" sz="2400" b="1" i="1" kern="100" smtClean="0">
                            <a:effectLst/>
                            <a:latin typeface="Cambria Math" panose="02040503050406030204" pitchFamily="18" charset="0"/>
                          </a:rPr>
                          <m:t>𝝅</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e>
                    </m:func>
                  </m:oMath>
                </a14:m>
                <a:r>
                  <a:rPr lang="zh-CN" altLang="zh-CN" sz="2400" b="1" kern="100" dirty="0">
                    <a:effectLst/>
                  </a:rPr>
                  <a:t>，进而利用当前的参数值和状态值可计算出梯度值</a:t>
                </a:r>
                <a:r>
                  <a:rPr lang="en-US" altLang="zh-CN" sz="2400" b="1" kern="100" dirty="0">
                    <a:effectLst/>
                  </a:rPr>
                  <a:t>.</a:t>
                </a:r>
                <a:endParaRPr lang="zh-CN" altLang="zh-CN" sz="2400" b="1" kern="100" dirty="0">
                  <a:effectLst/>
                </a:endParaRPr>
              </a:p>
              <a:p>
                <a:pPr marL="0" indent="0">
                  <a:buNone/>
                </a:pPr>
                <a:endParaRPr lang="zh-CN" altLang="zh-CN" sz="2400" b="1" kern="100" dirty="0">
                  <a:effectLst/>
                </a:endParaRPr>
              </a:p>
              <a:p>
                <a:pPr indent="0">
                  <a:buNone/>
                </a:pP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369169" y="1467531"/>
                <a:ext cx="11705456" cy="5586412"/>
              </a:xfrm>
              <a:blipFill>
                <a:blip r:embed="rId3"/>
                <a:stretch>
                  <a:fillRect l="-1094" r="-677"/>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585591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latin typeface="Times New Roman" panose="02020603050405020304" pitchFamily="18" charset="0"/>
                  <a:ea typeface="黑体" panose="02010609060101010101" pitchFamily="49" charset="-122"/>
                </a:endParaRPr>
              </a:p>
              <a:p>
                <a:pPr marL="342900" lvl="0" indent="-342900" algn="l">
                  <a:lnSpc>
                    <a:spcPct val="100000"/>
                  </a:lnSpc>
                  <a:spcBef>
                    <a:spcPts val="600"/>
                  </a:spcBef>
                  <a:buFont typeface="Wingdings" panose="05000000000000000000" pitchFamily="2" charset="2"/>
                  <a:buChar char=""/>
                </a:pPr>
                <a:r>
                  <a:rPr lang="zh-CN" altLang="zh-CN" sz="2400" b="1" kern="100" dirty="0">
                    <a:effectLst/>
                  </a:rPr>
                  <a:t>从最大似然机器学习的角度分析策略梯度</a:t>
                </a:r>
              </a:p>
              <a:p>
                <a:pPr marL="266700" indent="0" algn="l">
                  <a:lnSpc>
                    <a:spcPct val="120000"/>
                  </a:lnSpc>
                  <a:spcBef>
                    <a:spcPts val="600"/>
                  </a:spcBef>
                  <a:buNone/>
                </a:pPr>
                <a:r>
                  <a:rPr lang="zh-CN" altLang="zh-CN" sz="2400" b="1" kern="100" dirty="0">
                    <a:effectLst/>
                  </a:rPr>
                  <a:t>回归序列：</a:t>
                </a:r>
                <a14:m>
                  <m:oMath xmlns:m="http://schemas.openxmlformats.org/officeDocument/2006/math">
                    <m:r>
                      <a:rPr lang="en-US" altLang="zh-CN" sz="2400" b="1" i="1" kern="100" smtClean="0">
                        <a:effectLst/>
                        <a:latin typeface="Cambria Math" panose="02040503050406030204" pitchFamily="18" charset="0"/>
                      </a:rPr>
                      <m:t>𝝉</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𝟎</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𝟎</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𝟏</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𝟏</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𝑻</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𝑻</m:t>
                        </m:r>
                      </m:sub>
                    </m:sSub>
                    <m:r>
                      <a:rPr lang="en-US" altLang="zh-CN" sz="2400" b="1" i="1" kern="100" smtClean="0">
                        <a:effectLst/>
                        <a:latin typeface="Cambria Math" panose="02040503050406030204" pitchFamily="18" charset="0"/>
                      </a:rPr>
                      <m:t>}</m:t>
                    </m:r>
                  </m:oMath>
                </a14:m>
                <a:endParaRPr lang="zh-CN" altLang="zh-CN" sz="2400" b="1" kern="100" dirty="0">
                  <a:effectLst/>
                </a:endParaRPr>
              </a:p>
              <a:p>
                <a:pPr marL="266700" indent="0" algn="l">
                  <a:lnSpc>
                    <a:spcPct val="120000"/>
                  </a:lnSpc>
                  <a:spcBef>
                    <a:spcPts val="600"/>
                  </a:spcBef>
                  <a:buNone/>
                </a:pPr>
                <a:r>
                  <a:rPr lang="zh-CN" altLang="zh-CN" sz="2400" b="1" kern="100" dirty="0">
                    <a:effectLst/>
                  </a:rPr>
                  <a:t>我们可以将该序列表示为如下形式：</a:t>
                </a:r>
              </a:p>
              <a:p>
                <a:pPr marL="0" indent="0" algn="just">
                  <a:lnSpc>
                    <a:spcPct val="120000"/>
                  </a:lnSpc>
                  <a:spcBef>
                    <a:spcPts val="600"/>
                  </a:spcBef>
                  <a:buNone/>
                </a:pPr>
                <a14:m>
                  <m:oMathPara xmlns:m="http://schemas.openxmlformats.org/officeDocument/2006/math">
                    <m:oMathParaPr>
                      <m:jc m:val="centerGroup"/>
                    </m:oMathParaPr>
                    <m:oMath xmlns:m="http://schemas.openxmlformats.org/officeDocument/2006/math">
                      <m:r>
                        <a:rPr lang="en-US" altLang="zh-CN" sz="2400" b="1" i="1" kern="100" smtClean="0">
                          <a:effectLst/>
                          <a:latin typeface="Cambria Math" panose="02040503050406030204" pitchFamily="18" charset="0"/>
                        </a:rPr>
                        <m:t>{</m:t>
                      </m:r>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𝟎</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𝟎</m:t>
                              </m:r>
                            </m:sub>
                          </m:sSub>
                        </m:e>
                      </m:d>
                      <m:r>
                        <a:rPr lang="en-US" altLang="zh-CN" sz="2400" b="1" i="1" kern="100" smtClean="0">
                          <a:effectLst/>
                          <a:latin typeface="Cambria Math" panose="02040503050406030204" pitchFamily="18" charset="0"/>
                        </a:rPr>
                        <m:t>,</m:t>
                      </m:r>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𝟏</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𝟏</m:t>
                              </m:r>
                            </m:sub>
                          </m:sSub>
                        </m:e>
                      </m:d>
                      <m:r>
                        <a:rPr lang="en-US" altLang="zh-CN" sz="2400" b="1" i="1" kern="100" smtClean="0">
                          <a:effectLst/>
                          <a:latin typeface="Cambria Math" panose="02040503050406030204" pitchFamily="18" charset="0"/>
                        </a:rPr>
                        <m:t>,⋯</m:t>
                      </m:r>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𝑻</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𝑻</m:t>
                              </m:r>
                            </m:sub>
                          </m:sSub>
                        </m:e>
                      </m:d>
                      <m:r>
                        <a:rPr lang="en-US" altLang="zh-CN" sz="2400" b="1" i="1" kern="100" smtClean="0">
                          <a:effectLst/>
                          <a:latin typeface="Cambria Math" panose="02040503050406030204" pitchFamily="18" charset="0"/>
                        </a:rPr>
                        <m:t>}</m:t>
                      </m:r>
                    </m:oMath>
                  </m:oMathPara>
                </a14:m>
                <a:endParaRPr lang="zh-CN" altLang="zh-CN" sz="2400" b="1" kern="100" dirty="0">
                  <a:effectLst/>
                </a:endParaRPr>
              </a:p>
              <a:p>
                <a:pPr indent="0" algn="just">
                  <a:lnSpc>
                    <a:spcPct val="120000"/>
                  </a:lnSpc>
                  <a:spcBef>
                    <a:spcPts val="600"/>
                  </a:spcBef>
                  <a:buNone/>
                </a:pPr>
                <a:r>
                  <a:rPr lang="zh-CN" altLang="zh-CN" sz="2400" b="1" kern="100" dirty="0">
                    <a:effectLst/>
                  </a:rPr>
                  <a:t>我们希望估计出最优的参数</a:t>
                </a:r>
                <a14:m>
                  <m:oMath xmlns:m="http://schemas.openxmlformats.org/officeDocument/2006/math">
                    <m:r>
                      <a:rPr lang="en-US" altLang="zh-CN" sz="2400" b="1" i="1" kern="100" smtClean="0">
                        <a:effectLst/>
                        <a:latin typeface="Cambria Math" panose="02040503050406030204" pitchFamily="18" charset="0"/>
                      </a:rPr>
                      <m:t>𝜽</m:t>
                    </m:r>
                  </m:oMath>
                </a14:m>
                <a:r>
                  <a:rPr lang="zh-CN" altLang="zh-CN" sz="2400" b="1" kern="100" dirty="0">
                    <a:effectLst/>
                  </a:rPr>
                  <a:t>，使得</a:t>
                </a:r>
                <a14:m>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oMath>
                </a14:m>
                <a:r>
                  <a:rPr lang="zh-CN" altLang="zh-CN" sz="2400" b="1" kern="100" dirty="0">
                    <a:effectLst/>
                  </a:rPr>
                  <a:t>生成的序列拟合采样得到的序列，根据极大似然原理，我们需要最大化观测到上述二元组数据的概率，于是有：</a:t>
                </a:r>
              </a:p>
              <a:p>
                <a:pPr marL="0" indent="0" algn="just">
                  <a:lnSpc>
                    <a:spcPct val="120000"/>
                  </a:lnSpc>
                  <a:spcBef>
                    <a:spcPts val="600"/>
                  </a:spcBef>
                  <a:buNone/>
                </a:pPr>
                <a14:m>
                  <m:oMathPara xmlns:m="http://schemas.openxmlformats.org/officeDocument/2006/math">
                    <m:oMathParaPr>
                      <m:jc m:val="centerGroup"/>
                    </m:oMathParaPr>
                    <m:oMath xmlns:m="http://schemas.openxmlformats.org/officeDocument/2006/math">
                      <m:sSup>
                        <m:sSupPr>
                          <m:ctrlPr>
                            <a:rPr lang="zh-CN" altLang="zh-CN" sz="2400" b="1" i="1" kern="100">
                              <a:effectLst/>
                              <a:latin typeface="Cambria Math" panose="02040503050406030204" pitchFamily="18" charset="0"/>
                            </a:rPr>
                          </m:ctrlPr>
                        </m:sSupPr>
                        <m:e>
                          <m:r>
                            <a:rPr lang="en-US" altLang="zh-CN" sz="2400" b="1" i="1" kern="100" smtClean="0">
                              <a:effectLst/>
                              <a:latin typeface="Cambria Math" panose="02040503050406030204" pitchFamily="18" charset="0"/>
                            </a:rPr>
                            <m:t>𝜽</m:t>
                          </m:r>
                        </m:e>
                        <m:sup>
                          <m:r>
                            <a:rPr lang="en-US" altLang="zh-CN" sz="2400" b="1" i="1" kern="100" smtClean="0">
                              <a:effectLst/>
                              <a:latin typeface="Cambria Math" panose="02040503050406030204" pitchFamily="18" charset="0"/>
                            </a:rPr>
                            <m:t>∗</m:t>
                          </m:r>
                        </m:sup>
                      </m:sSup>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𝐚𝐫𝐠𝐦𝐚𝐱</m:t>
                          </m:r>
                        </m:e>
                        <m:sub>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sub>
                      </m:sSub>
                      <m:f>
                        <m:fPr>
                          <m:ctrlPr>
                            <a:rPr lang="zh-CN" altLang="zh-CN" sz="2400" b="1" i="1" kern="100">
                              <a:effectLst/>
                              <a:latin typeface="Cambria Math" panose="02040503050406030204" pitchFamily="18" charset="0"/>
                            </a:rPr>
                          </m:ctrlPr>
                        </m:fPr>
                        <m:num>
                          <m:r>
                            <a:rPr lang="en-US" altLang="zh-CN" sz="2400" b="1" i="1" kern="100" smtClean="0">
                              <a:effectLst/>
                              <a:latin typeface="Cambria Math" panose="02040503050406030204" pitchFamily="18" charset="0"/>
                            </a:rPr>
                            <m:t>𝟏</m:t>
                          </m:r>
                        </m:num>
                        <m:den>
                          <m:r>
                            <a:rPr lang="en-US" altLang="zh-CN" sz="2400" b="1" i="1" kern="100" smtClean="0">
                              <a:effectLst/>
                              <a:latin typeface="Cambria Math" panose="02040503050406030204" pitchFamily="18" charset="0"/>
                            </a:rPr>
                            <m:t>𝑵</m:t>
                          </m:r>
                        </m:den>
                      </m:f>
                      <m:nary>
                        <m:naryPr>
                          <m:chr m:val="∑"/>
                          <m:limLoc m:val="undOvr"/>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𝟏</m:t>
                          </m:r>
                        </m:sub>
                        <m:sup>
                          <m:r>
                            <a:rPr lang="en-US" altLang="zh-CN" sz="2400" b="1" i="1" kern="100" smtClean="0">
                              <a:effectLst/>
                              <a:latin typeface="Cambria Math" panose="02040503050406030204" pitchFamily="18" charset="0"/>
                            </a:rPr>
                            <m:t>𝑵</m:t>
                          </m:r>
                        </m:sup>
                        <m:e>
                          <m:nary>
                            <m:naryPr>
                              <m:chr m:val="∑"/>
                              <m:limLoc m:val="undOvr"/>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𝒕</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𝟎</m:t>
                              </m:r>
                            </m:sub>
                            <m:sup>
                              <m:r>
                                <a:rPr lang="en-US" altLang="zh-CN" sz="2400" b="1" i="1" kern="100" smtClean="0">
                                  <a:effectLst/>
                                  <a:latin typeface="Cambria Math" panose="02040503050406030204" pitchFamily="18" charset="0"/>
                                </a:rPr>
                                <m:t>𝑻</m:t>
                              </m:r>
                            </m:sup>
                            <m:e>
                              <m:r>
                                <a:rPr lang="en-US" altLang="zh-CN" sz="2400" b="1" i="1" kern="100" smtClean="0">
                                  <a:effectLst/>
                                  <a:latin typeface="Cambria Math" panose="02040503050406030204" pitchFamily="18" charset="0"/>
                                </a:rPr>
                                <m:t>𝐥𝐨𝐠</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e>
                          </m:nary>
                        </m:e>
                      </m:nary>
                    </m:oMath>
                  </m:oMathPara>
                </a14:m>
                <a:endParaRPr lang="zh-CN" altLang="zh-CN" sz="2400" b="1" kern="100" dirty="0">
                  <a:effectLst/>
                </a:endParaRPr>
              </a:p>
              <a:p>
                <a:pPr marL="0" indent="0">
                  <a:buNone/>
                </a:pPr>
                <a:endParaRPr lang="zh-CN" altLang="zh-CN" sz="2400" b="1" kern="100" dirty="0">
                  <a:effectLst/>
                </a:endParaRPr>
              </a:p>
              <a:p>
                <a:pPr indent="0">
                  <a:buNone/>
                </a:pP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369169" y="1467531"/>
                <a:ext cx="11705456" cy="5586412"/>
              </a:xfrm>
              <a:blipFill>
                <a:blip r:embed="rId3"/>
                <a:stretch>
                  <a:fillRect l="-1094" r="-781"/>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432943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latin typeface="Times New Roman" panose="02020603050405020304" pitchFamily="18" charset="0"/>
                  <a:ea typeface="黑体" panose="02010609060101010101" pitchFamily="49" charset="-122"/>
                </a:endParaRPr>
              </a:p>
              <a:p>
                <a:pPr marL="342900" lvl="0" indent="-342900" algn="l">
                  <a:lnSpc>
                    <a:spcPct val="100000"/>
                  </a:lnSpc>
                  <a:spcBef>
                    <a:spcPts val="600"/>
                  </a:spcBef>
                  <a:buFont typeface="Wingdings" panose="05000000000000000000" pitchFamily="2" charset="2"/>
                  <a:buChar char=""/>
                </a:pPr>
                <a:r>
                  <a:rPr lang="zh-CN" altLang="zh-CN" sz="2400" b="1" kern="100" dirty="0">
                    <a:effectLst/>
                  </a:rPr>
                  <a:t>从最大似然机器学习的角度分析策略梯度</a:t>
                </a:r>
              </a:p>
              <a:p>
                <a:pPr marL="0" indent="0">
                  <a:lnSpc>
                    <a:spcPct val="120000"/>
                  </a:lnSpc>
                  <a:spcBef>
                    <a:spcPts val="600"/>
                  </a:spcBef>
                  <a:buNone/>
                </a:pPr>
                <a:r>
                  <a:rPr lang="zh-CN" altLang="zh-CN" sz="2400" b="1" dirty="0"/>
                  <a:t>若仍采样梯度法，则有：</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𝜽</m:t>
                          </m:r>
                        </m:sub>
                      </m:sSub>
                      <m:r>
                        <a:rPr lang="en-US" altLang="zh-CN" sz="2400" b="1" i="1" smtClean="0">
                          <a:latin typeface="Cambria Math" panose="02040503050406030204" pitchFamily="18" charset="0"/>
                        </a:rPr>
                        <m:t>𝑱</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𝜽</m:t>
                      </m:r>
                      <m:r>
                        <a:rPr lang="en-US" altLang="zh-CN" sz="2400" b="1" i="1" smtClean="0">
                          <a:latin typeface="Cambria Math" panose="02040503050406030204" pitchFamily="18" charset="0"/>
                        </a:rPr>
                        <m:t>)=</m:t>
                      </m:r>
                      <m:f>
                        <m:fPr>
                          <m:ctrlPr>
                            <a:rPr lang="zh-CN" altLang="zh-CN" sz="2400" b="1" i="1">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𝑵</m:t>
                          </m:r>
                        </m:den>
                      </m:f>
                      <m:nary>
                        <m:naryPr>
                          <m:chr m:val="∑"/>
                          <m:limLoc m:val="undOvr"/>
                          <m:ctrlPr>
                            <a:rPr lang="zh-CN" altLang="zh-CN" sz="2400" b="1" i="1">
                              <a:latin typeface="Cambria Math" panose="02040503050406030204" pitchFamily="18" charset="0"/>
                            </a:rPr>
                          </m:ctrlPr>
                        </m:naryPr>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𝑵</m:t>
                          </m:r>
                        </m:sup>
                        <m:e>
                          <m:nary>
                            <m:naryPr>
                              <m:chr m:val="∑"/>
                              <m:limLoc m:val="undOvr"/>
                              <m:ctrlPr>
                                <a:rPr lang="zh-CN" altLang="zh-CN" sz="2400" b="1" i="1">
                                  <a:latin typeface="Cambria Math" panose="02040503050406030204" pitchFamily="18" charset="0"/>
                                </a:rPr>
                              </m:ctrlPr>
                            </m:naryPr>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up>
                              <m:r>
                                <a:rPr lang="en-US" altLang="zh-CN" sz="2400" b="1" i="1" smtClean="0">
                                  <a:latin typeface="Cambria Math" panose="02040503050406030204" pitchFamily="18" charset="0"/>
                                </a:rPr>
                                <m:t>𝑻</m:t>
                              </m:r>
                            </m:sup>
                            <m:e>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𝜽</m:t>
                                  </m:r>
                                </m:sub>
                              </m:sSub>
                              <m:r>
                                <a:rPr lang="en-US" altLang="zh-CN" sz="2400" b="1" i="1" smtClean="0">
                                  <a:latin typeface="Cambria Math" panose="02040503050406030204" pitchFamily="18" charset="0"/>
                                </a:rPr>
                                <m:t>𝐥𝐨𝐠</m:t>
                              </m:r>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𝝅</m:t>
                                  </m:r>
                                </m:e>
                                <m:sub>
                                  <m:r>
                                    <a:rPr lang="en-US" altLang="zh-CN" sz="2400" b="1" i="1" smtClean="0">
                                      <a:latin typeface="Cambria Math" panose="02040503050406030204" pitchFamily="18" charset="0"/>
                                    </a:rPr>
                                    <m:t>𝜽</m:t>
                                  </m:r>
                                </m:sub>
                              </m:sSub>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sub>
                              </m:sSub>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sub>
                              </m:sSub>
                              <m:r>
                                <a:rPr lang="en-US" altLang="zh-CN" sz="2400" b="1" i="1" smtClean="0">
                                  <a:latin typeface="Cambria Math" panose="02040503050406030204" pitchFamily="18" charset="0"/>
                                </a:rPr>
                                <m:t>)</m:t>
                              </m:r>
                            </m:e>
                          </m:nary>
                        </m:e>
                      </m:nary>
                    </m:oMath>
                  </m:oMathPara>
                </a14:m>
                <a:endParaRPr lang="zh-CN" altLang="zh-CN" sz="2400" b="1" dirty="0"/>
              </a:p>
              <a:p>
                <a:pPr marL="0" indent="0">
                  <a:lnSpc>
                    <a:spcPct val="120000"/>
                  </a:lnSpc>
                  <a:spcBef>
                    <a:spcPts val="600"/>
                  </a:spcBef>
                  <a:buNone/>
                </a:pPr>
                <a:r>
                  <a:rPr lang="zh-CN" altLang="zh-CN" sz="2400" b="1" dirty="0"/>
                  <a:t>注意和</a:t>
                </a:r>
                <a:r>
                  <a:rPr lang="en-US" altLang="zh-CN" sz="2400" b="1" dirty="0"/>
                  <a:t>5.3</a:t>
                </a:r>
                <a:r>
                  <a:rPr lang="zh-CN" altLang="zh-CN" sz="2400" b="1" dirty="0"/>
                  <a:t>相比，这里差了一个“权重项”。</a:t>
                </a:r>
              </a:p>
              <a:p>
                <a:pPr marL="0" indent="0">
                  <a:lnSpc>
                    <a:spcPct val="120000"/>
                  </a:lnSpc>
                  <a:spcBef>
                    <a:spcPts val="600"/>
                  </a:spcBef>
                  <a:buNone/>
                </a:pPr>
                <a14:m>
                  <m:oMathPara xmlns:m="http://schemas.openxmlformats.org/officeDocument/2006/math">
                    <m:oMathParaPr>
                      <m:jc m:val="centerGroup"/>
                    </m:oMathParaPr>
                    <m:oMath xmlns:m="http://schemas.openxmlformats.org/officeDocument/2006/math">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𝜽</m:t>
                          </m:r>
                        </m:sub>
                      </m:sSub>
                      <m:r>
                        <a:rPr lang="en-US" altLang="zh-CN" sz="2400" b="1" i="1" smtClean="0">
                          <a:latin typeface="Cambria Math" panose="02040503050406030204" pitchFamily="18" charset="0"/>
                        </a:rPr>
                        <m:t>𝑱</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𝜽</m:t>
                      </m:r>
                      <m:r>
                        <a:rPr lang="en-US" altLang="zh-CN" sz="2400" b="1" i="1" smtClean="0">
                          <a:latin typeface="Cambria Math" panose="02040503050406030204" pitchFamily="18" charset="0"/>
                        </a:rPr>
                        <m:t>)=</m:t>
                      </m:r>
                      <m:f>
                        <m:fPr>
                          <m:ctrlPr>
                            <a:rPr lang="zh-CN" altLang="zh-CN" sz="2400" b="1" i="1">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𝑵</m:t>
                          </m:r>
                        </m:den>
                      </m:f>
                      <m:nary>
                        <m:naryPr>
                          <m:chr m:val="∑"/>
                          <m:limLoc m:val="undOvr"/>
                          <m:ctrlPr>
                            <a:rPr lang="zh-CN" altLang="zh-CN" sz="2400" b="1" i="1">
                              <a:latin typeface="Cambria Math" panose="02040503050406030204" pitchFamily="18" charset="0"/>
                            </a:rPr>
                          </m:ctrlPr>
                        </m:naryPr>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smtClean="0">
                              <a:latin typeface="Cambria Math" panose="02040503050406030204" pitchFamily="18" charset="0"/>
                            </a:rPr>
                            <m:t>𝑵</m:t>
                          </m:r>
                        </m:sup>
                        <m:e>
                          <m:nary>
                            <m:naryPr>
                              <m:chr m:val="∑"/>
                              <m:limLoc m:val="undOvr"/>
                              <m:ctrlPr>
                                <a:rPr lang="zh-CN" altLang="zh-CN" sz="2400" b="1" i="1">
                                  <a:latin typeface="Cambria Math" panose="02040503050406030204" pitchFamily="18" charset="0"/>
                                </a:rPr>
                              </m:ctrlPr>
                            </m:naryPr>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up>
                              <m:r>
                                <a:rPr lang="en-US" altLang="zh-CN" sz="2400" b="1" i="1" smtClean="0">
                                  <a:latin typeface="Cambria Math" panose="02040503050406030204" pitchFamily="18" charset="0"/>
                                </a:rPr>
                                <m:t>𝑻</m:t>
                              </m:r>
                            </m:sup>
                            <m:e>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m:t>
                                  </m:r>
                                </m:e>
                                <m:sub>
                                  <m:r>
                                    <a:rPr lang="en-US" altLang="zh-CN" sz="2400" b="1" i="1" smtClean="0">
                                      <a:latin typeface="Cambria Math" panose="02040503050406030204" pitchFamily="18" charset="0"/>
                                    </a:rPr>
                                    <m:t>𝜽</m:t>
                                  </m:r>
                                </m:sub>
                              </m:sSub>
                              <m:func>
                                <m:funcPr>
                                  <m:ctrlPr>
                                    <a:rPr lang="zh-CN" altLang="zh-CN" sz="2400" b="1" i="1">
                                      <a:latin typeface="Cambria Math" panose="02040503050406030204" pitchFamily="18" charset="0"/>
                                    </a:rPr>
                                  </m:ctrlPr>
                                </m:funcPr>
                                <m:fName>
                                  <m:r>
                                    <a:rPr lang="en-US" altLang="zh-CN" sz="2400" b="1" i="1" smtClean="0">
                                      <a:latin typeface="Cambria Math" panose="02040503050406030204" pitchFamily="18" charset="0"/>
                                    </a:rPr>
                                    <m:t>𝐥𝐨𝐠</m:t>
                                  </m:r>
                                </m:fName>
                                <m:e>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𝝅</m:t>
                                      </m:r>
                                    </m:e>
                                    <m:sub>
                                      <m:r>
                                        <a:rPr lang="en-US" altLang="zh-CN" sz="2400" b="1" i="1" smtClean="0">
                                          <a:latin typeface="Cambria Math" panose="02040503050406030204" pitchFamily="18" charset="0"/>
                                        </a:rPr>
                                        <m:t>𝜽</m:t>
                                      </m:r>
                                    </m:sub>
                                  </m:sSub>
                                  <m:d>
                                    <m:dPr>
                                      <m:ctrlPr>
                                        <a:rPr lang="zh-CN" altLang="zh-CN" sz="2400" b="1" i="1">
                                          <a:latin typeface="Cambria Math" panose="02040503050406030204" pitchFamily="18" charset="0"/>
                                        </a:rPr>
                                      </m:ctrlPr>
                                    </m:dPr>
                                    <m:e>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sub>
                                      </m:sSub>
                                    </m:e>
                                    <m:e>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sub>
                                      </m:sSub>
                                    </m:e>
                                  </m:d>
                                </m:e>
                              </m:func>
                              <m:d>
                                <m:dPr>
                                  <m:ctrlPr>
                                    <a:rPr lang="zh-CN" altLang="zh-CN" sz="2400" b="1" i="1">
                                      <a:latin typeface="Cambria Math" panose="02040503050406030204" pitchFamily="18" charset="0"/>
                                    </a:rPr>
                                  </m:ctrlPr>
                                </m:dPr>
                                <m:e>
                                  <m:nary>
                                    <m:naryPr>
                                      <m:chr m:val="∑"/>
                                      <m:limLoc m:val="undOvr"/>
                                      <m:ctrlPr>
                                        <a:rPr lang="zh-CN" altLang="zh-CN" sz="2400" b="1" i="1">
                                          <a:latin typeface="Cambria Math" panose="02040503050406030204" pitchFamily="18" charset="0"/>
                                        </a:rPr>
                                      </m:ctrlPr>
                                    </m:naryPr>
                                    <m:sub>
                                      <m:r>
                                        <a:rPr lang="en-US" altLang="zh-CN" sz="2400" b="1" i="1" smtClean="0">
                                          <a:latin typeface="Cambria Math" panose="02040503050406030204" pitchFamily="18" charset="0"/>
                                        </a:rPr>
                                        <m:t>𝒕</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up>
                                      <m:r>
                                        <a:rPr lang="en-US" altLang="zh-CN" sz="2400" b="1" i="1" smtClean="0">
                                          <a:latin typeface="Cambria Math" panose="02040503050406030204" pitchFamily="18" charset="0"/>
                                        </a:rPr>
                                        <m:t>𝑻</m:t>
                                      </m:r>
                                    </m:sup>
                                    <m:e>
                                      <m:r>
                                        <a:rPr lang="en-US" altLang="zh-CN" sz="2400" b="1" i="1" smtClean="0">
                                          <a:latin typeface="Cambria Math" panose="02040503050406030204" pitchFamily="18" charset="0"/>
                                        </a:rPr>
                                        <m:t>𝒓</m:t>
                                      </m:r>
                                      <m:d>
                                        <m:dPr>
                                          <m:ctrlPr>
                                            <a:rPr lang="zh-CN" altLang="zh-CN" sz="2400" b="1" i="1">
                                              <a:latin typeface="Cambria Math" panose="02040503050406030204" pitchFamily="18" charset="0"/>
                                            </a:rPr>
                                          </m:ctrlPr>
                                        </m:dPr>
                                        <m:e>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𝒂</m:t>
                                              </m:r>
                                            </m:e>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sub>
                                          </m:sSub>
                                          <m:r>
                                            <a:rPr lang="en-US" altLang="zh-CN" sz="2400" b="1" i="1" smtClean="0">
                                              <a:latin typeface="Cambria Math" panose="02040503050406030204" pitchFamily="18" charset="0"/>
                                            </a:rPr>
                                            <m:t>,</m:t>
                                          </m:r>
                                          <m:sSub>
                                            <m:sSubPr>
                                              <m:ctrlPr>
                                                <a:rPr lang="zh-CN" altLang="zh-CN" sz="2400" b="1" i="1">
                                                  <a:latin typeface="Cambria Math" panose="02040503050406030204" pitchFamily="18" charset="0"/>
                                                </a:rPr>
                                              </m:ctrlPr>
                                            </m:sSubPr>
                                            <m:e>
                                              <m:r>
                                                <a:rPr lang="en-US" altLang="zh-CN" sz="2400" b="1" i="1" smtClean="0">
                                                  <a:latin typeface="Cambria Math" panose="02040503050406030204" pitchFamily="18" charset="0"/>
                                                </a:rPr>
                                                <m:t>𝒔</m:t>
                                              </m:r>
                                            </m:e>
                                            <m:sub>
                                              <m:r>
                                                <a:rPr lang="en-US" altLang="zh-CN" sz="2400" b="1" i="1" smtClean="0">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𝒕</m:t>
                                              </m:r>
                                            </m:sub>
                                          </m:sSub>
                                        </m:e>
                                      </m:d>
                                    </m:e>
                                  </m:nary>
                                </m:e>
                              </m: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𝟓</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𝟑</m:t>
                              </m:r>
                              <m:r>
                                <a:rPr lang="en-US" altLang="zh-CN" sz="2400" b="1" i="1" smtClean="0">
                                  <a:latin typeface="Cambria Math" panose="02040503050406030204" pitchFamily="18" charset="0"/>
                                </a:rPr>
                                <m:t>)</m:t>
                              </m:r>
                            </m:e>
                          </m:nary>
                        </m:e>
                      </m:nary>
                    </m:oMath>
                  </m:oMathPara>
                </a14:m>
                <a:endParaRPr lang="zh-CN" altLang="zh-CN" sz="2400" b="1" dirty="0"/>
              </a:p>
              <a:p>
                <a:pPr indent="0">
                  <a:buNone/>
                </a:pP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369169" y="1467531"/>
                <a:ext cx="11705456" cy="5586412"/>
              </a:xfrm>
              <a:blipFill>
                <a:blip r:embed="rId3"/>
                <a:stretch>
                  <a:fillRect l="-1094"/>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583110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endParaRPr>
              </a:p>
              <a:p>
                <a:pPr marL="342900" lvl="0" indent="-342900" algn="just">
                  <a:buFont typeface="Wingdings" panose="05000000000000000000" pitchFamily="2" charset="2"/>
                  <a:buChar char=""/>
                </a:pPr>
                <a:r>
                  <a:rPr lang="zh-CN" altLang="zh-CN" sz="2400" b="1" kern="100" dirty="0">
                    <a:effectLst/>
                    <a:latin typeface="+mn-ea"/>
                  </a:rPr>
                  <a:t>两种改进</a:t>
                </a:r>
              </a:p>
              <a:p>
                <a:pPr marL="0" indent="0" algn="just">
                  <a:lnSpc>
                    <a:spcPct val="120000"/>
                  </a:lnSpc>
                  <a:spcBef>
                    <a:spcPts val="600"/>
                  </a:spcBef>
                  <a:buNone/>
                </a:pPr>
                <a:r>
                  <a:rPr lang="zh-CN" altLang="zh-CN" sz="2400" b="1" kern="100" dirty="0">
                    <a:effectLst/>
                  </a:rPr>
                  <a:t>（</a:t>
                </a:r>
                <a:r>
                  <a:rPr lang="en-US" altLang="zh-CN" sz="2400" b="1" kern="100" dirty="0">
                    <a:effectLst/>
                  </a:rPr>
                  <a:t>1</a:t>
                </a:r>
                <a:r>
                  <a:rPr lang="zh-CN" altLang="zh-CN" sz="2400" b="1" kern="100" dirty="0">
                    <a:effectLst/>
                  </a:rPr>
                  <a:t>）改变累计回报的计算方式（</a:t>
                </a:r>
                <a:r>
                  <a:rPr lang="en-US" altLang="zh-CN" sz="2400" b="1" kern="100" dirty="0">
                    <a:effectLst/>
                  </a:rPr>
                  <a:t>t</a:t>
                </a:r>
                <a:r>
                  <a:rPr lang="zh-CN" altLang="zh-CN" sz="2400" b="1" kern="100" dirty="0">
                    <a:effectLst/>
                  </a:rPr>
                  <a:t>时刻后的回报没有影响）</a:t>
                </a:r>
              </a:p>
              <a:p>
                <a:pPr marL="0" indent="0" algn="just">
                  <a:lnSpc>
                    <a:spcPct val="120000"/>
                  </a:lnSpc>
                  <a:spcBef>
                    <a:spcPts val="600"/>
                  </a:spcBef>
                  <a:buNone/>
                </a:pPr>
                <a14:m>
                  <m:oMathPara xmlns:m="http://schemas.openxmlformats.org/officeDocument/2006/math">
                    <m:oMathParaPr>
                      <m:jc m:val="centerGroup"/>
                    </m:oMathParaPr>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𝑱</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f>
                        <m:fPr>
                          <m:ctrlPr>
                            <a:rPr lang="zh-CN" altLang="zh-CN" sz="2400" b="1" i="1" kern="100">
                              <a:effectLst/>
                              <a:latin typeface="Cambria Math" panose="02040503050406030204" pitchFamily="18" charset="0"/>
                            </a:rPr>
                          </m:ctrlPr>
                        </m:fPr>
                        <m:num>
                          <m:r>
                            <a:rPr lang="en-US" altLang="zh-CN" sz="2400" b="1" i="1" kern="100" smtClean="0">
                              <a:effectLst/>
                              <a:latin typeface="Cambria Math" panose="02040503050406030204" pitchFamily="18" charset="0"/>
                            </a:rPr>
                            <m:t>𝟏</m:t>
                          </m:r>
                        </m:num>
                        <m:den>
                          <m:r>
                            <a:rPr lang="en-US" altLang="zh-CN" sz="2400" b="1" i="1" kern="100" smtClean="0">
                              <a:effectLst/>
                              <a:latin typeface="Cambria Math" panose="02040503050406030204" pitchFamily="18" charset="0"/>
                            </a:rPr>
                            <m:t>𝑵</m:t>
                          </m:r>
                        </m:den>
                      </m:f>
                      <m:nary>
                        <m:naryPr>
                          <m:chr m:val="∑"/>
                          <m:limLoc m:val="undOvr"/>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𝟏</m:t>
                          </m:r>
                        </m:sub>
                        <m:sup>
                          <m:r>
                            <a:rPr lang="en-US" altLang="zh-CN" sz="2400" b="1" i="1" kern="100" smtClean="0">
                              <a:effectLst/>
                              <a:latin typeface="Cambria Math" panose="02040503050406030204" pitchFamily="18" charset="0"/>
                            </a:rPr>
                            <m:t>𝑵</m:t>
                          </m:r>
                        </m:sup>
                        <m:e>
                          <m:nary>
                            <m:naryPr>
                              <m:chr m:val="∑"/>
                              <m:limLoc m:val="undOvr"/>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𝒕</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𝟎</m:t>
                              </m:r>
                            </m:sub>
                            <m:sup>
                              <m:r>
                                <a:rPr lang="en-US" altLang="zh-CN" sz="2400" b="1" i="1" kern="100" smtClean="0">
                                  <a:effectLst/>
                                  <a:latin typeface="Cambria Math" panose="02040503050406030204" pitchFamily="18" charset="0"/>
                                </a:rPr>
                                <m:t>𝑻</m:t>
                              </m:r>
                            </m:sup>
                            <m:e>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𝐥𝐨𝐠</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𝝅</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nary>
                                <m:naryPr>
                                  <m:chr m:val="∑"/>
                                  <m:limLoc m:val="undOvr"/>
                                  <m:ctrlPr>
                                    <a:rPr lang="zh-CN" altLang="zh-CN" sz="2400" b="1" i="1" kern="100">
                                      <a:effectLst/>
                                      <a:latin typeface="Cambria Math" panose="02040503050406030204" pitchFamily="18" charset="0"/>
                                    </a:rPr>
                                  </m:ctrlPr>
                                </m:naryPr>
                                <m:sub>
                                  <m:sSup>
                                    <m:sSupPr>
                                      <m:ctrlPr>
                                        <a:rPr lang="zh-CN" altLang="zh-CN" sz="2400" b="1" i="1" kern="100">
                                          <a:effectLst/>
                                          <a:latin typeface="Cambria Math" panose="02040503050406030204" pitchFamily="18" charset="0"/>
                                        </a:rPr>
                                      </m:ctrlPr>
                                    </m:sSupPr>
                                    <m:e>
                                      <m:r>
                                        <a:rPr lang="en-US" altLang="zh-CN" sz="2400" b="1" i="1" kern="100" smtClean="0">
                                          <a:effectLst/>
                                          <a:latin typeface="Cambria Math" panose="02040503050406030204" pitchFamily="18" charset="0"/>
                                        </a:rPr>
                                        <m:t>𝒕</m:t>
                                      </m:r>
                                    </m:e>
                                    <m:sup>
                                      <m:r>
                                        <a:rPr lang="en-US" altLang="zh-CN" sz="2400" b="1" i="1" kern="100" smtClean="0">
                                          <a:effectLst/>
                                          <a:latin typeface="Cambria Math" panose="02040503050406030204" pitchFamily="18" charset="0"/>
                                        </a:rPr>
                                        <m:t>′</m:t>
                                      </m:r>
                                    </m:sup>
                                  </m:sSup>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𝒕</m:t>
                                  </m:r>
                                </m:sub>
                                <m:sup>
                                  <m:r>
                                    <a:rPr lang="en-US" altLang="zh-CN" sz="2400" b="1" i="1" kern="100" smtClean="0">
                                      <a:effectLst/>
                                      <a:latin typeface="Cambria Math" panose="02040503050406030204" pitchFamily="18" charset="0"/>
                                    </a:rPr>
                                    <m:t>𝑻</m:t>
                                  </m:r>
                                </m:sup>
                                <m:e>
                                  <m:r>
                                    <a:rPr lang="en-US" altLang="zh-CN" sz="2400" b="1" i="1" kern="100" smtClean="0">
                                      <a:effectLst/>
                                      <a:latin typeface="Cambria Math" panose="02040503050406030204" pitchFamily="18" charset="0"/>
                                    </a:rPr>
                                    <m:t>𝒓</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smtClean="0">
                                              <a:effectLst/>
                                              <a:latin typeface="Cambria Math" panose="02040503050406030204" pitchFamily="18" charset="0"/>
                                            </a:rPr>
                                            <m:t>𝒕</m:t>
                                          </m:r>
                                        </m:e>
                                        <m:sup>
                                          <m:r>
                                            <a:rPr lang="en-US" altLang="zh-CN" sz="2400" b="1" i="1" kern="100" smtClean="0">
                                              <a:effectLst/>
                                              <a:latin typeface="Cambria Math" panose="02040503050406030204" pitchFamily="18" charset="0"/>
                                            </a:rPr>
                                            <m:t>′</m:t>
                                          </m:r>
                                        </m:sup>
                                      </m:sSup>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sSup>
                                        <m:sSupPr>
                                          <m:ctrlPr>
                                            <a:rPr lang="zh-CN" altLang="zh-CN" sz="2400" b="1" i="1" kern="100">
                                              <a:effectLst/>
                                              <a:latin typeface="Cambria Math" panose="02040503050406030204" pitchFamily="18" charset="0"/>
                                            </a:rPr>
                                          </m:ctrlPr>
                                        </m:sSupPr>
                                        <m:e>
                                          <m:r>
                                            <a:rPr lang="en-US" altLang="zh-CN" sz="2400" b="1" i="1" kern="100" smtClean="0">
                                              <a:effectLst/>
                                              <a:latin typeface="Cambria Math" panose="02040503050406030204" pitchFamily="18" charset="0"/>
                                            </a:rPr>
                                            <m:t>𝒕</m:t>
                                          </m:r>
                                        </m:e>
                                        <m:sup>
                                          <m:r>
                                            <a:rPr lang="en-US" altLang="zh-CN" sz="2400" b="1" i="1" kern="100" smtClean="0">
                                              <a:effectLst/>
                                              <a:latin typeface="Cambria Math" panose="02040503050406030204" pitchFamily="18" charset="0"/>
                                            </a:rPr>
                                            <m:t>′</m:t>
                                          </m:r>
                                        </m:sup>
                                      </m:sSup>
                                    </m:sub>
                                  </m:sSub>
                                  <m:r>
                                    <a:rPr lang="en-US" altLang="zh-CN" sz="2400" b="1" i="1" kern="100" smtClean="0">
                                      <a:effectLst/>
                                      <a:latin typeface="Cambria Math" panose="02040503050406030204" pitchFamily="18" charset="0"/>
                                    </a:rPr>
                                    <m:t>)</m:t>
                                  </m:r>
                                </m:e>
                              </m:nary>
                              <m:r>
                                <a:rPr lang="en-US" altLang="zh-CN" sz="2400" b="1" i="1" kern="100" smtClean="0">
                                  <a:effectLst/>
                                  <a:latin typeface="Cambria Math" panose="02040503050406030204" pitchFamily="18" charset="0"/>
                                </a:rPr>
                                <m:t>)]</m:t>
                              </m:r>
                            </m:e>
                          </m:nary>
                        </m:e>
                      </m:nary>
                    </m:oMath>
                  </m:oMathPara>
                </a14:m>
                <a:endParaRPr lang="zh-CN" altLang="zh-CN" sz="2400" b="1" kern="100" dirty="0">
                  <a:effectLst/>
                </a:endParaRPr>
              </a:p>
              <a:p>
                <a:pPr marL="0" indent="0" algn="just">
                  <a:lnSpc>
                    <a:spcPct val="120000"/>
                  </a:lnSpc>
                  <a:spcBef>
                    <a:spcPts val="600"/>
                  </a:spcBef>
                  <a:buNone/>
                </a:pPr>
                <a:r>
                  <a:rPr lang="zh-CN" altLang="zh-CN" sz="2400" b="1" kern="100" dirty="0">
                    <a:effectLst/>
                  </a:rPr>
                  <a:t>（</a:t>
                </a:r>
                <a:r>
                  <a:rPr lang="en-US" altLang="zh-CN" sz="2400" b="1" kern="100" dirty="0">
                    <a:effectLst/>
                  </a:rPr>
                  <a:t>2</a:t>
                </a:r>
                <a:r>
                  <a:rPr lang="zh-CN" altLang="zh-CN" sz="2400" b="1" kern="100" dirty="0">
                    <a:effectLst/>
                  </a:rPr>
                  <a:t>）帮助跳出局部最优解（自适应的改变梯度权重）</a:t>
                </a:r>
                <a:endParaRPr lang="en-US" altLang="zh-CN" sz="2400" b="1" kern="100" dirty="0">
                  <a:effectLst/>
                </a:endParaRPr>
              </a:p>
              <a:p>
                <a:pPr marL="0" indent="0" algn="just">
                  <a:buNone/>
                </a:pPr>
                <a:endParaRPr lang="zh-CN" altLang="zh-CN" sz="1800" kern="100" dirty="0">
                  <a:effectLst/>
                  <a:latin typeface="Times New Roman" panose="02020603050405020304" pitchFamily="18" charset="0"/>
                  <a:ea typeface="宋体" panose="02010600030101010101" pitchFamily="2" charset="-122"/>
                </a:endParaRPr>
              </a:p>
              <a:p>
                <a:pPr marL="0" indent="0">
                  <a:buNone/>
                </a:pPr>
                <a:endParaRPr lang="zh-CN" altLang="zh-CN" sz="2400" b="1" kern="100" dirty="0">
                  <a:effectLst/>
                </a:endParaRPr>
              </a:p>
              <a:p>
                <a:pPr indent="0">
                  <a:buNone/>
                </a:pP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369169" y="1467531"/>
                <a:ext cx="11705456" cy="5586412"/>
              </a:xfrm>
              <a:blipFill>
                <a:blip r:embed="rId3"/>
                <a:stretch>
                  <a:fillRect l="-1094"/>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2578593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endParaRPr>
              </a:p>
              <a:p>
                <a:pPr marL="342900" lvl="0" indent="-342900" algn="just">
                  <a:buFont typeface="Wingdings" panose="05000000000000000000" pitchFamily="2" charset="2"/>
                  <a:buChar char=""/>
                </a:pPr>
                <a:r>
                  <a:rPr lang="zh-CN" altLang="zh-CN" sz="2400" b="1" kern="100" dirty="0">
                    <a:effectLst/>
                    <a:latin typeface="+mn-ea"/>
                  </a:rPr>
                  <a:t>两种改进</a:t>
                </a:r>
              </a:p>
              <a:p>
                <a:pPr marL="0" indent="0" algn="just">
                  <a:lnSpc>
                    <a:spcPct val="120000"/>
                  </a:lnSpc>
                  <a:spcBef>
                    <a:spcPts val="600"/>
                  </a:spcBef>
                  <a:buNone/>
                </a:pPr>
                <a:r>
                  <a:rPr lang="zh-CN" altLang="zh-CN" sz="2400" b="1" kern="100" dirty="0">
                    <a:effectLst/>
                  </a:rPr>
                  <a:t>由于回报和都为正，（</a:t>
                </a:r>
                <a:r>
                  <a:rPr lang="en-US" altLang="zh-CN" sz="2400" b="1" kern="100" dirty="0">
                    <a:effectLst/>
                  </a:rPr>
                  <a:t>1</a:t>
                </a:r>
                <a:r>
                  <a:rPr lang="zh-CN" altLang="zh-CN" sz="2400" b="1" kern="100" dirty="0">
                    <a:effectLst/>
                  </a:rPr>
                  <a:t>）将会对</a:t>
                </a:r>
                <a:r>
                  <a:rPr lang="zh-CN" altLang="zh-CN" sz="2400" b="1" kern="100" dirty="0">
                    <a:solidFill>
                      <a:srgbClr val="FF0000"/>
                    </a:solidFill>
                    <a:effectLst/>
                  </a:rPr>
                  <a:t>所有策略（好策略和差策略）都会增强</a:t>
                </a:r>
                <a:r>
                  <a:rPr lang="zh-CN" altLang="zh-CN" sz="2400" b="1" kern="100" dirty="0">
                    <a:effectLst/>
                  </a:rPr>
                  <a:t>，只不过对好策略的增强幅度大，对差策略的增强幅度小。能否进一步改进，使得</a:t>
                </a:r>
                <a:r>
                  <a:rPr lang="zh-CN" altLang="zh-CN" sz="2400" b="1" kern="100" dirty="0">
                    <a:solidFill>
                      <a:srgbClr val="FF0000"/>
                    </a:solidFill>
                    <a:effectLst/>
                  </a:rPr>
                  <a:t>对采用好策略的概率增大，而对采用差策略的概率变小</a:t>
                </a:r>
                <a:r>
                  <a:rPr lang="zh-CN" altLang="zh-CN" sz="2400" b="1" kern="100" dirty="0">
                    <a:effectLst/>
                  </a:rPr>
                  <a:t>。这就要求梯度的“权重”对于“好策略”为正且尽量大，对“差策略”为负且尽量小。</a:t>
                </a:r>
                <a:endParaRPr lang="en-US" altLang="zh-CN" sz="2400" b="1" kern="100" dirty="0">
                  <a:effectLst/>
                </a:endParaRPr>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rPr>
                          </m:ctrlPr>
                        </m:sSubPr>
                        <m:e>
                          <m:r>
                            <a:rPr lang="en-US" altLang="zh-CN" sz="2400" i="1" kern="100">
                              <a:effectLst/>
                              <a:latin typeface="Cambria Math" panose="02040503050406030204" pitchFamily="18" charset="0"/>
                              <a:ea typeface="宋体" panose="02010600030101010101" pitchFamily="2" charset="-122"/>
                            </a:rPr>
                            <m:t>▽</m:t>
                          </m:r>
                        </m:e>
                        <m:sub>
                          <m:r>
                            <a:rPr lang="en-US" altLang="zh-CN" sz="2400" i="1" kern="100">
                              <a:effectLst/>
                              <a:latin typeface="Cambria Math" panose="02040503050406030204" pitchFamily="18" charset="0"/>
                              <a:ea typeface="宋体" panose="02010600030101010101" pitchFamily="2" charset="-122"/>
                            </a:rPr>
                            <m:t>𝜃</m:t>
                          </m:r>
                        </m:sub>
                      </m:sSub>
                      <m:r>
                        <a:rPr lang="en-US" altLang="zh-CN" sz="2400" i="1" kern="100">
                          <a:effectLst/>
                          <a:latin typeface="Cambria Math" panose="02040503050406030204" pitchFamily="18" charset="0"/>
                          <a:ea typeface="宋体" panose="02010600030101010101" pitchFamily="2" charset="-122"/>
                        </a:rPr>
                        <m:t>𝐽</m:t>
                      </m:r>
                      <m:r>
                        <a:rPr lang="en-US" altLang="zh-CN" sz="2400" i="1" kern="100">
                          <a:effectLst/>
                          <a:latin typeface="Cambria Math" panose="02040503050406030204" pitchFamily="18" charset="0"/>
                          <a:ea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rPr>
                        <m:t>𝜃</m:t>
                      </m:r>
                      <m:r>
                        <a:rPr lang="en-US" altLang="zh-CN" sz="2400" i="1" kern="100">
                          <a:effectLst/>
                          <a:latin typeface="Cambria Math" panose="02040503050406030204" pitchFamily="18" charset="0"/>
                          <a:ea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rPr>
                          </m:ctrlPr>
                        </m:fPr>
                        <m:num>
                          <m:r>
                            <a:rPr lang="en-US" altLang="zh-CN" sz="2400" i="1" kern="100">
                              <a:effectLst/>
                              <a:latin typeface="Cambria Math" panose="02040503050406030204" pitchFamily="18" charset="0"/>
                              <a:ea typeface="宋体" panose="02010600030101010101" pitchFamily="2" charset="-122"/>
                            </a:rPr>
                            <m:t>1</m:t>
                          </m:r>
                        </m:num>
                        <m:den>
                          <m:r>
                            <a:rPr lang="en-US" altLang="zh-CN" sz="2400" i="1" kern="100">
                              <a:effectLst/>
                              <a:latin typeface="Cambria Math" panose="02040503050406030204" pitchFamily="18" charset="0"/>
                              <a:ea typeface="宋体" panose="02010600030101010101" pitchFamily="2" charset="-122"/>
                            </a:rPr>
                            <m:t>𝑁</m:t>
                          </m:r>
                        </m:den>
                      </m:f>
                      <m:nary>
                        <m:naryPr>
                          <m:chr m:val="∑"/>
                          <m:limLoc m:val="undOvr"/>
                          <m:ctrlPr>
                            <a:rPr lang="zh-CN" altLang="zh-CN" sz="2400" i="1" kern="100">
                              <a:effectLst/>
                              <a:latin typeface="Cambria Math" panose="02040503050406030204" pitchFamily="18" charset="0"/>
                              <a:ea typeface="Cambria Math" panose="02040503050406030204" pitchFamily="18" charset="0"/>
                            </a:rPr>
                          </m:ctrlPr>
                        </m:naryPr>
                        <m:sub>
                          <m:r>
                            <a:rPr lang="en-US" altLang="zh-CN" sz="2400" i="1" kern="100">
                              <a:effectLst/>
                              <a:latin typeface="Cambria Math" panose="02040503050406030204" pitchFamily="18" charset="0"/>
                              <a:ea typeface="宋体" panose="02010600030101010101" pitchFamily="2" charset="-122"/>
                            </a:rPr>
                            <m:t>𝑖</m:t>
                          </m:r>
                          <m:r>
                            <a:rPr lang="en-US" altLang="zh-CN" sz="2400" i="1" kern="100">
                              <a:effectLst/>
                              <a:latin typeface="Cambria Math" panose="02040503050406030204" pitchFamily="18" charset="0"/>
                              <a:ea typeface="宋体" panose="02010600030101010101" pitchFamily="2" charset="-122"/>
                            </a:rPr>
                            <m:t>=1</m:t>
                          </m:r>
                        </m:sub>
                        <m:sup>
                          <m:r>
                            <a:rPr lang="en-US" altLang="zh-CN" sz="2400" i="1" kern="100">
                              <a:effectLst/>
                              <a:latin typeface="Cambria Math" panose="02040503050406030204" pitchFamily="18" charset="0"/>
                              <a:ea typeface="宋体" panose="02010600030101010101" pitchFamily="2" charset="-122"/>
                            </a:rPr>
                            <m:t>𝑁</m:t>
                          </m:r>
                        </m:sup>
                        <m:e>
                          <m:nary>
                            <m:naryPr>
                              <m:chr m:val="∑"/>
                              <m:limLoc m:val="undOvr"/>
                              <m:ctrlPr>
                                <a:rPr lang="zh-CN" altLang="zh-CN" sz="2400" i="1" kern="100">
                                  <a:effectLst/>
                                  <a:latin typeface="Cambria Math" panose="02040503050406030204" pitchFamily="18" charset="0"/>
                                  <a:ea typeface="Cambria Math" panose="02040503050406030204" pitchFamily="18" charset="0"/>
                                </a:rPr>
                              </m:ctrlPr>
                            </m:naryPr>
                            <m:sub>
                              <m:r>
                                <a:rPr lang="en-US" altLang="zh-CN" sz="2400" i="1" kern="100">
                                  <a:effectLst/>
                                  <a:latin typeface="Cambria Math" panose="02040503050406030204" pitchFamily="18" charset="0"/>
                                  <a:ea typeface="宋体" panose="02010600030101010101" pitchFamily="2" charset="-122"/>
                                </a:rPr>
                                <m:t>𝑡</m:t>
                              </m:r>
                              <m:r>
                                <a:rPr lang="en-US" altLang="zh-CN" sz="2400" i="1" kern="100">
                                  <a:effectLst/>
                                  <a:latin typeface="Cambria Math" panose="02040503050406030204" pitchFamily="18" charset="0"/>
                                  <a:ea typeface="宋体" panose="02010600030101010101" pitchFamily="2" charset="-122"/>
                                </a:rPr>
                                <m:t>=0</m:t>
                              </m:r>
                            </m:sub>
                            <m:sup>
                              <m:r>
                                <a:rPr lang="en-US" altLang="zh-CN" sz="2400" i="1" kern="100">
                                  <a:effectLst/>
                                  <a:latin typeface="Cambria Math" panose="02040503050406030204" pitchFamily="18" charset="0"/>
                                  <a:ea typeface="宋体" panose="02010600030101010101" pitchFamily="2" charset="-122"/>
                                </a:rPr>
                                <m:t>𝑇</m:t>
                              </m:r>
                            </m:sup>
                            <m:e>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effectLst/>
                                      <a:latin typeface="Cambria Math" panose="02040503050406030204" pitchFamily="18" charset="0"/>
                                      <a:ea typeface="宋体" panose="02010600030101010101" pitchFamily="2" charset="-122"/>
                                    </a:rPr>
                                    <m:t>[▽</m:t>
                                  </m:r>
                                </m:e>
                                <m:sub>
                                  <m:r>
                                    <a:rPr lang="en-US" altLang="zh-CN" sz="2400" i="1" kern="100">
                                      <a:effectLst/>
                                      <a:latin typeface="Cambria Math" panose="02040503050406030204" pitchFamily="18" charset="0"/>
                                      <a:ea typeface="宋体" panose="02010600030101010101" pitchFamily="2" charset="-122"/>
                                    </a:rPr>
                                    <m:t>𝜃</m:t>
                                  </m:r>
                                </m:sub>
                              </m:sSub>
                              <m:r>
                                <m:rPr>
                                  <m:sty m:val="p"/>
                                </m:rPr>
                                <a:rPr lang="en-US" altLang="zh-CN" sz="2400" kern="100">
                                  <a:effectLst/>
                                  <a:latin typeface="Cambria Math" panose="02040503050406030204" pitchFamily="18" charset="0"/>
                                  <a:ea typeface="宋体" panose="02010600030101010101" pitchFamily="2" charset="-122"/>
                                </a:rPr>
                                <m:t>log</m:t>
                              </m:r>
                              <m:r>
                                <a:rPr lang="en-US" altLang="zh-CN" sz="2400" i="1" kern="100">
                                  <a:effectLst/>
                                  <a:latin typeface="Cambria Math" panose="02040503050406030204" pitchFamily="18" charset="0"/>
                                  <a:ea typeface="宋体" panose="02010600030101010101" pitchFamily="2" charset="-122"/>
                                </a:rPr>
                                <m:t>⁡</m:t>
                              </m:r>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i="1" kern="100">
                                      <a:effectLst/>
                                      <a:latin typeface="Cambria Math" panose="02040503050406030204" pitchFamily="18" charset="0"/>
                                      <a:ea typeface="宋体" panose="02010600030101010101" pitchFamily="2" charset="-122"/>
                                    </a:rPr>
                                    <m:t>𝜋</m:t>
                                  </m:r>
                                </m:e>
                                <m:sub>
                                  <m:r>
                                    <a:rPr lang="en-US" altLang="zh-CN" sz="2400" i="1" kern="100">
                                      <a:effectLst/>
                                      <a:latin typeface="Cambria Math" panose="02040503050406030204" pitchFamily="18" charset="0"/>
                                      <a:ea typeface="宋体" panose="02010600030101010101" pitchFamily="2" charset="-122"/>
                                    </a:rPr>
                                    <m:t>𝜃</m:t>
                                  </m:r>
                                </m:sub>
                              </m:sSub>
                              <m:r>
                                <a:rPr lang="en-US" altLang="zh-CN" sz="2400" i="1" kern="100">
                                  <a:effectLst/>
                                  <a:latin typeface="Cambria Math" panose="02040503050406030204" pitchFamily="18" charset="0"/>
                                  <a:ea typeface="宋体" panose="02010600030101010101" pitchFamily="2" charset="-122"/>
                                </a:rPr>
                                <m:t>(</m:t>
                              </m:r>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𝒂</m:t>
                                  </m:r>
                                </m:e>
                                <m:sub>
                                  <m:r>
                                    <a:rPr lang="en-US" altLang="zh-CN" sz="2400" i="1" kern="100">
                                      <a:effectLst/>
                                      <a:latin typeface="Cambria Math" panose="02040503050406030204" pitchFamily="18" charset="0"/>
                                      <a:ea typeface="宋体" panose="02010600030101010101" pitchFamily="2" charset="-122"/>
                                    </a:rPr>
                                    <m:t>𝑖</m:t>
                                  </m:r>
                                  <m:r>
                                    <a:rPr lang="en-US" altLang="zh-CN" sz="2400" i="1" kern="100">
                                      <a:effectLst/>
                                      <a:latin typeface="Cambria Math" panose="02040503050406030204" pitchFamily="18" charset="0"/>
                                      <a:ea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rPr>
                                    <m:t>𝑡</m:t>
                                  </m:r>
                                </m:sub>
                              </m:sSub>
                              <m:r>
                                <a:rPr lang="en-US" altLang="zh-CN" sz="2400" i="1" kern="100">
                                  <a:effectLst/>
                                  <a:latin typeface="Cambria Math" panose="02040503050406030204" pitchFamily="18" charset="0"/>
                                  <a:ea typeface="宋体" panose="02010600030101010101" pitchFamily="2" charset="-122"/>
                                </a:rPr>
                                <m:t>|</m:t>
                              </m:r>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𝒔</m:t>
                                  </m:r>
                                </m:e>
                                <m:sub>
                                  <m:r>
                                    <a:rPr lang="en-US" altLang="zh-CN" sz="2400" i="1" kern="100">
                                      <a:effectLst/>
                                      <a:latin typeface="Cambria Math" panose="02040503050406030204" pitchFamily="18" charset="0"/>
                                      <a:ea typeface="宋体" panose="02010600030101010101" pitchFamily="2" charset="-122"/>
                                    </a:rPr>
                                    <m:t>𝑖</m:t>
                                  </m:r>
                                  <m:r>
                                    <a:rPr lang="en-US" altLang="zh-CN" sz="2400" i="1" kern="100">
                                      <a:effectLst/>
                                      <a:latin typeface="Cambria Math" panose="02040503050406030204" pitchFamily="18" charset="0"/>
                                      <a:ea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rPr>
                                    <m:t>𝑡</m:t>
                                  </m:r>
                                </m:sub>
                              </m:sSub>
                              <m:r>
                                <a:rPr lang="en-US" altLang="zh-CN" sz="2400" i="1" kern="100">
                                  <a:effectLst/>
                                  <a:latin typeface="Cambria Math" panose="02040503050406030204" pitchFamily="18" charset="0"/>
                                  <a:ea typeface="宋体" panose="02010600030101010101" pitchFamily="2" charset="-122"/>
                                </a:rPr>
                                <m:t>)(</m:t>
                              </m:r>
                              <m:nary>
                                <m:naryPr>
                                  <m:chr m:val="∑"/>
                                  <m:limLoc m:val="undOvr"/>
                                  <m:ctrlPr>
                                    <a:rPr lang="zh-CN" altLang="zh-CN" sz="2400" i="1" kern="100">
                                      <a:effectLst/>
                                      <a:latin typeface="Cambria Math" panose="02040503050406030204" pitchFamily="18" charset="0"/>
                                      <a:ea typeface="Cambria Math" panose="02040503050406030204" pitchFamily="18" charset="0"/>
                                    </a:rPr>
                                  </m:ctrlPr>
                                </m:naryPr>
                                <m:sub>
                                  <m:sSup>
                                    <m:sSupPr>
                                      <m:ctrlPr>
                                        <a:rPr lang="zh-CN" altLang="zh-CN" sz="2400" i="1" kern="100">
                                          <a:effectLst/>
                                          <a:latin typeface="Cambria Math" panose="02040503050406030204" pitchFamily="18" charset="0"/>
                                          <a:ea typeface="Cambria Math" panose="02040503050406030204" pitchFamily="18" charset="0"/>
                                        </a:rPr>
                                      </m:ctrlPr>
                                    </m:sSupPr>
                                    <m:e>
                                      <m:r>
                                        <a:rPr lang="en-US" altLang="zh-CN" sz="2400" i="1" kern="100">
                                          <a:effectLst/>
                                          <a:latin typeface="Cambria Math" panose="02040503050406030204" pitchFamily="18" charset="0"/>
                                          <a:ea typeface="宋体" panose="02010600030101010101" pitchFamily="2" charset="-122"/>
                                        </a:rPr>
                                        <m:t>𝑡</m:t>
                                      </m:r>
                                    </m:e>
                                    <m:sup>
                                      <m:r>
                                        <a:rPr lang="en-US" altLang="zh-CN" sz="2400" i="1" kern="100">
                                          <a:effectLst/>
                                          <a:latin typeface="Cambria Math" panose="02040503050406030204" pitchFamily="18" charset="0"/>
                                          <a:ea typeface="宋体" panose="02010600030101010101" pitchFamily="2" charset="-122"/>
                                        </a:rPr>
                                        <m:t>′</m:t>
                                      </m:r>
                                    </m:sup>
                                  </m:sSup>
                                  <m:r>
                                    <a:rPr lang="en-US" altLang="zh-CN" sz="2400" i="1" kern="100">
                                      <a:effectLst/>
                                      <a:latin typeface="Cambria Math" panose="02040503050406030204" pitchFamily="18" charset="0"/>
                                      <a:ea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rPr>
                                    <m:t>𝑡</m:t>
                                  </m:r>
                                </m:sub>
                                <m:sup>
                                  <m:r>
                                    <a:rPr lang="en-US" altLang="zh-CN" sz="2400" i="1" kern="100">
                                      <a:effectLst/>
                                      <a:latin typeface="Cambria Math" panose="02040503050406030204" pitchFamily="18" charset="0"/>
                                      <a:ea typeface="宋体" panose="02010600030101010101" pitchFamily="2" charset="-122"/>
                                    </a:rPr>
                                    <m:t>𝑇</m:t>
                                  </m:r>
                                </m:sup>
                                <m:e>
                                  <m:r>
                                    <a:rPr lang="en-US" altLang="zh-CN" sz="2400" i="1" kern="100">
                                      <a:effectLst/>
                                      <a:latin typeface="Cambria Math" panose="02040503050406030204" pitchFamily="18" charset="0"/>
                                      <a:ea typeface="宋体" panose="02010600030101010101" pitchFamily="2" charset="-122"/>
                                    </a:rPr>
                                    <m:t>𝑟</m:t>
                                  </m:r>
                                  <m:d>
                                    <m:dPr>
                                      <m:ctrlPr>
                                        <a:rPr lang="zh-CN" altLang="zh-CN" sz="2400" i="1" kern="100">
                                          <a:effectLst/>
                                          <a:latin typeface="Cambria Math" panose="02040503050406030204" pitchFamily="18" charset="0"/>
                                          <a:ea typeface="Cambria Math" panose="02040503050406030204" pitchFamily="18" charset="0"/>
                                        </a:rPr>
                                      </m:ctrlPr>
                                    </m:dPr>
                                    <m:e>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𝒔</m:t>
                                          </m:r>
                                        </m:e>
                                        <m:sub>
                                          <m:r>
                                            <a:rPr lang="en-US" altLang="zh-CN" sz="2400" i="1" kern="100">
                                              <a:effectLst/>
                                              <a:latin typeface="Cambria Math" panose="02040503050406030204" pitchFamily="18" charset="0"/>
                                              <a:ea typeface="宋体" panose="02010600030101010101" pitchFamily="2" charset="-122"/>
                                            </a:rPr>
                                            <m:t>𝑖</m:t>
                                          </m:r>
                                          <m:r>
                                            <a:rPr lang="en-US" altLang="zh-CN" sz="2400" i="1" kern="100">
                                              <a:effectLst/>
                                              <a:latin typeface="Cambria Math" panose="02040503050406030204" pitchFamily="18" charset="0"/>
                                              <a:ea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rPr>
                                              </m:ctrlPr>
                                            </m:sSupPr>
                                            <m:e>
                                              <m:r>
                                                <a:rPr lang="en-US" altLang="zh-CN" sz="2400" i="1" kern="100">
                                                  <a:effectLst/>
                                                  <a:latin typeface="Cambria Math" panose="02040503050406030204" pitchFamily="18" charset="0"/>
                                                  <a:ea typeface="宋体" panose="02010600030101010101" pitchFamily="2" charset="-122"/>
                                                </a:rPr>
                                                <m:t>𝑡</m:t>
                                              </m:r>
                                            </m:e>
                                            <m:sup>
                                              <m:r>
                                                <a:rPr lang="en-US" altLang="zh-CN" sz="2400" i="1" kern="100">
                                                  <a:effectLst/>
                                                  <a:latin typeface="Cambria Math" panose="02040503050406030204" pitchFamily="18" charset="0"/>
                                                  <a:ea typeface="宋体" panose="02010600030101010101" pitchFamily="2" charset="-122"/>
                                                </a:rPr>
                                                <m:t>′</m:t>
                                              </m:r>
                                            </m:sup>
                                          </m:sSup>
                                        </m:sub>
                                      </m:sSub>
                                      <m:r>
                                        <a:rPr lang="en-US" altLang="zh-CN" sz="2400" i="1" kern="100">
                                          <a:effectLst/>
                                          <a:latin typeface="Cambria Math" panose="02040503050406030204" pitchFamily="18" charset="0"/>
                                          <a:ea typeface="宋体" panose="02010600030101010101" pitchFamily="2" charset="-122"/>
                                        </a:rPr>
                                        <m:t>,</m:t>
                                      </m:r>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𝒂</m:t>
                                          </m:r>
                                        </m:e>
                                        <m:sub>
                                          <m:r>
                                            <a:rPr lang="en-US" altLang="zh-CN" sz="2400" i="1" kern="100">
                                              <a:effectLst/>
                                              <a:latin typeface="Cambria Math" panose="02040503050406030204" pitchFamily="18" charset="0"/>
                                              <a:ea typeface="宋体" panose="02010600030101010101" pitchFamily="2" charset="-122"/>
                                            </a:rPr>
                                            <m:t>𝑖</m:t>
                                          </m:r>
                                          <m:r>
                                            <a:rPr lang="en-US" altLang="zh-CN" sz="2400" i="1" kern="100">
                                              <a:effectLst/>
                                              <a:latin typeface="Cambria Math" panose="02040503050406030204" pitchFamily="18" charset="0"/>
                                              <a:ea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rPr>
                                              </m:ctrlPr>
                                            </m:sSupPr>
                                            <m:e>
                                              <m:r>
                                                <a:rPr lang="en-US" altLang="zh-CN" sz="2400" i="1" kern="100">
                                                  <a:effectLst/>
                                                  <a:latin typeface="Cambria Math" panose="02040503050406030204" pitchFamily="18" charset="0"/>
                                                  <a:ea typeface="宋体" panose="02010600030101010101" pitchFamily="2" charset="-122"/>
                                                </a:rPr>
                                                <m:t>𝑡</m:t>
                                              </m:r>
                                            </m:e>
                                            <m:sup>
                                              <m:r>
                                                <a:rPr lang="en-US" altLang="zh-CN" sz="2400" i="1" kern="100">
                                                  <a:effectLst/>
                                                  <a:latin typeface="Cambria Math" panose="02040503050406030204" pitchFamily="18" charset="0"/>
                                                  <a:ea typeface="宋体" panose="02010600030101010101" pitchFamily="2" charset="-122"/>
                                                </a:rPr>
                                                <m:t>′</m:t>
                                              </m:r>
                                            </m:sup>
                                          </m:sSup>
                                        </m:sub>
                                      </m:sSub>
                                    </m:e>
                                  </m:d>
                                </m:e>
                              </m:nary>
                              <m:r>
                                <a:rPr lang="en-US" altLang="zh-CN" sz="2400" i="1" kern="100">
                                  <a:effectLst/>
                                  <a:latin typeface="Cambria Math" panose="02040503050406030204" pitchFamily="18" charset="0"/>
                                  <a:ea typeface="宋体" panose="02010600030101010101" pitchFamily="2" charset="-122"/>
                                </a:rPr>
                                <m:t>−</m:t>
                              </m:r>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𝒃</m:t>
                                  </m:r>
                                </m:e>
                                <m:sub>
                                  <m:r>
                                    <a:rPr lang="en-US" altLang="zh-CN" sz="2400" i="1" kern="100">
                                      <a:effectLst/>
                                      <a:latin typeface="Cambria Math" panose="02040503050406030204" pitchFamily="18" charset="0"/>
                                      <a:ea typeface="宋体" panose="02010600030101010101" pitchFamily="2" charset="-122"/>
                                    </a:rPr>
                                    <m:t>𝑖</m:t>
                                  </m:r>
                                  <m:r>
                                    <a:rPr lang="en-US" altLang="zh-CN" sz="2400" i="1" kern="100">
                                      <a:effectLst/>
                                      <a:latin typeface="Cambria Math" panose="02040503050406030204" pitchFamily="18" charset="0"/>
                                      <a:ea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rPr>
                                      </m:ctrlPr>
                                    </m:sSupPr>
                                    <m:e>
                                      <m:r>
                                        <a:rPr lang="en-US" altLang="zh-CN" sz="2400" i="1" kern="100">
                                          <a:effectLst/>
                                          <a:latin typeface="Cambria Math" panose="02040503050406030204" pitchFamily="18" charset="0"/>
                                          <a:ea typeface="宋体" panose="02010600030101010101" pitchFamily="2" charset="-122"/>
                                        </a:rPr>
                                        <m:t>𝑡</m:t>
                                      </m:r>
                                    </m:e>
                                    <m:sup>
                                      <m:r>
                                        <a:rPr lang="en-US" altLang="zh-CN" sz="2400" i="1" kern="100">
                                          <a:effectLst/>
                                          <a:latin typeface="Cambria Math" panose="02040503050406030204" pitchFamily="18" charset="0"/>
                                          <a:ea typeface="宋体" panose="02010600030101010101" pitchFamily="2" charset="-122"/>
                                        </a:rPr>
                                        <m:t>′</m:t>
                                      </m:r>
                                    </m:sup>
                                  </m:sSup>
                                </m:sub>
                              </m:sSub>
                              <m:r>
                                <a:rPr lang="en-US" altLang="zh-CN" sz="2400" i="1" kern="100">
                                  <a:effectLst/>
                                  <a:latin typeface="Cambria Math" panose="02040503050406030204" pitchFamily="18" charset="0"/>
                                  <a:ea typeface="宋体" panose="02010600030101010101" pitchFamily="2" charset="-122"/>
                                </a:rPr>
                                <m:t>)]</m:t>
                              </m:r>
                            </m:e>
                          </m:nary>
                        </m:e>
                      </m:nary>
                    </m:oMath>
                  </m:oMathPara>
                </a14:m>
                <a:endParaRPr lang="zh-CN" altLang="zh-CN" sz="2400" kern="100" dirty="0">
                  <a:effectLst/>
                  <a:latin typeface="Times New Roman" panose="02020603050405020304" pitchFamily="18" charset="0"/>
                  <a:ea typeface="宋体" panose="02010600030101010101" pitchFamily="2" charset="-122"/>
                </a:endParaRPr>
              </a:p>
              <a:p>
                <a:pPr marL="0" indent="0" algn="just">
                  <a:lnSpc>
                    <a:spcPct val="110000"/>
                  </a:lnSpc>
                  <a:spcBef>
                    <a:spcPts val="0"/>
                  </a:spcBef>
                  <a:buNone/>
                </a:pPr>
                <a14:m>
                  <m:oMathPara xmlns:m="http://schemas.openxmlformats.org/officeDocument/2006/math">
                    <m:oMathParaPr>
                      <m:jc m:val="centerGroup"/>
                    </m:oMathParaPr>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𝒃</m:t>
                          </m:r>
                        </m:e>
                        <m:sub>
                          <m:r>
                            <a:rPr lang="en-US" altLang="zh-CN" sz="2400" i="1" kern="100">
                              <a:effectLst/>
                              <a:latin typeface="Cambria Math" panose="02040503050406030204" pitchFamily="18" charset="0"/>
                              <a:ea typeface="宋体" panose="02010600030101010101" pitchFamily="2" charset="-122"/>
                            </a:rPr>
                            <m:t>𝑖</m:t>
                          </m:r>
                          <m:r>
                            <a:rPr lang="en-US" altLang="zh-CN" sz="2400" i="1" kern="100">
                              <a:effectLst/>
                              <a:latin typeface="Cambria Math" panose="02040503050406030204" pitchFamily="18" charset="0"/>
                              <a:ea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rPr>
                              </m:ctrlPr>
                            </m:sSupPr>
                            <m:e>
                              <m:r>
                                <a:rPr lang="en-US" altLang="zh-CN" sz="2400" i="1" kern="100">
                                  <a:effectLst/>
                                  <a:latin typeface="Cambria Math" panose="02040503050406030204" pitchFamily="18" charset="0"/>
                                  <a:ea typeface="宋体" panose="02010600030101010101" pitchFamily="2" charset="-122"/>
                                </a:rPr>
                                <m:t>𝑡</m:t>
                              </m:r>
                            </m:e>
                            <m:sup>
                              <m:r>
                                <a:rPr lang="en-US" altLang="zh-CN" sz="2400" i="1" kern="100">
                                  <a:effectLst/>
                                  <a:latin typeface="Cambria Math" panose="02040503050406030204" pitchFamily="18" charset="0"/>
                                  <a:ea typeface="宋体" panose="02010600030101010101" pitchFamily="2" charset="-122"/>
                                </a:rPr>
                                <m:t>′</m:t>
                              </m:r>
                            </m:sup>
                          </m:sSup>
                        </m:sub>
                      </m:sSub>
                      <m:r>
                        <a:rPr lang="en-US" altLang="zh-CN" sz="2400" i="1" kern="100">
                          <a:effectLst/>
                          <a:latin typeface="Cambria Math" panose="02040503050406030204" pitchFamily="18" charset="0"/>
                          <a:ea typeface="宋体" panose="02010600030101010101" pitchFamily="2" charset="-122"/>
                        </a:rPr>
                        <m:t>=</m:t>
                      </m:r>
                      <m:f>
                        <m:fPr>
                          <m:ctrlPr>
                            <a:rPr lang="zh-CN" altLang="zh-CN" sz="2400" i="1" kern="100">
                              <a:effectLst/>
                              <a:latin typeface="Cambria Math" panose="02040503050406030204" pitchFamily="18" charset="0"/>
                              <a:ea typeface="Cambria Math" panose="02040503050406030204" pitchFamily="18" charset="0"/>
                            </a:rPr>
                          </m:ctrlPr>
                        </m:fPr>
                        <m:num>
                          <m:r>
                            <a:rPr lang="en-US" altLang="zh-CN" sz="2400" i="1" kern="100">
                              <a:effectLst/>
                              <a:latin typeface="Cambria Math" panose="02040503050406030204" pitchFamily="18" charset="0"/>
                              <a:ea typeface="宋体" panose="02010600030101010101" pitchFamily="2" charset="-122"/>
                            </a:rPr>
                            <m:t>1</m:t>
                          </m:r>
                        </m:num>
                        <m:den>
                          <m:r>
                            <a:rPr lang="en-US" altLang="zh-CN" sz="2400" i="1" kern="100">
                              <a:effectLst/>
                              <a:latin typeface="Cambria Math" panose="02040503050406030204" pitchFamily="18" charset="0"/>
                              <a:ea typeface="宋体" panose="02010600030101010101" pitchFamily="2" charset="-122"/>
                            </a:rPr>
                            <m:t>𝑁</m:t>
                          </m:r>
                        </m:den>
                      </m:f>
                      <m:nary>
                        <m:naryPr>
                          <m:chr m:val="∑"/>
                          <m:limLoc m:val="undOvr"/>
                          <m:ctrlPr>
                            <a:rPr lang="zh-CN" altLang="zh-CN" sz="2400" i="1" kern="100">
                              <a:effectLst/>
                              <a:latin typeface="Cambria Math" panose="02040503050406030204" pitchFamily="18" charset="0"/>
                              <a:ea typeface="Cambria Math" panose="02040503050406030204" pitchFamily="18" charset="0"/>
                            </a:rPr>
                          </m:ctrlPr>
                        </m:naryPr>
                        <m:sub>
                          <m:r>
                            <a:rPr lang="en-US" altLang="zh-CN" sz="2400" i="1" kern="100">
                              <a:effectLst/>
                              <a:latin typeface="Cambria Math" panose="02040503050406030204" pitchFamily="18" charset="0"/>
                              <a:ea typeface="宋体" panose="02010600030101010101" pitchFamily="2" charset="-122"/>
                            </a:rPr>
                            <m:t>𝑖</m:t>
                          </m:r>
                          <m:r>
                            <a:rPr lang="en-US" altLang="zh-CN" sz="2400" i="1" kern="100">
                              <a:effectLst/>
                              <a:latin typeface="Cambria Math" panose="02040503050406030204" pitchFamily="18" charset="0"/>
                              <a:ea typeface="宋体" panose="02010600030101010101" pitchFamily="2" charset="-122"/>
                            </a:rPr>
                            <m:t>=1</m:t>
                          </m:r>
                        </m:sub>
                        <m:sup>
                          <m:r>
                            <a:rPr lang="en-US" altLang="zh-CN" sz="2400" i="1" kern="100">
                              <a:effectLst/>
                              <a:latin typeface="Cambria Math" panose="02040503050406030204" pitchFamily="18" charset="0"/>
                              <a:ea typeface="宋体" panose="02010600030101010101" pitchFamily="2" charset="-122"/>
                            </a:rPr>
                            <m:t>𝑁</m:t>
                          </m:r>
                        </m:sup>
                        <m:e>
                          <m:nary>
                            <m:naryPr>
                              <m:chr m:val="∑"/>
                              <m:limLoc m:val="undOvr"/>
                              <m:ctrlPr>
                                <a:rPr lang="zh-CN" altLang="zh-CN" sz="2400" i="1" kern="100">
                                  <a:effectLst/>
                                  <a:latin typeface="Cambria Math" panose="02040503050406030204" pitchFamily="18" charset="0"/>
                                  <a:ea typeface="Cambria Math" panose="02040503050406030204" pitchFamily="18" charset="0"/>
                                </a:rPr>
                              </m:ctrlPr>
                            </m:naryPr>
                            <m:sub>
                              <m:sSup>
                                <m:sSupPr>
                                  <m:ctrlPr>
                                    <a:rPr lang="zh-CN" altLang="zh-CN" sz="2400" i="1" kern="100">
                                      <a:effectLst/>
                                      <a:latin typeface="Cambria Math" panose="02040503050406030204" pitchFamily="18" charset="0"/>
                                      <a:ea typeface="Cambria Math" panose="02040503050406030204" pitchFamily="18" charset="0"/>
                                    </a:rPr>
                                  </m:ctrlPr>
                                </m:sSupPr>
                                <m:e>
                                  <m:r>
                                    <a:rPr lang="en-US" altLang="zh-CN" sz="2400" i="1" kern="100">
                                      <a:effectLst/>
                                      <a:latin typeface="Cambria Math" panose="02040503050406030204" pitchFamily="18" charset="0"/>
                                      <a:ea typeface="宋体" panose="02010600030101010101" pitchFamily="2" charset="-122"/>
                                    </a:rPr>
                                    <m:t>𝑡</m:t>
                                  </m:r>
                                </m:e>
                                <m:sup>
                                  <m:r>
                                    <a:rPr lang="en-US" altLang="zh-CN" sz="2400" i="1" kern="100">
                                      <a:effectLst/>
                                      <a:latin typeface="Cambria Math" panose="02040503050406030204" pitchFamily="18" charset="0"/>
                                      <a:ea typeface="宋体" panose="02010600030101010101" pitchFamily="2" charset="-122"/>
                                    </a:rPr>
                                    <m:t>′</m:t>
                                  </m:r>
                                </m:sup>
                              </m:sSup>
                              <m:r>
                                <a:rPr lang="en-US" altLang="zh-CN" sz="2400" i="1" kern="100">
                                  <a:effectLst/>
                                  <a:latin typeface="Cambria Math" panose="02040503050406030204" pitchFamily="18" charset="0"/>
                                  <a:ea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rPr>
                                <m:t>𝑡</m:t>
                              </m:r>
                            </m:sub>
                            <m:sup>
                              <m:r>
                                <a:rPr lang="en-US" altLang="zh-CN" sz="2400" i="1" kern="100">
                                  <a:effectLst/>
                                  <a:latin typeface="Cambria Math" panose="02040503050406030204" pitchFamily="18" charset="0"/>
                                  <a:ea typeface="宋体" panose="02010600030101010101" pitchFamily="2" charset="-122"/>
                                </a:rPr>
                                <m:t>𝑇</m:t>
                              </m:r>
                            </m:sup>
                            <m:e>
                              <m:r>
                                <a:rPr lang="en-US" altLang="zh-CN" sz="2400" i="1" kern="100">
                                  <a:effectLst/>
                                  <a:latin typeface="Cambria Math" panose="02040503050406030204" pitchFamily="18" charset="0"/>
                                  <a:ea typeface="宋体" panose="02010600030101010101" pitchFamily="2" charset="-122"/>
                                </a:rPr>
                                <m:t>𝑟</m:t>
                              </m:r>
                              <m:r>
                                <a:rPr lang="en-US" altLang="zh-CN" sz="2400" i="1" kern="100">
                                  <a:effectLst/>
                                  <a:latin typeface="Cambria Math" panose="02040503050406030204" pitchFamily="18" charset="0"/>
                                  <a:ea typeface="宋体" panose="02010600030101010101" pitchFamily="2" charset="-122"/>
                                </a:rPr>
                                <m:t>(</m:t>
                              </m:r>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𝒔</m:t>
                                  </m:r>
                                </m:e>
                                <m:sub>
                                  <m:r>
                                    <a:rPr lang="en-US" altLang="zh-CN" sz="2400" i="1" kern="100">
                                      <a:effectLst/>
                                      <a:latin typeface="Cambria Math" panose="02040503050406030204" pitchFamily="18" charset="0"/>
                                      <a:ea typeface="宋体" panose="02010600030101010101" pitchFamily="2" charset="-122"/>
                                    </a:rPr>
                                    <m:t>𝑖</m:t>
                                  </m:r>
                                  <m:r>
                                    <a:rPr lang="en-US" altLang="zh-CN" sz="2400" i="1" kern="100">
                                      <a:effectLst/>
                                      <a:latin typeface="Cambria Math" panose="02040503050406030204" pitchFamily="18" charset="0"/>
                                      <a:ea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rPr>
                                      </m:ctrlPr>
                                    </m:sSupPr>
                                    <m:e>
                                      <m:r>
                                        <a:rPr lang="en-US" altLang="zh-CN" sz="2400" i="1" kern="100">
                                          <a:effectLst/>
                                          <a:latin typeface="Cambria Math" panose="02040503050406030204" pitchFamily="18" charset="0"/>
                                          <a:ea typeface="宋体" panose="02010600030101010101" pitchFamily="2" charset="-122"/>
                                        </a:rPr>
                                        <m:t>𝑡</m:t>
                                      </m:r>
                                    </m:e>
                                    <m:sup>
                                      <m:r>
                                        <a:rPr lang="en-US" altLang="zh-CN" sz="2400" i="1" kern="100">
                                          <a:effectLst/>
                                          <a:latin typeface="Cambria Math" panose="02040503050406030204" pitchFamily="18" charset="0"/>
                                          <a:ea typeface="宋体" panose="02010600030101010101" pitchFamily="2" charset="-122"/>
                                        </a:rPr>
                                        <m:t>′</m:t>
                                      </m:r>
                                    </m:sup>
                                  </m:sSup>
                                </m:sub>
                              </m:sSub>
                              <m:r>
                                <a:rPr lang="en-US" altLang="zh-CN" sz="2400" i="1" kern="100">
                                  <a:effectLst/>
                                  <a:latin typeface="Cambria Math" panose="02040503050406030204" pitchFamily="18" charset="0"/>
                                  <a:ea typeface="宋体" panose="02010600030101010101" pitchFamily="2" charset="-122"/>
                                </a:rPr>
                                <m:t>,</m:t>
                              </m:r>
                              <m:sSub>
                                <m:sSubPr>
                                  <m:ctrlPr>
                                    <a:rPr lang="zh-CN" altLang="zh-CN" sz="2400" i="1" kern="100">
                                      <a:effectLst/>
                                      <a:latin typeface="Cambria Math" panose="02040503050406030204" pitchFamily="18" charset="0"/>
                                      <a:ea typeface="Cambria Math" panose="02040503050406030204" pitchFamily="18" charset="0"/>
                                    </a:rPr>
                                  </m:ctrlPr>
                                </m:sSubPr>
                                <m:e>
                                  <m:r>
                                    <a:rPr lang="en-US" altLang="zh-CN" sz="2400" b="1" i="1" kern="100">
                                      <a:effectLst/>
                                      <a:latin typeface="Cambria Math" panose="02040503050406030204" pitchFamily="18" charset="0"/>
                                      <a:ea typeface="宋体" panose="02010600030101010101" pitchFamily="2" charset="-122"/>
                                    </a:rPr>
                                    <m:t>𝒂</m:t>
                                  </m:r>
                                </m:e>
                                <m:sub>
                                  <m:r>
                                    <a:rPr lang="en-US" altLang="zh-CN" sz="2400" i="1" kern="100">
                                      <a:effectLst/>
                                      <a:latin typeface="Cambria Math" panose="02040503050406030204" pitchFamily="18" charset="0"/>
                                      <a:ea typeface="宋体" panose="02010600030101010101" pitchFamily="2" charset="-122"/>
                                    </a:rPr>
                                    <m:t>𝑖</m:t>
                                  </m:r>
                                  <m:r>
                                    <a:rPr lang="en-US" altLang="zh-CN" sz="2400" i="1" kern="100">
                                      <a:effectLst/>
                                      <a:latin typeface="Cambria Math" panose="02040503050406030204" pitchFamily="18" charset="0"/>
                                      <a:ea typeface="宋体" panose="02010600030101010101" pitchFamily="2" charset="-122"/>
                                    </a:rPr>
                                    <m:t>,</m:t>
                                  </m:r>
                                  <m:sSup>
                                    <m:sSupPr>
                                      <m:ctrlPr>
                                        <a:rPr lang="zh-CN" altLang="zh-CN" sz="2400" i="1" kern="100">
                                          <a:effectLst/>
                                          <a:latin typeface="Cambria Math" panose="02040503050406030204" pitchFamily="18" charset="0"/>
                                          <a:ea typeface="Cambria Math" panose="02040503050406030204" pitchFamily="18" charset="0"/>
                                        </a:rPr>
                                      </m:ctrlPr>
                                    </m:sSupPr>
                                    <m:e>
                                      <m:r>
                                        <a:rPr lang="en-US" altLang="zh-CN" sz="2400" i="1" kern="100">
                                          <a:effectLst/>
                                          <a:latin typeface="Cambria Math" panose="02040503050406030204" pitchFamily="18" charset="0"/>
                                          <a:ea typeface="宋体" panose="02010600030101010101" pitchFamily="2" charset="-122"/>
                                        </a:rPr>
                                        <m:t>𝑡</m:t>
                                      </m:r>
                                    </m:e>
                                    <m:sup>
                                      <m:r>
                                        <a:rPr lang="en-US" altLang="zh-CN" sz="2400" i="1" kern="100">
                                          <a:effectLst/>
                                          <a:latin typeface="Cambria Math" panose="02040503050406030204" pitchFamily="18" charset="0"/>
                                          <a:ea typeface="宋体" panose="02010600030101010101" pitchFamily="2" charset="-122"/>
                                        </a:rPr>
                                        <m:t>′</m:t>
                                      </m:r>
                                    </m:sup>
                                  </m:sSup>
                                </m:sub>
                              </m:sSub>
                            </m:e>
                          </m:nary>
                          <m:r>
                            <a:rPr lang="en-US" altLang="zh-CN" sz="2400" i="1" kern="100">
                              <a:effectLst/>
                              <a:latin typeface="Cambria Math" panose="02040503050406030204" pitchFamily="18" charset="0"/>
                              <a:ea typeface="宋体" panose="02010600030101010101" pitchFamily="2" charset="-122"/>
                            </a:rPr>
                            <m:t>)</m:t>
                          </m:r>
                        </m:e>
                      </m:nary>
                    </m:oMath>
                  </m:oMathPara>
                </a14:m>
                <a:endParaRPr lang="zh-CN" altLang="zh-CN" sz="2400" kern="100" dirty="0">
                  <a:effectLst/>
                  <a:latin typeface="Times New Roman" panose="02020603050405020304" pitchFamily="18" charset="0"/>
                  <a:ea typeface="宋体" panose="02010600030101010101" pitchFamily="2" charset="-122"/>
                </a:endParaRPr>
              </a:p>
              <a:p>
                <a:pPr marL="0" indent="0" algn="just">
                  <a:lnSpc>
                    <a:spcPct val="120000"/>
                  </a:lnSpc>
                  <a:spcBef>
                    <a:spcPts val="600"/>
                  </a:spcBef>
                  <a:buNone/>
                </a:pPr>
                <a:endParaRPr lang="zh-CN" altLang="zh-CN" sz="2400" b="1" kern="100" dirty="0">
                  <a:effectLst/>
                </a:endParaRPr>
              </a:p>
              <a:p>
                <a:pPr marL="0" indent="0" algn="just">
                  <a:buNone/>
                </a:pPr>
                <a:endParaRPr lang="zh-CN" altLang="zh-CN" sz="1800" kern="100" dirty="0">
                  <a:effectLst/>
                  <a:latin typeface="Times New Roman" panose="02020603050405020304" pitchFamily="18" charset="0"/>
                  <a:ea typeface="宋体" panose="02010600030101010101" pitchFamily="2" charset="-122"/>
                </a:endParaRPr>
              </a:p>
              <a:p>
                <a:pPr marL="0" indent="0">
                  <a:buNone/>
                </a:pPr>
                <a:endParaRPr lang="zh-CN" altLang="zh-CN" sz="2400" b="1" kern="100" dirty="0">
                  <a:effectLst/>
                </a:endParaRPr>
              </a:p>
              <a:p>
                <a:pPr indent="0">
                  <a:buNone/>
                </a:pP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369169" y="1467531"/>
                <a:ext cx="11705456" cy="5586412"/>
              </a:xfrm>
              <a:blipFill>
                <a:blip r:embed="rId3"/>
                <a:stretch>
                  <a:fillRect l="-1094" r="-781"/>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470351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endParaRPr>
          </a:p>
          <a:p>
            <a:pPr indent="0" algn="just">
              <a:lnSpc>
                <a:spcPct val="120000"/>
              </a:lnSpc>
              <a:buNone/>
            </a:pPr>
            <a:r>
              <a:rPr lang="en-US" altLang="zh-CN" sz="2400" b="1" kern="100" dirty="0" err="1">
                <a:effectLst/>
              </a:rPr>
              <a:t>A3C</a:t>
            </a:r>
            <a:r>
              <a:rPr lang="zh-CN" altLang="zh-CN" sz="2400" b="1" kern="100" dirty="0">
                <a:effectLst/>
              </a:rPr>
              <a:t>和</a:t>
            </a:r>
            <a:r>
              <a:rPr lang="en-US" altLang="zh-CN" sz="2400" b="1" kern="100" dirty="0" err="1">
                <a:effectLst/>
              </a:rPr>
              <a:t>A2C</a:t>
            </a:r>
            <a:r>
              <a:rPr lang="zh-CN" altLang="zh-CN" sz="2400" b="1" kern="100" dirty="0">
                <a:effectLst/>
              </a:rPr>
              <a:t>是策略梯度算法的</a:t>
            </a:r>
            <a:r>
              <a:rPr lang="en-US" altLang="zh-CN" sz="2400" b="1" kern="100" dirty="0">
                <a:effectLst/>
              </a:rPr>
              <a:t>2</a:t>
            </a:r>
            <a:r>
              <a:rPr lang="zh-CN" altLang="zh-CN" sz="2400" b="1" kern="100" dirty="0">
                <a:effectLst/>
              </a:rPr>
              <a:t>种高效实现。采用多个线程</a:t>
            </a:r>
            <a:r>
              <a:rPr lang="en-US" altLang="zh-CN" sz="2400" b="1" kern="100" dirty="0">
                <a:effectLst/>
              </a:rPr>
              <a:t>Agent</a:t>
            </a:r>
            <a:r>
              <a:rPr lang="zh-CN" altLang="zh-CN" sz="2400" b="1" kern="100" dirty="0">
                <a:effectLst/>
              </a:rPr>
              <a:t>同时进行采样过程。</a:t>
            </a:r>
          </a:p>
          <a:p>
            <a:pPr lvl="0" algn="l">
              <a:lnSpc>
                <a:spcPct val="120000"/>
              </a:lnSpc>
              <a:buFont typeface="Wingdings" panose="05000000000000000000" pitchFamily="2" charset="2"/>
              <a:buChar char="Ø"/>
            </a:pPr>
            <a:r>
              <a:rPr lang="en-US" altLang="zh-CN" sz="2400" b="1" kern="100" dirty="0" err="1">
                <a:solidFill>
                  <a:srgbClr val="FF0000"/>
                </a:solidFill>
                <a:effectLst/>
              </a:rPr>
              <a:t>A3C</a:t>
            </a:r>
            <a:r>
              <a:rPr lang="zh-CN" altLang="zh-CN" sz="2400" b="1" kern="100" dirty="0">
                <a:solidFill>
                  <a:srgbClr val="FF0000"/>
                </a:solidFill>
                <a:effectLst/>
              </a:rPr>
              <a:t>：</a:t>
            </a:r>
            <a:r>
              <a:rPr lang="zh-CN" altLang="zh-CN" sz="2400" b="1" kern="100" dirty="0">
                <a:effectLst/>
              </a:rPr>
              <a:t>每个</a:t>
            </a:r>
            <a:r>
              <a:rPr lang="en-US" altLang="zh-CN" sz="2400" b="1" kern="100" dirty="0">
                <a:effectLst/>
              </a:rPr>
              <a:t>Agent</a:t>
            </a:r>
            <a:r>
              <a:rPr lang="zh-CN" altLang="zh-CN" sz="2400" b="1" kern="100" dirty="0">
                <a:effectLst/>
              </a:rPr>
              <a:t>利用全局模型的策略网络参数初始化，独立与环境进行交互，计算策略梯度，并将其发送给全局模型，用于更新全局模型的策略网络参数。</a:t>
            </a:r>
          </a:p>
          <a:p>
            <a:pPr lvl="0" algn="l">
              <a:lnSpc>
                <a:spcPct val="120000"/>
              </a:lnSpc>
              <a:buFont typeface="Wingdings" panose="05000000000000000000" pitchFamily="2" charset="2"/>
              <a:buChar char="Ø"/>
            </a:pPr>
            <a:r>
              <a:rPr lang="en-US" altLang="zh-CN" sz="2400" b="1" kern="100" dirty="0" err="1">
                <a:solidFill>
                  <a:srgbClr val="FF0000"/>
                </a:solidFill>
                <a:effectLst/>
              </a:rPr>
              <a:t>A2C</a:t>
            </a:r>
            <a:r>
              <a:rPr lang="zh-CN" altLang="zh-CN" sz="2400" b="1" kern="100" dirty="0">
                <a:solidFill>
                  <a:srgbClr val="FF0000"/>
                </a:solidFill>
                <a:effectLst/>
              </a:rPr>
              <a:t>：</a:t>
            </a:r>
            <a:r>
              <a:rPr lang="zh-CN" altLang="zh-CN" sz="2400" b="1" kern="100" dirty="0">
                <a:effectLst/>
              </a:rPr>
              <a:t>每个</a:t>
            </a:r>
            <a:r>
              <a:rPr lang="en-US" altLang="zh-CN" sz="2400" b="1" kern="100" dirty="0">
                <a:effectLst/>
              </a:rPr>
              <a:t>Agent</a:t>
            </a:r>
            <a:r>
              <a:rPr lang="zh-CN" altLang="zh-CN" sz="2400" b="1" kern="100" dirty="0">
                <a:effectLst/>
              </a:rPr>
              <a:t>利用全局模型的策略网络参数初始化，独立与环境交互，将采集的轨迹序列发送给全局模型。全局模型收集多个</a:t>
            </a:r>
            <a:r>
              <a:rPr lang="en-US" altLang="zh-CN" sz="2400" b="1" kern="100" dirty="0">
                <a:effectLst/>
              </a:rPr>
              <a:t>agent</a:t>
            </a:r>
            <a:r>
              <a:rPr lang="zh-CN" altLang="zh-CN" sz="2400" b="1" kern="100" dirty="0">
                <a:effectLst/>
              </a:rPr>
              <a:t>的采样序列后，进行参数更新。</a:t>
            </a:r>
          </a:p>
          <a:p>
            <a:pPr marL="0" lvl="0" indent="0" algn="just">
              <a:buNone/>
            </a:pPr>
            <a:endParaRPr lang="zh-CN" altLang="zh-CN" sz="2400" kern="100" dirty="0">
              <a:effectLst/>
              <a:latin typeface="Times New Roman" panose="02020603050405020304" pitchFamily="18" charset="0"/>
              <a:ea typeface="宋体" panose="02010600030101010101" pitchFamily="2" charset="-122"/>
            </a:endParaRPr>
          </a:p>
          <a:p>
            <a:pPr marL="0" indent="0" algn="just">
              <a:lnSpc>
                <a:spcPct val="120000"/>
              </a:lnSpc>
              <a:spcBef>
                <a:spcPts val="600"/>
              </a:spcBef>
              <a:buNone/>
            </a:pPr>
            <a:endParaRPr lang="zh-CN" altLang="zh-CN" sz="2400" b="1" kern="100" dirty="0">
              <a:effectLst/>
            </a:endParaRPr>
          </a:p>
          <a:p>
            <a:pPr marL="0" indent="0" algn="just">
              <a:buNone/>
            </a:pPr>
            <a:endParaRPr lang="zh-CN" altLang="zh-CN" sz="1800" kern="100" dirty="0">
              <a:effectLst/>
              <a:latin typeface="Times New Roman" panose="02020603050405020304" pitchFamily="18" charset="0"/>
              <a:ea typeface="宋体" panose="02010600030101010101" pitchFamily="2" charset="-122"/>
            </a:endParaRPr>
          </a:p>
          <a:p>
            <a:pPr marL="0" indent="0">
              <a:buNone/>
            </a:pPr>
            <a:endParaRPr lang="zh-CN" altLang="zh-CN" sz="2400" b="1" kern="100" dirty="0">
              <a:effectLst/>
            </a:endParaRPr>
          </a:p>
          <a:p>
            <a:pPr indent="0">
              <a:buNone/>
            </a:pP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207465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endParaRPr>
          </a:p>
          <a:p>
            <a:pPr marL="0" lvl="0" indent="0" algn="just">
              <a:buNone/>
            </a:pPr>
            <a:endParaRPr lang="zh-CN" altLang="zh-CN" sz="2400" kern="100" dirty="0">
              <a:effectLst/>
              <a:latin typeface="Times New Roman" panose="02020603050405020304" pitchFamily="18" charset="0"/>
              <a:ea typeface="宋体" panose="02010600030101010101" pitchFamily="2" charset="-122"/>
            </a:endParaRPr>
          </a:p>
          <a:p>
            <a:pPr marL="0" indent="0" algn="just">
              <a:lnSpc>
                <a:spcPct val="120000"/>
              </a:lnSpc>
              <a:spcBef>
                <a:spcPts val="600"/>
              </a:spcBef>
              <a:buNone/>
            </a:pPr>
            <a:endParaRPr lang="zh-CN" altLang="zh-CN" sz="2400" b="1" kern="100" dirty="0">
              <a:effectLst/>
            </a:endParaRPr>
          </a:p>
          <a:p>
            <a:pPr marL="0" indent="0" algn="just">
              <a:buNone/>
            </a:pPr>
            <a:endParaRPr lang="zh-CN" altLang="zh-CN" sz="1800" kern="100" dirty="0">
              <a:effectLst/>
              <a:latin typeface="Times New Roman" panose="02020603050405020304" pitchFamily="18" charset="0"/>
              <a:ea typeface="宋体" panose="02010600030101010101" pitchFamily="2" charset="-122"/>
            </a:endParaRPr>
          </a:p>
          <a:p>
            <a:pPr marL="0" indent="0">
              <a:buNone/>
            </a:pPr>
            <a:endParaRPr lang="zh-CN" altLang="zh-CN" sz="2400" b="1" kern="100" dirty="0">
              <a:effectLst/>
            </a:endParaRPr>
          </a:p>
          <a:p>
            <a:pPr indent="0">
              <a:buNone/>
            </a:pPr>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3453D0EE-E060-4EBE-900D-8A6938B7657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D441DFCE-8E00-4372-8909-89BC49BA1008}"/>
              </a:ext>
            </a:extLst>
          </p:cNvPr>
          <p:cNvGraphicFramePr>
            <a:graphicFrameLocks noChangeAspect="1"/>
          </p:cNvGraphicFramePr>
          <p:nvPr>
            <p:extLst>
              <p:ext uri="{D42A27DB-BD31-4B8C-83A1-F6EECF244321}">
                <p14:modId xmlns:p14="http://schemas.microsoft.com/office/powerpoint/2010/main" val="1947518537"/>
              </p:ext>
            </p:extLst>
          </p:nvPr>
        </p:nvGraphicFramePr>
        <p:xfrm>
          <a:off x="2642860" y="2314620"/>
          <a:ext cx="7165641" cy="4336927"/>
        </p:xfrm>
        <a:graphic>
          <a:graphicData uri="http://schemas.openxmlformats.org/presentationml/2006/ole">
            <mc:AlternateContent xmlns:mc="http://schemas.openxmlformats.org/markup-compatibility/2006">
              <mc:Choice xmlns:v="urn:schemas-microsoft-com:vml" Requires="v">
                <p:oleObj spid="_x0000_s1046" r:id="rId4" imgW="9429598" imgH="5705462" progId="Visio.Drawing.15">
                  <p:embed/>
                </p:oleObj>
              </mc:Choice>
              <mc:Fallback>
                <p:oleObj r:id="rId4" imgW="9429598" imgH="5705462"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2860" y="2314620"/>
                        <a:ext cx="7165641" cy="433692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77919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DE0D7DA1-8BF1-4FA6-8960-74C893243990}"/>
              </a:ext>
            </a:extLst>
          </p:cNvPr>
          <p:cNvPicPr>
            <a:picLocks noChangeAspect="1"/>
          </p:cNvPicPr>
          <p:nvPr/>
        </p:nvPicPr>
        <p:blipFill>
          <a:blip r:embed="rId3"/>
          <a:stretch>
            <a:fillRect/>
          </a:stretch>
        </p:blipFill>
        <p:spPr>
          <a:xfrm>
            <a:off x="838200" y="2147906"/>
            <a:ext cx="7152861" cy="4344969"/>
          </a:xfrm>
          <a:prstGeom prst="rect">
            <a:avLst/>
          </a:prstGeom>
        </p:spPr>
      </p:pic>
    </p:spTree>
    <p:extLst>
      <p:ext uri="{BB962C8B-B14F-4D97-AF65-F5344CB8AC3E}">
        <p14:creationId xmlns:p14="http://schemas.microsoft.com/office/powerpoint/2010/main" val="34543218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F6AFC71C-D4F5-41C2-833B-243076B7606E}"/>
              </a:ext>
            </a:extLst>
          </p:cNvPr>
          <p:cNvPicPr>
            <a:picLocks noChangeAspect="1"/>
          </p:cNvPicPr>
          <p:nvPr/>
        </p:nvPicPr>
        <p:blipFill>
          <a:blip r:embed="rId3"/>
          <a:stretch>
            <a:fillRect/>
          </a:stretch>
        </p:blipFill>
        <p:spPr>
          <a:xfrm>
            <a:off x="984643" y="2241548"/>
            <a:ext cx="7057697" cy="4318278"/>
          </a:xfrm>
          <a:prstGeom prst="rect">
            <a:avLst/>
          </a:prstGeom>
        </p:spPr>
      </p:pic>
    </p:spTree>
    <p:extLst>
      <p:ext uri="{BB962C8B-B14F-4D97-AF65-F5344CB8AC3E}">
        <p14:creationId xmlns:p14="http://schemas.microsoft.com/office/powerpoint/2010/main" val="389464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1.</a:t>
            </a:r>
            <a:r>
              <a:rPr lang="zh-CN" altLang="en-US" sz="4400" b="1" dirty="0">
                <a:solidFill>
                  <a:srgbClr val="0000FF"/>
                </a:solidFill>
                <a:effectLst/>
                <a:latin typeface="黑体" panose="02010609060101010101" pitchFamily="49" charset="-122"/>
                <a:ea typeface="黑体" panose="02010609060101010101" pitchFamily="49" charset="-122"/>
              </a:rPr>
              <a:t> 强化学习的产生</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p:txBody>
          <a:bodyPr>
            <a:normAutofit/>
          </a:bodyPr>
          <a:lstStyle/>
          <a:p>
            <a:pPr marL="0" indent="0" algn="just">
              <a:lnSpc>
                <a:spcPct val="150000"/>
              </a:lnSpc>
              <a:buNone/>
              <a:tabLst>
                <a:tab pos="266700" algn="l"/>
              </a:tabLst>
            </a:pP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在最近</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到</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年里，强化学习在人工智能领域得到越来越多的关注，现已广泛的应用到机器学习、博弈、调度、机器人和</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MAS</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等领域中。</a:t>
            </a:r>
            <a:endPar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合 3">
            <a:extLst>
              <a:ext uri="{FF2B5EF4-FFF2-40B4-BE49-F238E27FC236}">
                <a16:creationId xmlns:a16="http://schemas.microsoft.com/office/drawing/2014/main" id="{8E2B788F-6D98-4C1D-9265-AC6805CC49BC}"/>
              </a:ext>
            </a:extLst>
          </p:cNvPr>
          <p:cNvGrpSpPr/>
          <p:nvPr/>
        </p:nvGrpSpPr>
        <p:grpSpPr>
          <a:xfrm>
            <a:off x="877734" y="3189073"/>
            <a:ext cx="7786640" cy="2604026"/>
            <a:chOff x="-57989" y="646558"/>
            <a:chExt cx="10382185" cy="3472034"/>
          </a:xfrm>
        </p:grpSpPr>
        <p:sp>
          <p:nvSpPr>
            <p:cNvPr id="5" name="矩形 28">
              <a:extLst>
                <a:ext uri="{FF2B5EF4-FFF2-40B4-BE49-F238E27FC236}">
                  <a16:creationId xmlns:a16="http://schemas.microsoft.com/office/drawing/2014/main" id="{B7408F6D-2F04-4C5C-AB9B-03F1AA51FEFA}"/>
                </a:ext>
              </a:extLst>
            </p:cNvPr>
            <p:cNvSpPr>
              <a:spLocks noChangeArrowheads="1"/>
            </p:cNvSpPr>
            <p:nvPr/>
          </p:nvSpPr>
          <p:spPr bwMode="auto">
            <a:xfrm>
              <a:off x="2852544" y="3179631"/>
              <a:ext cx="13247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AlphaZero</a:t>
              </a:r>
              <a:endParaRPr kumimoji="0"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6" name="矩形 28">
              <a:extLst>
                <a:ext uri="{FF2B5EF4-FFF2-40B4-BE49-F238E27FC236}">
                  <a16:creationId xmlns:a16="http://schemas.microsoft.com/office/drawing/2014/main" id="{230A7DA5-947A-46B4-8AF1-637C6E9210C8}"/>
                </a:ext>
              </a:extLst>
            </p:cNvPr>
            <p:cNvSpPr>
              <a:spLocks noChangeArrowheads="1"/>
            </p:cNvSpPr>
            <p:nvPr/>
          </p:nvSpPr>
          <p:spPr bwMode="auto">
            <a:xfrm>
              <a:off x="6713686" y="3164003"/>
              <a:ext cx="13330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AlphaFold</a:t>
              </a:r>
              <a:endParaRPr kumimoji="0"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7" name="箭头: V 形 6">
              <a:extLst>
                <a:ext uri="{FF2B5EF4-FFF2-40B4-BE49-F238E27FC236}">
                  <a16:creationId xmlns:a16="http://schemas.microsoft.com/office/drawing/2014/main" id="{E32BD184-C4F9-4B00-B239-06B9701D488E}"/>
                </a:ext>
              </a:extLst>
            </p:cNvPr>
            <p:cNvSpPr/>
            <p:nvPr/>
          </p:nvSpPr>
          <p:spPr>
            <a:xfrm>
              <a:off x="2033765" y="3647371"/>
              <a:ext cx="2097326" cy="457200"/>
            </a:xfrm>
            <a:prstGeom prst="chevron">
              <a:avLst/>
            </a:prstGeom>
            <a:solidFill>
              <a:srgbClr val="5B9BD5">
                <a:lumMod val="20000"/>
                <a:lumOff val="80000"/>
              </a:srgbClr>
            </a:solidFill>
            <a:ln w="19050">
              <a:solidFill>
                <a:srgbClr val="5B9BD5">
                  <a:lumMod val="40000"/>
                  <a:lumOff val="60000"/>
                </a:srgbClr>
              </a:solidFill>
            </a:ln>
            <a:effectLst>
              <a:outerShdw blurRad="50800" dist="38100" dir="10800000" algn="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2018</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年</a:t>
              </a: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12</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月</a:t>
              </a:r>
            </a:p>
          </p:txBody>
        </p:sp>
        <p:sp>
          <p:nvSpPr>
            <p:cNvPr id="8" name="箭头: V 形 7">
              <a:extLst>
                <a:ext uri="{FF2B5EF4-FFF2-40B4-BE49-F238E27FC236}">
                  <a16:creationId xmlns:a16="http://schemas.microsoft.com/office/drawing/2014/main" id="{D531A2FD-DCF5-4B16-9E3A-9E786A1416F1}"/>
                </a:ext>
              </a:extLst>
            </p:cNvPr>
            <p:cNvSpPr/>
            <p:nvPr/>
          </p:nvSpPr>
          <p:spPr>
            <a:xfrm>
              <a:off x="4120973" y="3654983"/>
              <a:ext cx="2097326" cy="457200"/>
            </a:xfrm>
            <a:prstGeom prst="chevron">
              <a:avLst/>
            </a:prstGeom>
            <a:solidFill>
              <a:srgbClr val="70AD47">
                <a:lumMod val="20000"/>
                <a:lumOff val="80000"/>
              </a:srgbClr>
            </a:solidFill>
            <a:ln w="19050">
              <a:solidFill>
                <a:srgbClr val="70AD47">
                  <a:lumMod val="40000"/>
                  <a:lumOff val="60000"/>
                </a:srgbClr>
              </a:solidFill>
            </a:ln>
            <a:effectLst>
              <a:outerShdw blurRad="50800" dist="38100" dir="10800000" algn="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2019</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年</a:t>
              </a: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1</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月</a:t>
              </a:r>
            </a:p>
          </p:txBody>
        </p:sp>
        <p:sp>
          <p:nvSpPr>
            <p:cNvPr id="9" name="箭头: V 形 8">
              <a:extLst>
                <a:ext uri="{FF2B5EF4-FFF2-40B4-BE49-F238E27FC236}">
                  <a16:creationId xmlns:a16="http://schemas.microsoft.com/office/drawing/2014/main" id="{789FA324-77A6-4F7B-A745-40D71273BA77}"/>
                </a:ext>
              </a:extLst>
            </p:cNvPr>
            <p:cNvSpPr/>
            <p:nvPr/>
          </p:nvSpPr>
          <p:spPr>
            <a:xfrm>
              <a:off x="6168008" y="3661392"/>
              <a:ext cx="2097326" cy="457200"/>
            </a:xfrm>
            <a:prstGeom prst="chevron">
              <a:avLst/>
            </a:prstGeom>
            <a:solidFill>
              <a:srgbClr val="FFC000">
                <a:lumMod val="20000"/>
                <a:lumOff val="80000"/>
              </a:srgbClr>
            </a:solidFill>
            <a:ln w="19050">
              <a:solidFill>
                <a:srgbClr val="FFC000">
                  <a:lumMod val="40000"/>
                  <a:lumOff val="60000"/>
                </a:srgbClr>
              </a:solidFill>
            </a:ln>
            <a:effectLst>
              <a:outerShdw blurRad="50800" dist="38100" dir="10800000" algn="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2020</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年</a:t>
              </a: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12</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月</a:t>
              </a:r>
            </a:p>
          </p:txBody>
        </p:sp>
        <p:sp>
          <p:nvSpPr>
            <p:cNvPr id="10" name="箭头: V 形 9">
              <a:extLst>
                <a:ext uri="{FF2B5EF4-FFF2-40B4-BE49-F238E27FC236}">
                  <a16:creationId xmlns:a16="http://schemas.microsoft.com/office/drawing/2014/main" id="{B77BF42F-23EF-426D-A7D3-E00D8404C0CA}"/>
                </a:ext>
              </a:extLst>
            </p:cNvPr>
            <p:cNvSpPr/>
            <p:nvPr/>
          </p:nvSpPr>
          <p:spPr>
            <a:xfrm>
              <a:off x="8226870" y="3656741"/>
              <a:ext cx="2097326" cy="457200"/>
            </a:xfrm>
            <a:prstGeom prst="chevron">
              <a:avLst/>
            </a:prstGeom>
            <a:solidFill>
              <a:srgbClr val="E7E6E6">
                <a:lumMod val="90000"/>
              </a:srgbClr>
            </a:solidFill>
            <a:ln w="19050">
              <a:solidFill>
                <a:srgbClr val="E7E6E6"/>
              </a:solidFill>
            </a:ln>
            <a:effectLst>
              <a:outerShdw blurRad="50800" dist="38100" dir="10800000" algn="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2021</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年</a:t>
              </a: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12</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月</a:t>
              </a:r>
            </a:p>
          </p:txBody>
        </p:sp>
        <p:grpSp>
          <p:nvGrpSpPr>
            <p:cNvPr id="11" name="组合 10">
              <a:extLst>
                <a:ext uri="{FF2B5EF4-FFF2-40B4-BE49-F238E27FC236}">
                  <a16:creationId xmlns:a16="http://schemas.microsoft.com/office/drawing/2014/main" id="{F0D81855-82EF-4AB5-81D5-E5F29EF16E78}"/>
                </a:ext>
              </a:extLst>
            </p:cNvPr>
            <p:cNvGrpSpPr/>
            <p:nvPr/>
          </p:nvGrpSpPr>
          <p:grpSpPr>
            <a:xfrm>
              <a:off x="2859298" y="3066031"/>
              <a:ext cx="145915" cy="534817"/>
              <a:chOff x="1335297" y="3066030"/>
              <a:chExt cx="145915" cy="534817"/>
            </a:xfrm>
          </p:grpSpPr>
          <p:cxnSp>
            <p:nvCxnSpPr>
              <p:cNvPr id="30" name="直接连接符 29">
                <a:extLst>
                  <a:ext uri="{FF2B5EF4-FFF2-40B4-BE49-F238E27FC236}">
                    <a16:creationId xmlns:a16="http://schemas.microsoft.com/office/drawing/2014/main" id="{0AB9432B-F378-487B-A76E-03E2A4428F37}"/>
                  </a:ext>
                </a:extLst>
              </p:cNvPr>
              <p:cNvCxnSpPr>
                <a:cxnSpLocks/>
                <a:stCxn id="32" idx="4"/>
              </p:cNvCxnSpPr>
              <p:nvPr/>
            </p:nvCxnSpPr>
            <p:spPr bwMode="auto">
              <a:xfrm>
                <a:off x="1408255" y="3211945"/>
                <a:ext cx="0" cy="316987"/>
              </a:xfrm>
              <a:prstGeom prst="line">
                <a:avLst/>
              </a:prstGeom>
              <a:solidFill>
                <a:srgbClr val="5B9BD5">
                  <a:lumMod val="40000"/>
                  <a:lumOff val="60000"/>
                </a:srgbClr>
              </a:solidFill>
              <a:ln w="31750" cap="flat" cmpd="sng" algn="ctr">
                <a:solidFill>
                  <a:srgbClr val="5B9BD5">
                    <a:lumMod val="40000"/>
                    <a:lumOff val="60000"/>
                  </a:srgbClr>
                </a:solidFill>
                <a:prstDash val="solid"/>
                <a:miter lim="800000"/>
                <a:headEnd type="none" w="med" len="med"/>
                <a:tailEnd type="none" w="med" len="med"/>
              </a:ln>
              <a:effectLst/>
            </p:spPr>
          </p:cxnSp>
          <p:sp>
            <p:nvSpPr>
              <p:cNvPr id="31" name="椭圆 30">
                <a:extLst>
                  <a:ext uri="{FF2B5EF4-FFF2-40B4-BE49-F238E27FC236}">
                    <a16:creationId xmlns:a16="http://schemas.microsoft.com/office/drawing/2014/main" id="{6764AB18-215C-4C99-B642-FE7D993CFC9A}"/>
                  </a:ext>
                </a:extLst>
              </p:cNvPr>
              <p:cNvSpPr/>
              <p:nvPr/>
            </p:nvSpPr>
            <p:spPr>
              <a:xfrm>
                <a:off x="1361353" y="3507045"/>
                <a:ext cx="93802" cy="93802"/>
              </a:xfrm>
              <a:prstGeom prst="ellipse">
                <a:avLst/>
              </a:prstGeom>
              <a:solidFill>
                <a:srgbClr val="5B9BD5">
                  <a:lumMod val="40000"/>
                  <a:lumOff val="60000"/>
                </a:srgbClr>
              </a:solidFill>
              <a:ln w="19050">
                <a:solidFill>
                  <a:srgbClr val="5B9BD5">
                    <a:lumMod val="40000"/>
                    <a:lumOff val="60000"/>
                  </a:srgb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35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32" name="椭圆 31">
                <a:extLst>
                  <a:ext uri="{FF2B5EF4-FFF2-40B4-BE49-F238E27FC236}">
                    <a16:creationId xmlns:a16="http://schemas.microsoft.com/office/drawing/2014/main" id="{F148A508-0FFB-4777-B48E-D0DE9AE39551}"/>
                  </a:ext>
                </a:extLst>
              </p:cNvPr>
              <p:cNvSpPr/>
              <p:nvPr/>
            </p:nvSpPr>
            <p:spPr>
              <a:xfrm>
                <a:off x="1335297" y="3066030"/>
                <a:ext cx="145915" cy="145915"/>
              </a:xfrm>
              <a:prstGeom prst="ellipse">
                <a:avLst/>
              </a:prstGeom>
              <a:solidFill>
                <a:srgbClr val="5B9BD5">
                  <a:lumMod val="40000"/>
                  <a:lumOff val="60000"/>
                </a:srgbClr>
              </a:solidFill>
              <a:ln w="19050">
                <a:solidFill>
                  <a:srgbClr val="5B9BD5">
                    <a:lumMod val="40000"/>
                    <a:lumOff val="60000"/>
                  </a:srgb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35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grpSp>
        <p:grpSp>
          <p:nvGrpSpPr>
            <p:cNvPr id="12" name="组合 11">
              <a:extLst>
                <a:ext uri="{FF2B5EF4-FFF2-40B4-BE49-F238E27FC236}">
                  <a16:creationId xmlns:a16="http://schemas.microsoft.com/office/drawing/2014/main" id="{8A6E7080-A2D8-4701-A5F0-2ED62C3BA82F}"/>
                </a:ext>
              </a:extLst>
            </p:cNvPr>
            <p:cNvGrpSpPr/>
            <p:nvPr/>
          </p:nvGrpSpPr>
          <p:grpSpPr>
            <a:xfrm>
              <a:off x="6713686" y="3056611"/>
              <a:ext cx="145915" cy="534817"/>
              <a:chOff x="1335297" y="3066030"/>
              <a:chExt cx="145915" cy="534817"/>
            </a:xfrm>
          </p:grpSpPr>
          <p:cxnSp>
            <p:nvCxnSpPr>
              <p:cNvPr id="27" name="直接连接符 26">
                <a:extLst>
                  <a:ext uri="{FF2B5EF4-FFF2-40B4-BE49-F238E27FC236}">
                    <a16:creationId xmlns:a16="http://schemas.microsoft.com/office/drawing/2014/main" id="{EE891C91-3765-4E09-BFD6-25FDC63DD1B8}"/>
                  </a:ext>
                </a:extLst>
              </p:cNvPr>
              <p:cNvCxnSpPr>
                <a:cxnSpLocks/>
                <a:stCxn id="29" idx="4"/>
              </p:cNvCxnSpPr>
              <p:nvPr/>
            </p:nvCxnSpPr>
            <p:spPr bwMode="auto">
              <a:xfrm>
                <a:off x="1408255" y="3211945"/>
                <a:ext cx="0" cy="316987"/>
              </a:xfrm>
              <a:prstGeom prst="line">
                <a:avLst/>
              </a:prstGeom>
              <a:solidFill>
                <a:srgbClr val="5B9BD5">
                  <a:lumMod val="40000"/>
                  <a:lumOff val="60000"/>
                </a:srgbClr>
              </a:solidFill>
              <a:ln w="31750" cap="flat" cmpd="sng" algn="ctr">
                <a:solidFill>
                  <a:srgbClr val="FFC000">
                    <a:lumMod val="40000"/>
                    <a:lumOff val="60000"/>
                  </a:srgbClr>
                </a:solidFill>
                <a:prstDash val="solid"/>
                <a:miter lim="800000"/>
                <a:headEnd type="none" w="med" len="med"/>
                <a:tailEnd type="none" w="med" len="med"/>
              </a:ln>
              <a:effectLst/>
            </p:spPr>
          </p:cxnSp>
          <p:sp>
            <p:nvSpPr>
              <p:cNvPr id="28" name="椭圆 27">
                <a:extLst>
                  <a:ext uri="{FF2B5EF4-FFF2-40B4-BE49-F238E27FC236}">
                    <a16:creationId xmlns:a16="http://schemas.microsoft.com/office/drawing/2014/main" id="{6FDCE9C8-37AA-48B3-A818-43CCEC36C750}"/>
                  </a:ext>
                </a:extLst>
              </p:cNvPr>
              <p:cNvSpPr/>
              <p:nvPr/>
            </p:nvSpPr>
            <p:spPr>
              <a:xfrm>
                <a:off x="1361353" y="3507045"/>
                <a:ext cx="93802" cy="93802"/>
              </a:xfrm>
              <a:prstGeom prst="ellipse">
                <a:avLst/>
              </a:prstGeom>
              <a:solidFill>
                <a:srgbClr val="FFC000">
                  <a:lumMod val="40000"/>
                  <a:lumOff val="60000"/>
                </a:srgbClr>
              </a:solidFill>
              <a:ln w="19050">
                <a:solidFill>
                  <a:srgbClr val="FFC000">
                    <a:lumMod val="40000"/>
                    <a:lumOff val="60000"/>
                  </a:srgb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35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29" name="椭圆 28">
                <a:extLst>
                  <a:ext uri="{FF2B5EF4-FFF2-40B4-BE49-F238E27FC236}">
                    <a16:creationId xmlns:a16="http://schemas.microsoft.com/office/drawing/2014/main" id="{988808A1-2CCD-44DB-974D-01842E887A12}"/>
                  </a:ext>
                </a:extLst>
              </p:cNvPr>
              <p:cNvSpPr/>
              <p:nvPr/>
            </p:nvSpPr>
            <p:spPr>
              <a:xfrm>
                <a:off x="1335297" y="3066030"/>
                <a:ext cx="145915" cy="145915"/>
              </a:xfrm>
              <a:prstGeom prst="ellipse">
                <a:avLst/>
              </a:prstGeom>
              <a:solidFill>
                <a:srgbClr val="FFC000">
                  <a:lumMod val="40000"/>
                  <a:lumOff val="60000"/>
                </a:srgbClr>
              </a:solidFill>
              <a:ln w="19050">
                <a:solidFill>
                  <a:srgbClr val="FFC000">
                    <a:lumMod val="40000"/>
                    <a:lumOff val="60000"/>
                  </a:srgb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35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grpSp>
        <p:grpSp>
          <p:nvGrpSpPr>
            <p:cNvPr id="13" name="组合 12">
              <a:extLst>
                <a:ext uri="{FF2B5EF4-FFF2-40B4-BE49-F238E27FC236}">
                  <a16:creationId xmlns:a16="http://schemas.microsoft.com/office/drawing/2014/main" id="{CEB29B2D-FCAF-406F-8BBC-626C6156F4E4}"/>
                </a:ext>
              </a:extLst>
            </p:cNvPr>
            <p:cNvGrpSpPr/>
            <p:nvPr/>
          </p:nvGrpSpPr>
          <p:grpSpPr>
            <a:xfrm>
              <a:off x="4833803" y="3050445"/>
              <a:ext cx="145915" cy="534817"/>
              <a:chOff x="1335297" y="3066030"/>
              <a:chExt cx="145915" cy="534817"/>
            </a:xfrm>
          </p:grpSpPr>
          <p:cxnSp>
            <p:nvCxnSpPr>
              <p:cNvPr id="24" name="直接连接符 23">
                <a:extLst>
                  <a:ext uri="{FF2B5EF4-FFF2-40B4-BE49-F238E27FC236}">
                    <a16:creationId xmlns:a16="http://schemas.microsoft.com/office/drawing/2014/main" id="{976567C7-9E3B-4FB3-A19E-0AD69EADFC06}"/>
                  </a:ext>
                </a:extLst>
              </p:cNvPr>
              <p:cNvCxnSpPr>
                <a:cxnSpLocks/>
                <a:stCxn id="26" idx="4"/>
              </p:cNvCxnSpPr>
              <p:nvPr/>
            </p:nvCxnSpPr>
            <p:spPr bwMode="auto">
              <a:xfrm>
                <a:off x="1408255" y="3211945"/>
                <a:ext cx="0" cy="316987"/>
              </a:xfrm>
              <a:prstGeom prst="line">
                <a:avLst/>
              </a:prstGeom>
              <a:solidFill>
                <a:srgbClr val="5B9BD5">
                  <a:lumMod val="40000"/>
                  <a:lumOff val="60000"/>
                </a:srgbClr>
              </a:solidFill>
              <a:ln w="31750" cap="flat" cmpd="sng" algn="ctr">
                <a:solidFill>
                  <a:srgbClr val="BFD9AE"/>
                </a:solidFill>
                <a:prstDash val="solid"/>
                <a:miter lim="800000"/>
                <a:headEnd type="none" w="med" len="med"/>
                <a:tailEnd type="none" w="med" len="med"/>
              </a:ln>
              <a:effectLst/>
            </p:spPr>
          </p:cxnSp>
          <p:sp>
            <p:nvSpPr>
              <p:cNvPr id="25" name="椭圆 24">
                <a:extLst>
                  <a:ext uri="{FF2B5EF4-FFF2-40B4-BE49-F238E27FC236}">
                    <a16:creationId xmlns:a16="http://schemas.microsoft.com/office/drawing/2014/main" id="{1937F62D-093B-42AA-8D01-7A53DF4A2C0C}"/>
                  </a:ext>
                </a:extLst>
              </p:cNvPr>
              <p:cNvSpPr/>
              <p:nvPr/>
            </p:nvSpPr>
            <p:spPr>
              <a:xfrm>
                <a:off x="1361353" y="3507045"/>
                <a:ext cx="93802" cy="93802"/>
              </a:xfrm>
              <a:prstGeom prst="ellipse">
                <a:avLst/>
              </a:prstGeom>
              <a:solidFill>
                <a:srgbClr val="BFD9AE"/>
              </a:solidFill>
              <a:ln w="19050">
                <a:solidFill>
                  <a:srgbClr val="5B9BD5">
                    <a:lumMod val="40000"/>
                    <a:lumOff val="60000"/>
                  </a:srgb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35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26" name="椭圆 25">
                <a:extLst>
                  <a:ext uri="{FF2B5EF4-FFF2-40B4-BE49-F238E27FC236}">
                    <a16:creationId xmlns:a16="http://schemas.microsoft.com/office/drawing/2014/main" id="{F1E325B4-997B-4015-93D9-95AF6044E6B5}"/>
                  </a:ext>
                </a:extLst>
              </p:cNvPr>
              <p:cNvSpPr/>
              <p:nvPr/>
            </p:nvSpPr>
            <p:spPr>
              <a:xfrm>
                <a:off x="1335297" y="3066030"/>
                <a:ext cx="145915" cy="145915"/>
              </a:xfrm>
              <a:prstGeom prst="ellipse">
                <a:avLst/>
              </a:prstGeom>
              <a:solidFill>
                <a:srgbClr val="BFD9AE"/>
              </a:solidFill>
              <a:ln w="19050">
                <a:solidFill>
                  <a:srgbClr val="BFD9AE"/>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35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grpSp>
        <p:sp>
          <p:nvSpPr>
            <p:cNvPr id="14" name="矩形 28">
              <a:extLst>
                <a:ext uri="{FF2B5EF4-FFF2-40B4-BE49-F238E27FC236}">
                  <a16:creationId xmlns:a16="http://schemas.microsoft.com/office/drawing/2014/main" id="{D75E0C21-2537-4754-99FF-2DAB76B6583A}"/>
                </a:ext>
              </a:extLst>
            </p:cNvPr>
            <p:cNvSpPr>
              <a:spLocks noChangeArrowheads="1"/>
            </p:cNvSpPr>
            <p:nvPr/>
          </p:nvSpPr>
          <p:spPr bwMode="auto">
            <a:xfrm>
              <a:off x="4860177" y="3178753"/>
              <a:ext cx="13330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AlphaStar</a:t>
              </a:r>
              <a:endParaRPr kumimoji="0"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15" name="Picture 4" descr="https://pic4.zhimg.com/80/v2-1320f6469f11f9d5b72cc9f8fb65ec6b_720w.jpg">
              <a:extLst>
                <a:ext uri="{FF2B5EF4-FFF2-40B4-BE49-F238E27FC236}">
                  <a16:creationId xmlns:a16="http://schemas.microsoft.com/office/drawing/2014/main" id="{A8622E6B-20E0-4E31-9D46-BD10264CC8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4597" y="646558"/>
              <a:ext cx="1846932" cy="23723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查看源图像">
              <a:extLst>
                <a:ext uri="{FF2B5EF4-FFF2-40B4-BE49-F238E27FC236}">
                  <a16:creationId xmlns:a16="http://schemas.microsoft.com/office/drawing/2014/main" id="{34085F4C-A1F8-4DF5-867B-8AE2C14B53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1091" y="654745"/>
              <a:ext cx="1922037" cy="235734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111A7A91-FDA0-45B7-8E13-656397A689D2}"/>
                </a:ext>
              </a:extLst>
            </p:cNvPr>
            <p:cNvGrpSpPr/>
            <p:nvPr/>
          </p:nvGrpSpPr>
          <p:grpSpPr>
            <a:xfrm>
              <a:off x="8636226" y="3064575"/>
              <a:ext cx="145915" cy="534817"/>
              <a:chOff x="1335297" y="3066030"/>
              <a:chExt cx="145915" cy="534817"/>
            </a:xfrm>
          </p:grpSpPr>
          <p:cxnSp>
            <p:nvCxnSpPr>
              <p:cNvPr id="21" name="直接连接符 20">
                <a:extLst>
                  <a:ext uri="{FF2B5EF4-FFF2-40B4-BE49-F238E27FC236}">
                    <a16:creationId xmlns:a16="http://schemas.microsoft.com/office/drawing/2014/main" id="{9D37CEBF-2BDB-4482-9625-9AC45DB493C7}"/>
                  </a:ext>
                </a:extLst>
              </p:cNvPr>
              <p:cNvCxnSpPr>
                <a:cxnSpLocks/>
                <a:stCxn id="23" idx="4"/>
              </p:cNvCxnSpPr>
              <p:nvPr/>
            </p:nvCxnSpPr>
            <p:spPr bwMode="auto">
              <a:xfrm>
                <a:off x="1408255" y="3211945"/>
                <a:ext cx="0" cy="316987"/>
              </a:xfrm>
              <a:prstGeom prst="line">
                <a:avLst/>
              </a:prstGeom>
              <a:solidFill>
                <a:srgbClr val="5B9BD5">
                  <a:lumMod val="40000"/>
                  <a:lumOff val="60000"/>
                </a:srgbClr>
              </a:solidFill>
              <a:ln w="31750" cap="flat" cmpd="sng" algn="ctr">
                <a:solidFill>
                  <a:srgbClr val="E7E6E6">
                    <a:lumMod val="75000"/>
                  </a:srgbClr>
                </a:solidFill>
                <a:prstDash val="solid"/>
                <a:miter lim="800000"/>
                <a:headEnd type="none" w="med" len="med"/>
                <a:tailEnd type="none" w="med" len="med"/>
              </a:ln>
              <a:effectLst/>
            </p:spPr>
          </p:cxnSp>
          <p:sp>
            <p:nvSpPr>
              <p:cNvPr id="22" name="椭圆 21">
                <a:extLst>
                  <a:ext uri="{FF2B5EF4-FFF2-40B4-BE49-F238E27FC236}">
                    <a16:creationId xmlns:a16="http://schemas.microsoft.com/office/drawing/2014/main" id="{28B7A829-B33B-492D-BA41-9002AF54FC52}"/>
                  </a:ext>
                </a:extLst>
              </p:cNvPr>
              <p:cNvSpPr/>
              <p:nvPr/>
            </p:nvSpPr>
            <p:spPr>
              <a:xfrm>
                <a:off x="1361353" y="3507045"/>
                <a:ext cx="93802" cy="93802"/>
              </a:xfrm>
              <a:prstGeom prst="ellipse">
                <a:avLst/>
              </a:prstGeom>
              <a:solidFill>
                <a:srgbClr val="E7E6E6">
                  <a:lumMod val="75000"/>
                </a:srgbClr>
              </a:solidFill>
              <a:ln w="19050">
                <a:solidFill>
                  <a:srgbClr val="E7E6E6">
                    <a:lumMod val="75000"/>
                  </a:srgb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35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23" name="椭圆 22">
                <a:extLst>
                  <a:ext uri="{FF2B5EF4-FFF2-40B4-BE49-F238E27FC236}">
                    <a16:creationId xmlns:a16="http://schemas.microsoft.com/office/drawing/2014/main" id="{401DD0FE-1543-423C-A9F7-4A88136E10D5}"/>
                  </a:ext>
                </a:extLst>
              </p:cNvPr>
              <p:cNvSpPr/>
              <p:nvPr/>
            </p:nvSpPr>
            <p:spPr>
              <a:xfrm>
                <a:off x="1335297" y="3066030"/>
                <a:ext cx="145915" cy="145915"/>
              </a:xfrm>
              <a:prstGeom prst="ellipse">
                <a:avLst/>
              </a:prstGeom>
              <a:solidFill>
                <a:srgbClr val="E7E6E6">
                  <a:lumMod val="75000"/>
                </a:srgbClr>
              </a:solidFill>
              <a:ln w="19050">
                <a:solidFill>
                  <a:srgbClr val="E7E6E6">
                    <a:lumMod val="75000"/>
                  </a:srgb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35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grpSp>
        <p:sp>
          <p:nvSpPr>
            <p:cNvPr id="18" name="矩形 28">
              <a:extLst>
                <a:ext uri="{FF2B5EF4-FFF2-40B4-BE49-F238E27FC236}">
                  <a16:creationId xmlns:a16="http://schemas.microsoft.com/office/drawing/2014/main" id="{549D271D-0A20-468B-8912-24B510BB5CC0}"/>
                </a:ext>
              </a:extLst>
            </p:cNvPr>
            <p:cNvSpPr>
              <a:spLocks noChangeArrowheads="1"/>
            </p:cNvSpPr>
            <p:nvPr/>
          </p:nvSpPr>
          <p:spPr bwMode="auto">
            <a:xfrm>
              <a:off x="8593512" y="3164003"/>
              <a:ext cx="13330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AI guider</a:t>
              </a:r>
              <a:endParaRPr kumimoji="0"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19" name="Picture 8" descr="查看源图像">
              <a:extLst>
                <a:ext uri="{FF2B5EF4-FFF2-40B4-BE49-F238E27FC236}">
                  <a16:creationId xmlns:a16="http://schemas.microsoft.com/office/drawing/2014/main" id="{A006B50A-41D6-4AB8-BDC2-5D4C5A0F57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1579" y="658670"/>
              <a:ext cx="1783035" cy="2364970"/>
            </a:xfrm>
            <a:prstGeom prst="rect">
              <a:avLst/>
            </a:prstGeom>
            <a:noFill/>
            <a:extLst>
              <a:ext uri="{909E8E84-426E-40DD-AFC4-6F175D3DCCD1}">
                <a14:hiddenFill xmlns:a14="http://schemas.microsoft.com/office/drawing/2010/main">
                  <a:solidFill>
                    <a:srgbClr val="FFFFFF"/>
                  </a:solidFill>
                </a14:hiddenFill>
              </a:ext>
            </a:extLst>
          </p:spPr>
        </p:pic>
        <p:sp>
          <p:nvSpPr>
            <p:cNvPr id="20" name="箭头: V 形 19">
              <a:extLst>
                <a:ext uri="{FF2B5EF4-FFF2-40B4-BE49-F238E27FC236}">
                  <a16:creationId xmlns:a16="http://schemas.microsoft.com/office/drawing/2014/main" id="{E06DA1E2-7881-4472-A695-77B7B6F8AE62}"/>
                </a:ext>
              </a:extLst>
            </p:cNvPr>
            <p:cNvSpPr/>
            <p:nvPr/>
          </p:nvSpPr>
          <p:spPr>
            <a:xfrm>
              <a:off x="-57989" y="3658700"/>
              <a:ext cx="2097326" cy="457200"/>
            </a:xfrm>
            <a:prstGeom prst="chevron">
              <a:avLst/>
            </a:prstGeom>
            <a:solidFill>
              <a:srgbClr val="A5A5A5">
                <a:lumMod val="20000"/>
                <a:lumOff val="80000"/>
              </a:srgbClr>
            </a:solidFill>
            <a:ln w="19050">
              <a:solidFill>
                <a:srgbClr val="5B9BD5">
                  <a:lumMod val="40000"/>
                  <a:lumOff val="60000"/>
                </a:srgbClr>
              </a:solidFill>
            </a:ln>
            <a:effectLst>
              <a:outerShdw blurRad="50800" dist="38100" dir="10800000" algn="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2016</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年</a:t>
              </a: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3</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月</a:t>
              </a:r>
            </a:p>
          </p:txBody>
        </p:sp>
      </p:grpSp>
      <p:pic>
        <p:nvPicPr>
          <p:cNvPr id="39" name="Picture 10" descr="https://imagepphcloud.thepaper.cn/pph/image/167/130/803.jpg">
            <a:extLst>
              <a:ext uri="{FF2B5EF4-FFF2-40B4-BE49-F238E27FC236}">
                <a16:creationId xmlns:a16="http://schemas.microsoft.com/office/drawing/2014/main" id="{E999D747-5E22-46F6-9AEF-7F3ED0883E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9358" y="3206827"/>
            <a:ext cx="1337276" cy="176505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查看源图像">
            <a:extLst>
              <a:ext uri="{FF2B5EF4-FFF2-40B4-BE49-F238E27FC236}">
                <a16:creationId xmlns:a16="http://schemas.microsoft.com/office/drawing/2014/main" id="{AC1EBC33-F3C3-4197-AFF1-A8375D10C8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200" y="3195213"/>
            <a:ext cx="1473586" cy="1768007"/>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28">
            <a:extLst>
              <a:ext uri="{FF2B5EF4-FFF2-40B4-BE49-F238E27FC236}">
                <a16:creationId xmlns:a16="http://schemas.microsoft.com/office/drawing/2014/main" id="{998360D2-9A1D-4B29-A331-A94BDEF61D99}"/>
              </a:ext>
            </a:extLst>
          </p:cNvPr>
          <p:cNvSpPr>
            <a:spLocks noChangeArrowheads="1"/>
          </p:cNvSpPr>
          <p:nvPr/>
        </p:nvSpPr>
        <p:spPr bwMode="auto">
          <a:xfrm>
            <a:off x="1550985" y="5069157"/>
            <a:ext cx="9935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AlphaGo</a:t>
            </a:r>
            <a:endPar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cxnSp>
        <p:nvCxnSpPr>
          <p:cNvPr id="43" name="直接连接符 42">
            <a:extLst>
              <a:ext uri="{FF2B5EF4-FFF2-40B4-BE49-F238E27FC236}">
                <a16:creationId xmlns:a16="http://schemas.microsoft.com/office/drawing/2014/main" id="{975D04BE-03A6-44CE-97B8-254957FC4554}"/>
              </a:ext>
            </a:extLst>
          </p:cNvPr>
          <p:cNvCxnSpPr>
            <a:cxnSpLocks/>
          </p:cNvCxnSpPr>
          <p:nvPr/>
        </p:nvCxnSpPr>
        <p:spPr bwMode="auto">
          <a:xfrm>
            <a:off x="1610769" y="5093393"/>
            <a:ext cx="0" cy="237740"/>
          </a:xfrm>
          <a:prstGeom prst="line">
            <a:avLst/>
          </a:prstGeom>
          <a:solidFill>
            <a:srgbClr val="5B9BD5">
              <a:lumMod val="40000"/>
              <a:lumOff val="60000"/>
            </a:srgbClr>
          </a:solidFill>
          <a:ln w="31750" cap="flat" cmpd="sng" algn="ctr">
            <a:solidFill>
              <a:srgbClr val="A5A5A5">
                <a:lumMod val="40000"/>
                <a:lumOff val="60000"/>
              </a:srgbClr>
            </a:solidFill>
            <a:prstDash val="solid"/>
            <a:miter lim="800000"/>
            <a:headEnd type="none" w="med" len="med"/>
            <a:tailEnd type="none" w="med" len="med"/>
          </a:ln>
          <a:effectLst/>
        </p:spPr>
      </p:cxnSp>
      <p:sp>
        <p:nvSpPr>
          <p:cNvPr id="44" name="椭圆 43">
            <a:extLst>
              <a:ext uri="{FF2B5EF4-FFF2-40B4-BE49-F238E27FC236}">
                <a16:creationId xmlns:a16="http://schemas.microsoft.com/office/drawing/2014/main" id="{A338E98B-D87F-4EF0-8A99-30ACC4358863}"/>
              </a:ext>
            </a:extLst>
          </p:cNvPr>
          <p:cNvSpPr/>
          <p:nvPr/>
        </p:nvSpPr>
        <p:spPr>
          <a:xfrm>
            <a:off x="1553477" y="4989628"/>
            <a:ext cx="109436" cy="109436"/>
          </a:xfrm>
          <a:prstGeom prst="ellipse">
            <a:avLst/>
          </a:prstGeom>
          <a:solidFill>
            <a:srgbClr val="A5A5A5">
              <a:lumMod val="20000"/>
              <a:lumOff val="80000"/>
            </a:srgbClr>
          </a:solidFill>
          <a:ln w="19050">
            <a:solidFill>
              <a:srgbClr val="A5A5A5">
                <a:lumMod val="40000"/>
                <a:lumOff val="60000"/>
              </a:srgb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35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45" name="椭圆 44">
            <a:extLst>
              <a:ext uri="{FF2B5EF4-FFF2-40B4-BE49-F238E27FC236}">
                <a16:creationId xmlns:a16="http://schemas.microsoft.com/office/drawing/2014/main" id="{82B1050F-5947-493A-B29B-692CFA4CF6A2}"/>
              </a:ext>
            </a:extLst>
          </p:cNvPr>
          <p:cNvSpPr/>
          <p:nvPr/>
        </p:nvSpPr>
        <p:spPr>
          <a:xfrm>
            <a:off x="1575593" y="5325374"/>
            <a:ext cx="70351" cy="70352"/>
          </a:xfrm>
          <a:prstGeom prst="ellipse">
            <a:avLst/>
          </a:prstGeom>
          <a:solidFill>
            <a:srgbClr val="A5A5A5">
              <a:lumMod val="40000"/>
              <a:lumOff val="60000"/>
            </a:srgbClr>
          </a:solidFill>
          <a:ln w="19050">
            <a:solidFill>
              <a:srgbClr val="A5A5A5">
                <a:lumMod val="40000"/>
                <a:lumOff val="60000"/>
              </a:srgb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35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53" name="箭头: V 形 52">
            <a:extLst>
              <a:ext uri="{FF2B5EF4-FFF2-40B4-BE49-F238E27FC236}">
                <a16:creationId xmlns:a16="http://schemas.microsoft.com/office/drawing/2014/main" id="{0908448E-666C-4AE6-904F-BB3D683FA1DB}"/>
              </a:ext>
            </a:extLst>
          </p:cNvPr>
          <p:cNvSpPr/>
          <p:nvPr/>
        </p:nvSpPr>
        <p:spPr>
          <a:xfrm>
            <a:off x="8589109" y="5433770"/>
            <a:ext cx="1572995" cy="342900"/>
          </a:xfrm>
          <a:prstGeom prst="chevron">
            <a:avLst/>
          </a:prstGeom>
          <a:solidFill>
            <a:srgbClr val="5B9BD5">
              <a:lumMod val="20000"/>
              <a:lumOff val="80000"/>
            </a:srgbClr>
          </a:solidFill>
          <a:ln w="19050">
            <a:solidFill>
              <a:srgbClr val="E7E6E6"/>
            </a:solidFill>
          </a:ln>
          <a:effectLst>
            <a:outerShdw blurRad="50800" dist="38100" dir="10800000" algn="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2022</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年</a:t>
            </a: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10</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月</a:t>
            </a:r>
          </a:p>
        </p:txBody>
      </p:sp>
      <p:grpSp>
        <p:nvGrpSpPr>
          <p:cNvPr id="54" name="组合 53">
            <a:extLst>
              <a:ext uri="{FF2B5EF4-FFF2-40B4-BE49-F238E27FC236}">
                <a16:creationId xmlns:a16="http://schemas.microsoft.com/office/drawing/2014/main" id="{A7B7C16B-B229-42EC-840F-5F88697F24CD}"/>
              </a:ext>
            </a:extLst>
          </p:cNvPr>
          <p:cNvGrpSpPr/>
          <p:nvPr/>
        </p:nvGrpSpPr>
        <p:grpSpPr>
          <a:xfrm>
            <a:off x="8784382" y="4975560"/>
            <a:ext cx="109436" cy="401113"/>
            <a:chOff x="1335297" y="3066030"/>
            <a:chExt cx="145915" cy="534817"/>
          </a:xfrm>
          <a:solidFill>
            <a:srgbClr val="DEEBF7"/>
          </a:solidFill>
        </p:grpSpPr>
        <p:cxnSp>
          <p:nvCxnSpPr>
            <p:cNvPr id="55" name="直接连接符 54">
              <a:extLst>
                <a:ext uri="{FF2B5EF4-FFF2-40B4-BE49-F238E27FC236}">
                  <a16:creationId xmlns:a16="http://schemas.microsoft.com/office/drawing/2014/main" id="{441E60B6-B4DA-469D-A84F-F0A75F7CDB7F}"/>
                </a:ext>
              </a:extLst>
            </p:cNvPr>
            <p:cNvCxnSpPr>
              <a:cxnSpLocks/>
              <a:stCxn id="57" idx="4"/>
            </p:cNvCxnSpPr>
            <p:nvPr/>
          </p:nvCxnSpPr>
          <p:spPr bwMode="auto">
            <a:xfrm>
              <a:off x="1408255" y="3211945"/>
              <a:ext cx="0" cy="316987"/>
            </a:xfrm>
            <a:prstGeom prst="line">
              <a:avLst/>
            </a:prstGeom>
            <a:grpFill/>
            <a:ln w="31750" cap="flat" cmpd="sng" algn="ctr">
              <a:solidFill>
                <a:srgbClr val="DEEBF7"/>
              </a:solidFill>
              <a:prstDash val="solid"/>
              <a:miter lim="800000"/>
              <a:headEnd type="none" w="med" len="med"/>
              <a:tailEnd type="none" w="med" len="med"/>
            </a:ln>
            <a:effectLst/>
          </p:spPr>
        </p:cxnSp>
        <p:sp>
          <p:nvSpPr>
            <p:cNvPr id="56" name="椭圆 55">
              <a:extLst>
                <a:ext uri="{FF2B5EF4-FFF2-40B4-BE49-F238E27FC236}">
                  <a16:creationId xmlns:a16="http://schemas.microsoft.com/office/drawing/2014/main" id="{8664CD42-669B-4CC7-A305-651871CCF767}"/>
                </a:ext>
              </a:extLst>
            </p:cNvPr>
            <p:cNvSpPr/>
            <p:nvPr/>
          </p:nvSpPr>
          <p:spPr>
            <a:xfrm>
              <a:off x="1361353" y="3507045"/>
              <a:ext cx="93802" cy="93802"/>
            </a:xfrm>
            <a:prstGeom prst="ellipse">
              <a:avLst/>
            </a:prstGeom>
            <a:grpFill/>
            <a:ln w="19050">
              <a:solidFill>
                <a:srgbClr val="DEEBF7"/>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80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57" name="椭圆 56">
              <a:extLst>
                <a:ext uri="{FF2B5EF4-FFF2-40B4-BE49-F238E27FC236}">
                  <a16:creationId xmlns:a16="http://schemas.microsoft.com/office/drawing/2014/main" id="{A4FE1FF3-AC92-481A-90DB-5D95D21CD1ED}"/>
                </a:ext>
              </a:extLst>
            </p:cNvPr>
            <p:cNvSpPr/>
            <p:nvPr/>
          </p:nvSpPr>
          <p:spPr>
            <a:xfrm>
              <a:off x="1335297" y="3066030"/>
              <a:ext cx="145915" cy="145915"/>
            </a:xfrm>
            <a:prstGeom prst="ellipse">
              <a:avLst/>
            </a:prstGeom>
            <a:grpFill/>
            <a:ln w="19050">
              <a:solidFill>
                <a:srgbClr val="DEEBF7"/>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80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grpSp>
      <p:sp>
        <p:nvSpPr>
          <p:cNvPr id="58" name="矩形 28">
            <a:extLst>
              <a:ext uri="{FF2B5EF4-FFF2-40B4-BE49-F238E27FC236}">
                <a16:creationId xmlns:a16="http://schemas.microsoft.com/office/drawing/2014/main" id="{B18587F3-4DB3-4A46-925F-91D00B12D103}"/>
              </a:ext>
            </a:extLst>
          </p:cNvPr>
          <p:cNvSpPr>
            <a:spLocks noChangeArrowheads="1"/>
          </p:cNvSpPr>
          <p:nvPr/>
        </p:nvSpPr>
        <p:spPr bwMode="auto">
          <a:xfrm>
            <a:off x="8803923" y="5068701"/>
            <a:ext cx="11574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AlphaTensor</a:t>
            </a:r>
            <a:endPar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59" name="图片 58">
            <a:extLst>
              <a:ext uri="{FF2B5EF4-FFF2-40B4-BE49-F238E27FC236}">
                <a16:creationId xmlns:a16="http://schemas.microsoft.com/office/drawing/2014/main" id="{4BB3BCAC-0A77-41BF-BD56-A9A17AAAEA9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58629" y="3172644"/>
            <a:ext cx="1337276" cy="1774367"/>
          </a:xfrm>
          <a:prstGeom prst="rect">
            <a:avLst/>
          </a:prstGeom>
        </p:spPr>
      </p:pic>
      <p:sp>
        <p:nvSpPr>
          <p:cNvPr id="60" name="箭头: V 形 59">
            <a:extLst>
              <a:ext uri="{FF2B5EF4-FFF2-40B4-BE49-F238E27FC236}">
                <a16:creationId xmlns:a16="http://schemas.microsoft.com/office/drawing/2014/main" id="{7BAD0090-08B1-43C4-AABF-650760C1D37A}"/>
              </a:ext>
            </a:extLst>
          </p:cNvPr>
          <p:cNvSpPr/>
          <p:nvPr/>
        </p:nvSpPr>
        <p:spPr>
          <a:xfrm>
            <a:off x="10097119" y="5439683"/>
            <a:ext cx="1572995" cy="342900"/>
          </a:xfrm>
          <a:prstGeom prst="chevron">
            <a:avLst/>
          </a:prstGeom>
          <a:solidFill>
            <a:srgbClr val="ED7D31">
              <a:lumMod val="40000"/>
              <a:lumOff val="60000"/>
            </a:srgbClr>
          </a:solidFill>
          <a:ln w="19050">
            <a:solidFill>
              <a:srgbClr val="ED7D31">
                <a:lumMod val="40000"/>
                <a:lumOff val="60000"/>
              </a:srgbClr>
            </a:solidFill>
          </a:ln>
          <a:effectLst>
            <a:outerShdw blurRad="50800" dist="38100" dir="10800000" algn="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2022</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年</a:t>
            </a:r>
            <a:r>
              <a:rPr kumimoji="0" lang="en-US" altLang="zh-CN"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12</a:t>
            </a:r>
            <a:r>
              <a:rPr kumimoji="0" lang="zh-CN" altLang="en-US" sz="1200" b="1"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月</a:t>
            </a:r>
          </a:p>
        </p:txBody>
      </p:sp>
      <p:grpSp>
        <p:nvGrpSpPr>
          <p:cNvPr id="61" name="组合 60">
            <a:extLst>
              <a:ext uri="{FF2B5EF4-FFF2-40B4-BE49-F238E27FC236}">
                <a16:creationId xmlns:a16="http://schemas.microsoft.com/office/drawing/2014/main" id="{C5F49C18-DA8C-46BE-ABB1-0FB7DBE708D6}"/>
              </a:ext>
            </a:extLst>
          </p:cNvPr>
          <p:cNvGrpSpPr/>
          <p:nvPr/>
        </p:nvGrpSpPr>
        <p:grpSpPr>
          <a:xfrm>
            <a:off x="10292392" y="4981473"/>
            <a:ext cx="109436" cy="401113"/>
            <a:chOff x="1335297" y="3066030"/>
            <a:chExt cx="145915" cy="534817"/>
          </a:xfrm>
          <a:solidFill>
            <a:srgbClr val="ED7D31">
              <a:lumMod val="40000"/>
              <a:lumOff val="60000"/>
            </a:srgbClr>
          </a:solidFill>
        </p:grpSpPr>
        <p:cxnSp>
          <p:nvCxnSpPr>
            <p:cNvPr id="62" name="直接连接符 61">
              <a:extLst>
                <a:ext uri="{FF2B5EF4-FFF2-40B4-BE49-F238E27FC236}">
                  <a16:creationId xmlns:a16="http://schemas.microsoft.com/office/drawing/2014/main" id="{BD107E85-3A68-4EE4-B311-33E54CCAA78B}"/>
                </a:ext>
              </a:extLst>
            </p:cNvPr>
            <p:cNvCxnSpPr>
              <a:cxnSpLocks/>
              <a:stCxn id="64" idx="4"/>
            </p:cNvCxnSpPr>
            <p:nvPr/>
          </p:nvCxnSpPr>
          <p:spPr bwMode="auto">
            <a:xfrm>
              <a:off x="1408255" y="3211945"/>
              <a:ext cx="0" cy="316987"/>
            </a:xfrm>
            <a:prstGeom prst="line">
              <a:avLst/>
            </a:prstGeom>
            <a:grpFill/>
            <a:ln w="31750" cap="flat" cmpd="sng" algn="ctr">
              <a:solidFill>
                <a:srgbClr val="ED7D31">
                  <a:lumMod val="40000"/>
                  <a:lumOff val="60000"/>
                </a:srgbClr>
              </a:solidFill>
              <a:prstDash val="solid"/>
              <a:miter lim="800000"/>
              <a:headEnd type="none" w="med" len="med"/>
              <a:tailEnd type="none" w="med" len="med"/>
            </a:ln>
            <a:effectLst/>
          </p:spPr>
        </p:cxnSp>
        <p:sp>
          <p:nvSpPr>
            <p:cNvPr id="63" name="椭圆 62">
              <a:extLst>
                <a:ext uri="{FF2B5EF4-FFF2-40B4-BE49-F238E27FC236}">
                  <a16:creationId xmlns:a16="http://schemas.microsoft.com/office/drawing/2014/main" id="{83F39B69-92DA-464B-8061-091FCE5E3EFA}"/>
                </a:ext>
              </a:extLst>
            </p:cNvPr>
            <p:cNvSpPr/>
            <p:nvPr/>
          </p:nvSpPr>
          <p:spPr>
            <a:xfrm>
              <a:off x="1361353" y="3507045"/>
              <a:ext cx="93802" cy="93802"/>
            </a:xfrm>
            <a:prstGeom prst="ellipse">
              <a:avLst/>
            </a:prstGeom>
            <a:grpFill/>
            <a:ln w="19050">
              <a:solidFill>
                <a:srgbClr val="ED7D31">
                  <a:lumMod val="40000"/>
                  <a:lumOff val="60000"/>
                </a:srgb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80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sp>
          <p:nvSpPr>
            <p:cNvPr id="64" name="椭圆 63">
              <a:extLst>
                <a:ext uri="{FF2B5EF4-FFF2-40B4-BE49-F238E27FC236}">
                  <a16:creationId xmlns:a16="http://schemas.microsoft.com/office/drawing/2014/main" id="{F94F2BCC-C384-4D78-BA11-54F3AE45D182}"/>
                </a:ext>
              </a:extLst>
            </p:cNvPr>
            <p:cNvSpPr/>
            <p:nvPr/>
          </p:nvSpPr>
          <p:spPr>
            <a:xfrm>
              <a:off x="1335297" y="3066030"/>
              <a:ext cx="145915" cy="145915"/>
            </a:xfrm>
            <a:prstGeom prst="ellipse">
              <a:avLst/>
            </a:prstGeom>
            <a:grpFill/>
            <a:ln w="19050">
              <a:solidFill>
                <a:srgbClr val="ED7D31">
                  <a:lumMod val="40000"/>
                  <a:lumOff val="60000"/>
                </a:srgb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342900" rtl="0" eaLnBrk="1" fontAlgn="auto" latinLnBrk="0" hangingPunct="1">
                <a:lnSpc>
                  <a:spcPct val="125000"/>
                </a:lnSpc>
                <a:spcBef>
                  <a:spcPts val="0"/>
                </a:spcBef>
                <a:spcAft>
                  <a:spcPts val="0"/>
                </a:spcAft>
                <a:buClr>
                  <a:srgbClr val="C00000"/>
                </a:buClr>
                <a:buSzTx/>
                <a:buFontTx/>
                <a:buNone/>
                <a:tabLst/>
                <a:defRPr/>
              </a:pPr>
              <a:endParaRPr kumimoji="0" lang="zh-CN" altLang="en-US" sz="1800" b="1" i="0" u="none" strike="noStrike" kern="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grpSp>
      <p:sp>
        <p:nvSpPr>
          <p:cNvPr id="65" name="矩形 28">
            <a:extLst>
              <a:ext uri="{FF2B5EF4-FFF2-40B4-BE49-F238E27FC236}">
                <a16:creationId xmlns:a16="http://schemas.microsoft.com/office/drawing/2014/main" id="{6E744D13-5DF6-4DB9-8E3B-F8D0E0FB0790}"/>
              </a:ext>
            </a:extLst>
          </p:cNvPr>
          <p:cNvSpPr>
            <a:spLocks noChangeArrowheads="1"/>
          </p:cNvSpPr>
          <p:nvPr/>
        </p:nvSpPr>
        <p:spPr bwMode="auto">
          <a:xfrm>
            <a:off x="10311933" y="5074614"/>
            <a:ext cx="11574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AlphaCode</a:t>
            </a:r>
            <a:endPar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pic>
        <p:nvPicPr>
          <p:cNvPr id="66" name="图片 65">
            <a:extLst>
              <a:ext uri="{FF2B5EF4-FFF2-40B4-BE49-F238E27FC236}">
                <a16:creationId xmlns:a16="http://schemas.microsoft.com/office/drawing/2014/main" id="{52A2769D-A4DA-4CBD-9DEF-03F5EC9FB29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05531" y="3171780"/>
            <a:ext cx="1441527" cy="1783676"/>
          </a:xfrm>
          <a:prstGeom prst="rect">
            <a:avLst/>
          </a:prstGeom>
        </p:spPr>
      </p:pic>
    </p:spTree>
    <p:extLst>
      <p:ext uri="{BB962C8B-B14F-4D97-AF65-F5344CB8AC3E}">
        <p14:creationId xmlns:p14="http://schemas.microsoft.com/office/powerpoint/2010/main" val="4502497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11169244-D497-4D5A-A755-F04E42F5991D}"/>
              </a:ext>
            </a:extLst>
          </p:cNvPr>
          <p:cNvPicPr>
            <a:picLocks noChangeAspect="1"/>
          </p:cNvPicPr>
          <p:nvPr/>
        </p:nvPicPr>
        <p:blipFill>
          <a:blip r:embed="rId3"/>
          <a:stretch>
            <a:fillRect/>
          </a:stretch>
        </p:blipFill>
        <p:spPr>
          <a:xfrm>
            <a:off x="425963" y="2357349"/>
            <a:ext cx="8042176" cy="1511186"/>
          </a:xfrm>
          <a:prstGeom prst="rect">
            <a:avLst/>
          </a:prstGeom>
        </p:spPr>
      </p:pic>
      <p:pic>
        <p:nvPicPr>
          <p:cNvPr id="9" name="图片 8">
            <a:extLst>
              <a:ext uri="{FF2B5EF4-FFF2-40B4-BE49-F238E27FC236}">
                <a16:creationId xmlns:a16="http://schemas.microsoft.com/office/drawing/2014/main" id="{69615113-FA72-4E8E-AB54-BCCCC83A7BC8}"/>
              </a:ext>
            </a:extLst>
          </p:cNvPr>
          <p:cNvPicPr>
            <a:picLocks noChangeAspect="1"/>
          </p:cNvPicPr>
          <p:nvPr/>
        </p:nvPicPr>
        <p:blipFill>
          <a:blip r:embed="rId4"/>
          <a:stretch>
            <a:fillRect/>
          </a:stretch>
        </p:blipFill>
        <p:spPr>
          <a:xfrm>
            <a:off x="425963" y="3868535"/>
            <a:ext cx="7968343" cy="1553517"/>
          </a:xfrm>
          <a:prstGeom prst="rect">
            <a:avLst/>
          </a:prstGeom>
        </p:spPr>
      </p:pic>
    </p:spTree>
    <p:extLst>
      <p:ext uri="{BB962C8B-B14F-4D97-AF65-F5344CB8AC3E}">
        <p14:creationId xmlns:p14="http://schemas.microsoft.com/office/powerpoint/2010/main" val="9206578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8.</a:t>
            </a:r>
            <a:r>
              <a:rPr lang="zh-CN" altLang="en-US" sz="4400" b="1" dirty="0">
                <a:solidFill>
                  <a:srgbClr val="0000FF"/>
                </a:solidFill>
                <a:effectLst/>
                <a:latin typeface="黑体" panose="02010609060101010101" pitchFamily="49" charset="-122"/>
                <a:ea typeface="黑体" panose="02010609060101010101" pitchFamily="49" charset="-122"/>
              </a:rPr>
              <a:t> 深度强化学习</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a:xfrm>
                <a:off x="369169" y="1467531"/>
                <a:ext cx="11705456" cy="5586412"/>
              </a:xfrm>
            </p:spPr>
            <p:txBody>
              <a:bodyPr>
                <a:normAutofit/>
              </a:bodyPr>
              <a:lstStyle/>
              <a:p>
                <a:pPr marL="0" indent="0" algn="just">
                  <a:lnSpc>
                    <a:spcPct val="150000"/>
                  </a:lnSpc>
                  <a:buNone/>
                </a:pPr>
                <a:r>
                  <a:rPr lang="en-US" altLang="zh-CN" b="1" kern="100" dirty="0">
                    <a:solidFill>
                      <a:srgbClr val="0000FF"/>
                    </a:solidFill>
                    <a:effectLst/>
                    <a:cs typeface="Times New Roman" panose="02020603050405020304" pitchFamily="18" charset="0"/>
                  </a:rPr>
                  <a:t>8.2 </a:t>
                </a:r>
                <a:r>
                  <a:rPr lang="zh-CN" altLang="en-US" b="1" kern="100" dirty="0">
                    <a:solidFill>
                      <a:srgbClr val="0000FF"/>
                    </a:solidFill>
                    <a:cs typeface="Times New Roman" panose="02020603050405020304" pitchFamily="18" charset="0"/>
                  </a:rPr>
                  <a:t>深度策略梯度</a:t>
                </a:r>
                <a:endParaRPr lang="en-US" altLang="zh-CN" b="1" kern="100" dirty="0">
                  <a:effectLst/>
                </a:endParaRPr>
              </a:p>
              <a:p>
                <a:pPr marL="266700" indent="0" algn="l">
                  <a:buNone/>
                </a:pPr>
                <a:r>
                  <a:rPr lang="en-US" altLang="zh-CN" sz="2400" b="1" kern="100" dirty="0" err="1">
                    <a:effectLst/>
                  </a:rPr>
                  <a:t>A3C</a:t>
                </a:r>
                <a:r>
                  <a:rPr lang="zh-CN" altLang="zh-CN" sz="2400" b="1" kern="100" dirty="0">
                    <a:effectLst/>
                  </a:rPr>
                  <a:t>的梯度计算</a:t>
                </a:r>
              </a:p>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𝑱</m:t>
                      </m:r>
                      <m:d>
                        <m:dPr>
                          <m:ctrlPr>
                            <a:rPr lang="zh-CN" altLang="zh-CN" sz="2400" b="1" i="1" kern="100">
                              <a:effectLst/>
                              <a:latin typeface="Cambria Math" panose="02040503050406030204" pitchFamily="18" charset="0"/>
                            </a:rPr>
                          </m:ctrlPr>
                        </m:dPr>
                        <m:e>
                          <m:r>
                            <a:rPr lang="en-US" altLang="zh-CN" sz="2400" b="1" i="1" kern="100" smtClean="0">
                              <a:effectLst/>
                              <a:latin typeface="Cambria Math" panose="02040503050406030204" pitchFamily="18" charset="0"/>
                            </a:rPr>
                            <m:t>𝜽</m:t>
                          </m:r>
                        </m:e>
                      </m:d>
                      <m:r>
                        <a:rPr lang="en-US" altLang="zh-CN" sz="2400" b="1" i="1" kern="100" smtClean="0">
                          <a:effectLst/>
                          <a:latin typeface="Cambria Math" panose="02040503050406030204" pitchFamily="18" charset="0"/>
                        </a:rPr>
                        <m:t>=</m:t>
                      </m:r>
                      <m:f>
                        <m:fPr>
                          <m:ctrlPr>
                            <a:rPr lang="zh-CN" altLang="zh-CN" sz="2400" b="1" i="1" kern="100">
                              <a:effectLst/>
                              <a:latin typeface="Cambria Math" panose="02040503050406030204" pitchFamily="18" charset="0"/>
                            </a:rPr>
                          </m:ctrlPr>
                        </m:fPr>
                        <m:num>
                          <m:r>
                            <a:rPr lang="en-US" altLang="zh-CN" sz="2400" b="1" i="1" kern="100" smtClean="0">
                              <a:effectLst/>
                              <a:latin typeface="Cambria Math" panose="02040503050406030204" pitchFamily="18" charset="0"/>
                            </a:rPr>
                            <m:t>𝟏</m:t>
                          </m:r>
                        </m:num>
                        <m:den>
                          <m:r>
                            <a:rPr lang="en-US" altLang="zh-CN" sz="2400" b="1" i="1" kern="100" smtClean="0">
                              <a:effectLst/>
                              <a:latin typeface="Cambria Math" panose="02040503050406030204" pitchFamily="18" charset="0"/>
                            </a:rPr>
                            <m:t>𝑻</m:t>
                          </m:r>
                        </m:den>
                      </m:f>
                      <m:nary>
                        <m:naryPr>
                          <m:chr m:val="∑"/>
                          <m:limLoc m:val="undOvr"/>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𝒕</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𝟏</m:t>
                          </m:r>
                        </m:sub>
                        <m:sup>
                          <m:r>
                            <a:rPr lang="en-US" altLang="zh-CN" sz="2400" b="1" i="1" kern="100" smtClean="0">
                              <a:effectLst/>
                              <a:latin typeface="Cambria Math" panose="02040503050406030204" pitchFamily="18" charset="0"/>
                            </a:rPr>
                            <m:t>𝑻</m:t>
                          </m:r>
                        </m:sup>
                        <m:e>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e>
                      </m:nary>
                      <m:func>
                        <m:funcPr>
                          <m:ctrlPr>
                            <a:rPr lang="zh-CN" altLang="zh-CN" sz="2400" b="1" i="1" kern="100">
                              <a:effectLst/>
                              <a:latin typeface="Cambria Math" panose="02040503050406030204" pitchFamily="18" charset="0"/>
                            </a:rPr>
                          </m:ctrlPr>
                        </m:funcPr>
                        <m:fName>
                          <m:r>
                            <a:rPr lang="en-US" altLang="zh-CN" sz="2400" b="1" i="1" kern="100" smtClean="0">
                              <a:effectLst/>
                              <a:latin typeface="Cambria Math" panose="02040503050406030204" pitchFamily="18" charset="0"/>
                            </a:rPr>
                            <m:t>𝐥𝐨𝐠</m:t>
                          </m:r>
                        </m:fName>
                        <m:e>
                          <m:r>
                            <a:rPr lang="en-US" altLang="zh-CN" sz="2400" b="1" i="1" kern="100" smtClean="0">
                              <a:effectLst/>
                              <a:latin typeface="Cambria Math" panose="02040503050406030204" pitchFamily="18" charset="0"/>
                            </a:rPr>
                            <m:t>𝝅</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𝒂</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d>
                            <m:dPr>
                              <m:ctrlPr>
                                <a:rPr lang="zh-CN" altLang="zh-CN" sz="2400" b="1" i="1" kern="100">
                                  <a:effectLst/>
                                  <a:latin typeface="Cambria Math" panose="02040503050406030204" pitchFamily="18" charset="0"/>
                                </a:rPr>
                              </m:ctrlPr>
                            </m:dPr>
                            <m:e>
                              <m:nary>
                                <m:naryPr>
                                  <m:chr m:val="∑"/>
                                  <m:limLoc m:val="undOvr"/>
                                  <m:ctrlPr>
                                    <a:rPr lang="zh-CN" altLang="zh-CN" sz="2400" b="1" i="1" kern="100">
                                      <a:effectLst/>
                                      <a:latin typeface="Cambria Math" panose="02040503050406030204" pitchFamily="18" charset="0"/>
                                    </a:rPr>
                                  </m:ctrlPr>
                                </m:naryPr>
                                <m:sub>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𝟏</m:t>
                                  </m:r>
                                </m:sub>
                                <m:sup>
                                  <m:r>
                                    <a:rPr lang="en-US" altLang="zh-CN" sz="2400" b="1" i="1" kern="100" smtClean="0">
                                      <a:effectLst/>
                                      <a:latin typeface="Cambria Math" panose="02040503050406030204" pitchFamily="18" charset="0"/>
                                    </a:rPr>
                                    <m:t>𝒏</m:t>
                                  </m:r>
                                </m:sup>
                                <m:e>
                                  <m:sSup>
                                    <m:sSupPr>
                                      <m:ctrlPr>
                                        <a:rPr lang="zh-CN" altLang="zh-CN" sz="2400" b="1" i="1" kern="100">
                                          <a:effectLst/>
                                          <a:latin typeface="Cambria Math" panose="02040503050406030204" pitchFamily="18" charset="0"/>
                                        </a:rPr>
                                      </m:ctrlPr>
                                    </m:sSupPr>
                                    <m:e>
                                      <m:r>
                                        <a:rPr lang="en-US" altLang="zh-CN" sz="2400" b="1" i="1" kern="100" smtClean="0">
                                          <a:effectLst/>
                                          <a:latin typeface="Cambria Math" panose="02040503050406030204" pitchFamily="18" charset="0"/>
                                        </a:rPr>
                                        <m:t>𝜸</m:t>
                                      </m:r>
                                    </m:e>
                                    <m:sup>
                                      <m:r>
                                        <a:rPr lang="en-US" altLang="zh-CN" sz="2400" b="1" i="1" kern="100" smtClean="0">
                                          <a:effectLst/>
                                          <a:latin typeface="Cambria Math" panose="02040503050406030204" pitchFamily="18" charset="0"/>
                                        </a:rPr>
                                        <m:t>𝒊</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𝟏</m:t>
                                      </m:r>
                                    </m:sup>
                                  </m:sSup>
                                </m:e>
                              </m:nary>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𝒓</m:t>
                                  </m:r>
                                </m:e>
                                <m:sub>
                                  <m:r>
                                    <a:rPr lang="en-US" altLang="zh-CN" sz="2400" b="1" i="1" kern="100" smtClean="0">
                                      <a:effectLst/>
                                      <a:latin typeface="Cambria Math" panose="02040503050406030204" pitchFamily="18" charset="0"/>
                                    </a:rPr>
                                    <m:t>𝒕</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𝟏</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𝑽</m:t>
                              </m:r>
                              <m:d>
                                <m:dPr>
                                  <m:ctrlPr>
                                    <a:rPr lang="zh-CN" altLang="zh-CN" sz="2400" b="1" i="1" kern="100">
                                      <a:effectLst/>
                                      <a:latin typeface="Cambria Math" panose="02040503050406030204" pitchFamily="18" charset="0"/>
                                    </a:rPr>
                                  </m:ctrlPr>
                                </m:dPr>
                                <m:e>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𝒕</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𝒏</m:t>
                                      </m:r>
                                    </m:sub>
                                  </m:sSub>
                                </m:e>
                              </m:d>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𝑽</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e>
                          </m:d>
                        </m:e>
                      </m:func>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𝜷</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m:t>
                          </m:r>
                        </m:e>
                        <m:sub>
                          <m:r>
                            <a:rPr lang="en-US" altLang="zh-CN" sz="2400" b="1" i="1" kern="100" smtClean="0">
                              <a:effectLst/>
                              <a:latin typeface="Cambria Math" panose="02040503050406030204" pitchFamily="18" charset="0"/>
                            </a:rPr>
                            <m:t>𝜽</m:t>
                          </m:r>
                        </m:sub>
                      </m:sSub>
                      <m:r>
                        <a:rPr lang="en-US" altLang="zh-CN" sz="2400" b="1" i="1" kern="100" smtClean="0">
                          <a:effectLst/>
                          <a:latin typeface="Cambria Math" panose="02040503050406030204" pitchFamily="18" charset="0"/>
                        </a:rPr>
                        <m:t>𝑯</m:t>
                      </m:r>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𝝅</m:t>
                      </m:r>
                      <m:r>
                        <a:rPr lang="en-US" altLang="zh-CN" sz="2400" b="1" i="1" kern="100" smtClean="0">
                          <a:effectLst/>
                          <a:latin typeface="Cambria Math" panose="02040503050406030204" pitchFamily="18" charset="0"/>
                        </a:rPr>
                        <m:t>(</m:t>
                      </m:r>
                      <m:sSub>
                        <m:sSubPr>
                          <m:ctrlPr>
                            <a:rPr lang="zh-CN" altLang="zh-CN" sz="2400" b="1" i="1" kern="100">
                              <a:effectLst/>
                              <a:latin typeface="Cambria Math" panose="02040503050406030204" pitchFamily="18" charset="0"/>
                            </a:rPr>
                          </m:ctrlPr>
                        </m:sSubPr>
                        <m:e>
                          <m:r>
                            <a:rPr lang="en-US" altLang="zh-CN" sz="2400" b="1" i="1" kern="100" smtClean="0">
                              <a:effectLst/>
                              <a:latin typeface="Cambria Math" panose="02040503050406030204" pitchFamily="18" charset="0"/>
                            </a:rPr>
                            <m:t>𝒔</m:t>
                          </m:r>
                        </m:e>
                        <m:sub>
                          <m:r>
                            <a:rPr lang="en-US" altLang="zh-CN" sz="2400" b="1" i="1" kern="100" smtClean="0">
                              <a:effectLst/>
                              <a:latin typeface="Cambria Math" panose="02040503050406030204" pitchFamily="18" charset="0"/>
                            </a:rPr>
                            <m:t>𝒕</m:t>
                          </m:r>
                        </m:sub>
                      </m:sSub>
                      <m:r>
                        <a:rPr lang="en-US" altLang="zh-CN" sz="2400" b="1" i="1" kern="100" smtClean="0">
                          <a:effectLst/>
                          <a:latin typeface="Cambria Math" panose="02040503050406030204" pitchFamily="18" charset="0"/>
                        </a:rPr>
                        <m:t>;</m:t>
                      </m:r>
                      <m:r>
                        <a:rPr lang="en-US" altLang="zh-CN" sz="2400" b="1" i="1" kern="100" smtClean="0">
                          <a:effectLst/>
                          <a:latin typeface="Cambria Math" panose="02040503050406030204" pitchFamily="18" charset="0"/>
                        </a:rPr>
                        <m:t>𝜽</m:t>
                      </m:r>
                      <m:r>
                        <a:rPr lang="en-US" altLang="zh-CN" sz="2400" b="1" i="1" kern="100" smtClean="0">
                          <a:effectLst/>
                          <a:latin typeface="Cambria Math" panose="02040503050406030204" pitchFamily="18" charset="0"/>
                        </a:rPr>
                        <m:t>))</m:t>
                      </m:r>
                    </m:oMath>
                  </m:oMathPara>
                </a14:m>
                <a:endParaRPr lang="zh-CN" altLang="zh-CN" sz="2400" b="1" kern="100" dirty="0">
                  <a:effectLst/>
                </a:endParaRPr>
              </a:p>
              <a:p>
                <a:pPr marL="0" indent="0" algn="just">
                  <a:lnSpc>
                    <a:spcPct val="150000"/>
                  </a:lnSpc>
                  <a:buNone/>
                </a:pP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3" name="内容占位符 2">
                <a:extLst>
                  <a:ext uri="{FF2B5EF4-FFF2-40B4-BE49-F238E27FC236}">
                    <a16:creationId xmlns:a16="http://schemas.microsoft.com/office/drawing/2014/main" id="{FAA43BCC-C60C-44E6-A203-C635002B3E8F}"/>
                  </a:ext>
                </a:extLst>
              </p:cNvPr>
              <p:cNvSpPr>
                <a:spLocks noGrp="1" noRot="1" noChangeAspect="1" noMove="1" noResize="1" noEditPoints="1" noAdjustHandles="1" noChangeArrowheads="1" noChangeShapeType="1" noTextEdit="1"/>
              </p:cNvSpPr>
              <p:nvPr>
                <p:ph idx="1"/>
              </p:nvPr>
            </p:nvSpPr>
            <p:spPr>
              <a:xfrm>
                <a:off x="369169" y="1467531"/>
                <a:ext cx="11705456" cy="5586412"/>
              </a:xfrm>
              <a:blipFill>
                <a:blip r:embed="rId3"/>
                <a:stretch>
                  <a:fillRect l="-1094"/>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FE11182A-F5B9-47D8-BB83-3575EE10E59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77961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8A9E2-1718-4A1C-9BBC-6F0D26D4471A}"/>
              </a:ext>
            </a:extLst>
          </p:cNvPr>
          <p:cNvSpPr>
            <a:spLocks noGrp="1"/>
          </p:cNvSpPr>
          <p:nvPr>
            <p:ph type="title"/>
          </p:nvPr>
        </p:nvSpPr>
        <p:spPr/>
        <p:txBody>
          <a:bodyPr>
            <a:normAutofit/>
          </a:bodyPr>
          <a:lstStyle/>
          <a:p>
            <a:r>
              <a:rPr lang="en-US" altLang="zh-CN" sz="4400" b="1" dirty="0">
                <a:solidFill>
                  <a:srgbClr val="0000FF"/>
                </a:solidFill>
                <a:effectLst/>
                <a:latin typeface="宋体" panose="02010600030101010101" pitchFamily="2" charset="-122"/>
                <a:ea typeface="宋体" panose="02010600030101010101" pitchFamily="2" charset="-122"/>
              </a:rPr>
              <a:t>2.</a:t>
            </a:r>
            <a:r>
              <a:rPr lang="zh-CN" altLang="en-US" sz="4400" b="1" dirty="0">
                <a:solidFill>
                  <a:srgbClr val="0000FF"/>
                </a:solidFill>
                <a:effectLst/>
                <a:latin typeface="黑体" panose="02010609060101010101" pitchFamily="49" charset="-122"/>
                <a:ea typeface="黑体" panose="02010609060101010101" pitchFamily="49" charset="-122"/>
              </a:rPr>
              <a:t> 强化学习的应用领域</a:t>
            </a:r>
            <a:endParaRPr lang="zh-CN" altLang="en-US" dirty="0"/>
          </a:p>
        </p:txBody>
      </p:sp>
      <p:sp>
        <p:nvSpPr>
          <p:cNvPr id="3" name="内容占位符 2">
            <a:extLst>
              <a:ext uri="{FF2B5EF4-FFF2-40B4-BE49-F238E27FC236}">
                <a16:creationId xmlns:a16="http://schemas.microsoft.com/office/drawing/2014/main" id="{FAA43BCC-C60C-44E6-A203-C635002B3E8F}"/>
              </a:ext>
            </a:extLst>
          </p:cNvPr>
          <p:cNvSpPr>
            <a:spLocks noGrp="1"/>
          </p:cNvSpPr>
          <p:nvPr>
            <p:ph idx="1"/>
          </p:nvPr>
        </p:nvSpPr>
        <p:spPr/>
        <p:txBody>
          <a:bodyPr>
            <a:normAutofit/>
          </a:bodyPr>
          <a:lstStyle/>
          <a:p>
            <a:pPr marL="0" indent="0" algn="just">
              <a:lnSpc>
                <a:spcPct val="150000"/>
              </a:lnSpc>
              <a:buNone/>
              <a:tabLst>
                <a:tab pos="266700" algn="l"/>
              </a:tabLst>
            </a:pP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0000FF"/>
                </a:solidFill>
                <a:effectLst/>
                <a:latin typeface="微软雅黑" panose="020B0503020204020204" pitchFamily="34" charset="-122"/>
                <a:ea typeface="微软雅黑" panose="020B0503020204020204" pitchFamily="34" charset="-122"/>
                <a:cs typeface="Times New Roman" panose="02020603050405020304" pitchFamily="18" charset="0"/>
              </a:rPr>
              <a:t>博弈：</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强化学习的一个成功应用是</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1995</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Gerry </a:t>
            </a:r>
            <a:r>
              <a:rPr lang="en-US" altLang="zh-CN" sz="2400" b="1" kern="100" dirty="0" err="1">
                <a:effectLst/>
                <a:latin typeface="微软雅黑" panose="020B0503020204020204" pitchFamily="34" charset="-122"/>
                <a:ea typeface="微软雅黑" panose="020B0503020204020204" pitchFamily="34" charset="-122"/>
                <a:cs typeface="Times New Roman" panose="02020603050405020304" pitchFamily="18" charset="0"/>
              </a:rPr>
              <a:t>Tesauro</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开发的</a:t>
            </a:r>
            <a:r>
              <a:rPr lang="zh-CN" altLang="en-US"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西洋双陆棋</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Backgammon</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）对弈程序</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TD-Gammon</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。采用强化学习方法，该程序经过</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150</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万个自动生成的对弈训练后，已接近人类最佳选手的水平，在国际西洋双陆棋联赛中与顶尖棋手对弈取得了良好的成绩。</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2016</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年战胜李世石的</a:t>
            </a:r>
            <a:r>
              <a:rPr lang="en-US" alt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AlphaGo</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也采用了强化学习方法（实际上是强化学习</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深度学习</a:t>
            </a:r>
            <a:r>
              <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effectLst/>
                <a:latin typeface="微软雅黑" panose="020B0503020204020204" pitchFamily="34" charset="-122"/>
                <a:ea typeface="微软雅黑" panose="020B0503020204020204" pitchFamily="34" charset="-122"/>
                <a:cs typeface="Times New Roman" panose="02020603050405020304" pitchFamily="18" charset="0"/>
              </a:rPr>
              <a:t>蒙特卡洛树的组合搜索策略）</a:t>
            </a:r>
            <a:endParaRPr lang="en-US" altLang="zh-CN" sz="2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50" name="Picture 2" descr="双陆棋- 维基百科，自由的百科全书">
            <a:extLst>
              <a:ext uri="{FF2B5EF4-FFF2-40B4-BE49-F238E27FC236}">
                <a16:creationId xmlns:a16="http://schemas.microsoft.com/office/drawing/2014/main" id="{7CAC710D-EA35-45C0-AF91-5C171C212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766" y="4919611"/>
            <a:ext cx="2748643" cy="18324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围棋- 维基百科，自由的百科全书">
            <a:extLst>
              <a:ext uri="{FF2B5EF4-FFF2-40B4-BE49-F238E27FC236}">
                <a16:creationId xmlns:a16="http://schemas.microsoft.com/office/drawing/2014/main" id="{7E40174E-DE9F-4339-BA0E-61F7A960A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0028" y="4993948"/>
            <a:ext cx="2188029" cy="1683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3475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9546</TotalTime>
  <Words>8021</Words>
  <Application>Microsoft Office PowerPoint</Application>
  <PresentationFormat>宽屏</PresentationFormat>
  <Paragraphs>699</Paragraphs>
  <Slides>81</Slides>
  <Notes>78</Notes>
  <HiddenSlides>0</HiddenSlides>
  <MMClips>3</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81</vt:i4>
      </vt:variant>
    </vt:vector>
  </HeadingPairs>
  <TitlesOfParts>
    <vt:vector size="95" baseType="lpstr">
      <vt:lpstr>等线</vt:lpstr>
      <vt:lpstr>等线 Light</vt:lpstr>
      <vt:lpstr>黑体</vt:lpstr>
      <vt:lpstr>华文新魏</vt:lpstr>
      <vt:lpstr>华文中宋</vt:lpstr>
      <vt:lpstr>宋体</vt:lpstr>
      <vt:lpstr>微软雅黑</vt:lpstr>
      <vt:lpstr>Arial</vt:lpstr>
      <vt:lpstr>Cambria Math</vt:lpstr>
      <vt:lpstr>Times New Roman</vt:lpstr>
      <vt:lpstr>Wingdings</vt:lpstr>
      <vt:lpstr>Office 主题​​</vt:lpstr>
      <vt:lpstr>1_Office 主题​​</vt:lpstr>
      <vt:lpstr>Visio.Drawing.15</vt:lpstr>
      <vt:lpstr>知识工程</vt:lpstr>
      <vt:lpstr>PowerPoint 演示文稿</vt:lpstr>
      <vt:lpstr>第 7 章  强化学习</vt:lpstr>
      <vt:lpstr>1. 强化学习的产生</vt:lpstr>
      <vt:lpstr>1. 强化学习的产生</vt:lpstr>
      <vt:lpstr>PowerPoint 演示文稿</vt:lpstr>
      <vt:lpstr>1. 强化学习的产生</vt:lpstr>
      <vt:lpstr>1. 强化学习的产生</vt:lpstr>
      <vt:lpstr>2. 强化学习的应用领域</vt:lpstr>
      <vt:lpstr>2. 强化学习的应用领域</vt:lpstr>
      <vt:lpstr>PowerPoint 演示文稿</vt:lpstr>
      <vt:lpstr>PowerPoint 演示文稿</vt:lpstr>
      <vt:lpstr>2. 强化学习的应用领域</vt:lpstr>
      <vt:lpstr>2. 强化学习的应用领域</vt:lpstr>
      <vt:lpstr>2. 强化学习的应用领域</vt:lpstr>
      <vt:lpstr>3. 强化学习任务的一般描述</vt:lpstr>
      <vt:lpstr>3. 强化学习任务的一般描述</vt:lpstr>
      <vt:lpstr>3. 强化学习任务的一般描述</vt:lpstr>
      <vt:lpstr>3. 强化学习任务的一般描述</vt:lpstr>
      <vt:lpstr>3. 强化学习任务的一般描述</vt:lpstr>
      <vt:lpstr>3. 强化学习任务的一般描述</vt:lpstr>
      <vt:lpstr>4. 强化学习任务的精确描述</vt:lpstr>
      <vt:lpstr>4. 强化学习任务的精确描述</vt:lpstr>
      <vt:lpstr>4. 强化学习任务的精确描述</vt:lpstr>
      <vt:lpstr>4. 强化学习任务的精确描述</vt:lpstr>
      <vt:lpstr>4. 强化学习任务的精确描述</vt:lpstr>
      <vt:lpstr>4. 强化学习任务的精确描述</vt:lpstr>
      <vt:lpstr>4. 强化学习任务的精确描述</vt:lpstr>
      <vt:lpstr>5. 强化学习任务的种类 </vt:lpstr>
      <vt:lpstr>5. 强化学习任务的种类 </vt:lpstr>
      <vt:lpstr>5. 强化学习任务的种类 </vt:lpstr>
      <vt:lpstr>5. 强化学习任务的种类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6. Q-Learning </vt:lpstr>
      <vt:lpstr>7. 强化学习总结与讨论</vt:lpstr>
      <vt:lpstr>7. 强化学习总结与讨论</vt:lpstr>
      <vt:lpstr>7. 强化学习总结与讨论</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lpstr>8. 深度强化学习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知识工程</dc:title>
  <dc:creator>Xueyan Liu</dc:creator>
  <cp:lastModifiedBy>yang bo</cp:lastModifiedBy>
  <cp:revision>334</cp:revision>
  <dcterms:created xsi:type="dcterms:W3CDTF">2025-02-24T03:24:53Z</dcterms:created>
  <dcterms:modified xsi:type="dcterms:W3CDTF">2025-04-22T03:00:26Z</dcterms:modified>
</cp:coreProperties>
</file>